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xls" ContentType="application/vnd.ms-exce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sldIdLst>
    <p:sldId id="257" r:id="rId2"/>
    <p:sldId id="375" r:id="rId3"/>
    <p:sldId id="374" r:id="rId4"/>
    <p:sldId id="256" r:id="rId5"/>
    <p:sldId id="258" r:id="rId6"/>
    <p:sldId id="261" r:id="rId7"/>
    <p:sldId id="262" r:id="rId8"/>
    <p:sldId id="260" r:id="rId9"/>
    <p:sldId id="263" r:id="rId10"/>
    <p:sldId id="264" r:id="rId11"/>
    <p:sldId id="265" r:id="rId12"/>
    <p:sldId id="266" r:id="rId13"/>
    <p:sldId id="267" r:id="rId14"/>
    <p:sldId id="269" r:id="rId15"/>
    <p:sldId id="268" r:id="rId16"/>
    <p:sldId id="270" r:id="rId17"/>
    <p:sldId id="274" r:id="rId18"/>
    <p:sldId id="271" r:id="rId19"/>
    <p:sldId id="272" r:id="rId20"/>
    <p:sldId id="273" r:id="rId21"/>
    <p:sldId id="275" r:id="rId22"/>
    <p:sldId id="276" r:id="rId23"/>
    <p:sldId id="277" r:id="rId24"/>
    <p:sldId id="278" r:id="rId25"/>
    <p:sldId id="279" r:id="rId26"/>
    <p:sldId id="281" r:id="rId27"/>
    <p:sldId id="282" r:id="rId28"/>
    <p:sldId id="283" r:id="rId29"/>
    <p:sldId id="284" r:id="rId30"/>
    <p:sldId id="285" r:id="rId31"/>
    <p:sldId id="286" r:id="rId32"/>
    <p:sldId id="287" r:id="rId33"/>
    <p:sldId id="288" r:id="rId34"/>
    <p:sldId id="290" r:id="rId35"/>
    <p:sldId id="291" r:id="rId36"/>
    <p:sldId id="292" r:id="rId37"/>
    <p:sldId id="294" r:id="rId38"/>
    <p:sldId id="295" r:id="rId39"/>
    <p:sldId id="296" r:id="rId40"/>
    <p:sldId id="297" r:id="rId41"/>
    <p:sldId id="298" r:id="rId42"/>
    <p:sldId id="299" r:id="rId43"/>
    <p:sldId id="300" r:id="rId44"/>
    <p:sldId id="301" r:id="rId45"/>
    <p:sldId id="302"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43" r:id="rId65"/>
    <p:sldId id="345" r:id="rId66"/>
    <p:sldId id="347" r:id="rId67"/>
    <p:sldId id="348" r:id="rId68"/>
    <p:sldId id="349" r:id="rId69"/>
    <p:sldId id="350" r:id="rId70"/>
    <p:sldId id="351" r:id="rId71"/>
    <p:sldId id="352" r:id="rId72"/>
    <p:sldId id="353" r:id="rId73"/>
    <p:sldId id="354" r:id="rId74"/>
    <p:sldId id="355" r:id="rId75"/>
    <p:sldId id="356" r:id="rId76"/>
    <p:sldId id="334" r:id="rId77"/>
    <p:sldId id="335" r:id="rId78"/>
    <p:sldId id="336" r:id="rId79"/>
    <p:sldId id="337" r:id="rId80"/>
    <p:sldId id="338" r:id="rId81"/>
    <p:sldId id="339" r:id="rId82"/>
    <p:sldId id="342" r:id="rId83"/>
    <p:sldId id="357" r:id="rId84"/>
    <p:sldId id="358" r:id="rId85"/>
    <p:sldId id="361" r:id="rId86"/>
    <p:sldId id="359" r:id="rId87"/>
    <p:sldId id="360" r:id="rId88"/>
    <p:sldId id="362" r:id="rId89"/>
    <p:sldId id="363" r:id="rId90"/>
    <p:sldId id="364" r:id="rId91"/>
    <p:sldId id="365" r:id="rId92"/>
    <p:sldId id="366" r:id="rId93"/>
    <p:sldId id="370" r:id="rId94"/>
    <p:sldId id="367" r:id="rId95"/>
    <p:sldId id="368" r:id="rId96"/>
    <p:sldId id="373" r:id="rId97"/>
    <p:sldId id="371" r:id="rId98"/>
    <p:sldId id="376" r:id="rId99"/>
    <p:sldId id="372" r:id="rId100"/>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p:cViewPr varScale="1">
        <p:scale>
          <a:sx n="107" d="100"/>
          <a:sy n="107" d="100"/>
        </p:scale>
        <p:origin x="-101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33.wmf"/><Relationship Id="rId1" Type="http://schemas.openxmlformats.org/officeDocument/2006/relationships/image" Target="../media/image29.wmf"/><Relationship Id="rId4"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2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 Id="rId4" Type="http://schemas.openxmlformats.org/officeDocument/2006/relationships/image" Target="../media/image57.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3.wmf"/><Relationship Id="rId1" Type="http://schemas.openxmlformats.org/officeDocument/2006/relationships/image" Target="../media/image64.wmf"/><Relationship Id="rId4" Type="http://schemas.openxmlformats.org/officeDocument/2006/relationships/image" Target="../media/image66.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6" Type="http://schemas.openxmlformats.org/officeDocument/2006/relationships/image" Target="../media/image72.wmf"/><Relationship Id="rId5" Type="http://schemas.openxmlformats.org/officeDocument/2006/relationships/image" Target="../media/image71.wmf"/><Relationship Id="rId4" Type="http://schemas.openxmlformats.org/officeDocument/2006/relationships/image" Target="../media/image70.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77.wmf"/><Relationship Id="rId1" Type="http://schemas.openxmlformats.org/officeDocument/2006/relationships/image" Target="../media/image76.wmf"/><Relationship Id="rId5" Type="http://schemas.openxmlformats.org/officeDocument/2006/relationships/image" Target="../media/image80.wmf"/><Relationship Id="rId4" Type="http://schemas.openxmlformats.org/officeDocument/2006/relationships/image" Target="../media/image79.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 Id="rId5" Type="http://schemas.openxmlformats.org/officeDocument/2006/relationships/image" Target="../media/image85.wmf"/><Relationship Id="rId4" Type="http://schemas.openxmlformats.org/officeDocument/2006/relationships/image" Target="../media/image84.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wmf"/><Relationship Id="rId6" Type="http://schemas.openxmlformats.org/officeDocument/2006/relationships/image" Target="../media/image91.wmf"/><Relationship Id="rId5" Type="http://schemas.openxmlformats.org/officeDocument/2006/relationships/image" Target="../media/image90.wmf"/><Relationship Id="rId4" Type="http://schemas.openxmlformats.org/officeDocument/2006/relationships/image" Target="../media/image8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96.wmf"/><Relationship Id="rId1" Type="http://schemas.openxmlformats.org/officeDocument/2006/relationships/image" Target="../media/image95.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image" Target="../media/image102.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15730C99-5D65-485A-88AC-2CAD9258837F}" type="datetimeFigureOut">
              <a:rPr lang="en-US" smtClean="0"/>
              <a:pPr/>
              <a:t>12/7/2011</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7E92064F-D053-4E8D-A639-2C2D313A56B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
          <p:cNvSpPr>
            <a:spLocks noGrp="1" noChangeArrowheads="1"/>
          </p:cNvSpPr>
          <p:nvPr>
            <p:ph type="ftr" sz="quarter" idx="4"/>
          </p:nvPr>
        </p:nvSpPr>
        <p:spPr>
          <a:noFill/>
        </p:spPr>
        <p:txBody>
          <a:bodyPr/>
          <a:lstStyle/>
          <a:p>
            <a:r>
              <a:rPr lang="en-NZ" smtClean="0"/>
              <a:t>1</a:t>
            </a:r>
          </a:p>
        </p:txBody>
      </p:sp>
      <p:sp>
        <p:nvSpPr>
          <p:cNvPr id="70659" name="Rectangle 7"/>
          <p:cNvSpPr>
            <a:spLocks noGrp="1" noChangeArrowheads="1"/>
          </p:cNvSpPr>
          <p:nvPr>
            <p:ph type="sldNum" sz="quarter" idx="5"/>
          </p:nvPr>
        </p:nvSpPr>
        <p:spPr>
          <a:noFill/>
        </p:spPr>
        <p:txBody>
          <a:bodyPr/>
          <a:lstStyle/>
          <a:p>
            <a:fld id="{6CA97345-7C73-498D-BA12-A7D6C3AD56B0}" type="slidenum">
              <a:rPr lang="en-NZ" smtClean="0"/>
              <a:pPr/>
              <a:t>25</a:t>
            </a:fld>
            <a:endParaRPr lang="en-NZ" smtClean="0"/>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a:ln w="9525"/>
        </p:spPr>
        <p:txBody>
          <a:bodyPr/>
          <a:lstStyle/>
          <a:p>
            <a:endParaRPr lang="en-N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800" smtClean="0">
                <a:latin typeface="Times New Roman" charset="0"/>
                <a:cs typeface="Times New Roman" charset="0"/>
              </a:rPr>
              <a:t>     In this study, we want to find the daily nutrient intake, considered as a control, for the mother during the second half of the pregnancy to achieve the desirable birth weight. We set the value of the optimal birth weight because if the birth weight is greater than the optimal value, it will cause injury to both mother and fetus. Conversely, if the birth weight is less than that value, the mortality and morbidity rate of the newborn will increase.</a:t>
            </a:r>
          </a:p>
          <a:p>
            <a:pPr eaLnBrk="1" hangingPunct="1">
              <a:spcBef>
                <a:spcPct val="0"/>
              </a:spcBef>
            </a:pPr>
            <a:r>
              <a:rPr lang="en-US" sz="800" smtClean="0">
                <a:latin typeface="Times New Roman" charset="0"/>
                <a:cs typeface="Times New Roman" charset="0"/>
              </a:rPr>
              <a:t>     This problem is formulated, first by considering a growth model of a fetus in animals such as sheep. Then, by using the nutritional intake as a control, which appears in a nonlinear fashion, namely in the Michaelis-Menten form, we can obtain a coupled equation for the food intake with the fetal rate equation. This gives a two-dimensional dynamical system which is a two-point boundary value problem.</a:t>
            </a:r>
          </a:p>
          <a:p>
            <a:pPr eaLnBrk="1" hangingPunct="1">
              <a:spcBef>
                <a:spcPct val="0"/>
              </a:spcBef>
            </a:pPr>
            <a:r>
              <a:rPr lang="en-US" sz="800" smtClean="0">
                <a:latin typeface="Times New Roman" charset="0"/>
                <a:cs typeface="Times New Roman" charset="0"/>
              </a:rPr>
              <a:t>      In the special case, if </a:t>
            </a:r>
            <a:r>
              <a:rPr lang="en-US" sz="800" i="1" smtClean="0">
                <a:latin typeface="Times New Roman" charset="0"/>
                <a:cs typeface="Times New Roman" charset="0"/>
              </a:rPr>
              <a:t>f</a:t>
            </a:r>
            <a:r>
              <a:rPr lang="en-US" sz="800" smtClean="0">
                <a:latin typeface="Times New Roman" charset="0"/>
                <a:cs typeface="Times New Roman" charset="0"/>
              </a:rPr>
              <a:t> and </a:t>
            </a:r>
            <a:r>
              <a:rPr lang="en-US" sz="800" i="1" smtClean="0">
                <a:latin typeface="Times New Roman" charset="0"/>
                <a:cs typeface="Times New Roman" charset="0"/>
              </a:rPr>
              <a:t>u</a:t>
            </a:r>
            <a:r>
              <a:rPr lang="en-US" sz="800" smtClean="0">
                <a:latin typeface="Times New Roman" charset="0"/>
                <a:cs typeface="Times New Roman" charset="0"/>
              </a:rPr>
              <a:t> is separable and </a:t>
            </a:r>
            <a:r>
              <a:rPr lang="en-US" sz="800" i="1" smtClean="0">
                <a:latin typeface="Times New Roman" charset="0"/>
                <a:cs typeface="Times New Roman" charset="0"/>
              </a:rPr>
              <a:t>g</a:t>
            </a:r>
            <a:r>
              <a:rPr lang="en-US" sz="800" smtClean="0">
                <a:latin typeface="Times New Roman" charset="0"/>
                <a:cs typeface="Times New Roman" charset="0"/>
              </a:rPr>
              <a:t> is a function of </a:t>
            </a:r>
            <a:r>
              <a:rPr lang="en-US" sz="800" i="1" smtClean="0">
                <a:latin typeface="Times New Roman" charset="0"/>
                <a:cs typeface="Times New Roman" charset="0"/>
              </a:rPr>
              <a:t>u</a:t>
            </a:r>
            <a:r>
              <a:rPr lang="en-US" sz="800" smtClean="0">
                <a:latin typeface="Times New Roman" charset="0"/>
                <a:cs typeface="Times New Roman" charset="0"/>
              </a:rPr>
              <a:t> , then u_dot =0. And therefore </a:t>
            </a:r>
            <a:r>
              <a:rPr lang="en-US" sz="800" i="1" smtClean="0">
                <a:latin typeface="Times New Roman" charset="0"/>
                <a:cs typeface="Times New Roman" charset="0"/>
              </a:rPr>
              <a:t>u</a:t>
            </a:r>
            <a:r>
              <a:rPr lang="en-US" sz="800" smtClean="0">
                <a:latin typeface="Times New Roman" charset="0"/>
                <a:cs typeface="Times New Roman" charset="0"/>
              </a:rPr>
              <a:t> is a constant, determined by the end condition in </a:t>
            </a:r>
            <a:r>
              <a:rPr lang="en-US" sz="800" i="1" smtClean="0">
                <a:latin typeface="Times New Roman" charset="0"/>
                <a:cs typeface="Times New Roman" charset="0"/>
              </a:rPr>
              <a:t>x</a:t>
            </a:r>
            <a:r>
              <a:rPr lang="en-US" sz="800" smtClean="0">
                <a:latin typeface="Times New Roman" charset="0"/>
                <a:cs typeface="Times New Roman" charset="0"/>
              </a:rPr>
              <a:t>.</a:t>
            </a:r>
            <a:endParaRPr lang="en-US" sz="800" smtClean="0"/>
          </a:p>
        </p:txBody>
      </p:sp>
      <p:sp>
        <p:nvSpPr>
          <p:cNvPr id="38916" name="Slide Number Placeholder 3"/>
          <p:cNvSpPr>
            <a:spLocks noGrp="1"/>
          </p:cNvSpPr>
          <p:nvPr>
            <p:ph type="sldNum" sz="quarter" idx="5"/>
          </p:nvPr>
        </p:nvSpPr>
        <p:spPr bwMode="auto">
          <a:noFill/>
          <a:ln>
            <a:miter lim="800000"/>
            <a:headEnd/>
            <a:tailEnd/>
          </a:ln>
        </p:spPr>
        <p:txBody>
          <a:bodyPr/>
          <a:lstStyle/>
          <a:p>
            <a:fld id="{5B84AA0A-6F70-4728-97D3-87E8FFCD9ADB}" type="slidenum">
              <a:rPr lang="en-US" smtClean="0"/>
              <a:pPr/>
              <a:t>64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800" smtClean="0">
                <a:latin typeface="Times New Roman" charset="0"/>
                <a:cs typeface="Times New Roman" charset="0"/>
              </a:rPr>
              <a:t>     </a:t>
            </a:r>
            <a:endParaRPr lang="en-US" sz="800" smtClean="0"/>
          </a:p>
        </p:txBody>
      </p:sp>
      <p:sp>
        <p:nvSpPr>
          <p:cNvPr id="39940" name="Slide Number Placeholder 3"/>
          <p:cNvSpPr>
            <a:spLocks noGrp="1"/>
          </p:cNvSpPr>
          <p:nvPr>
            <p:ph type="sldNum" sz="quarter" idx="5"/>
          </p:nvPr>
        </p:nvSpPr>
        <p:spPr bwMode="auto">
          <a:noFill/>
          <a:ln>
            <a:miter lim="800000"/>
            <a:headEnd/>
            <a:tailEnd/>
          </a:ln>
        </p:spPr>
        <p:txBody>
          <a:bodyPr/>
          <a:lstStyle/>
          <a:p>
            <a:fld id="{B3E8DE48-A3B2-4328-8018-FEEE118926C7}" type="slidenum">
              <a:rPr lang="en-US" smtClean="0"/>
              <a:pPr/>
              <a:t>65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noFill/>
          <a:ln>
            <a:miter lim="800000"/>
            <a:headEnd/>
            <a:tailEnd/>
          </a:ln>
        </p:spPr>
        <p:txBody>
          <a:bodyPr/>
          <a:lstStyle/>
          <a:p>
            <a:fld id="{60E6B585-CB67-49CF-AB9E-2DC4EDD1B923}" type="slidenum">
              <a:rPr lang="en-AU" smtClean="0">
                <a:solidFill>
                  <a:srgbClr val="000000"/>
                </a:solidFill>
              </a:rPr>
              <a:pPr/>
              <a:t>67</a:t>
            </a:fld>
            <a:endParaRPr lang="en-AU" smtClean="0">
              <a:solidFill>
                <a:srgbClr val="000000"/>
              </a:solidFill>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As this area of research expanded and developed we realised that reduced fetal growth or a low birth weight was not the cause of this increased risk in later life disease but just a surrogate or marker for the effects that the fetus witnessed whist still inside it’s mother’s uterus</a:t>
            </a:r>
          </a:p>
          <a:p>
            <a:pPr eaLnBrk="1" hangingPunct="1"/>
            <a:endParaRPr lang="en-US" smtClean="0"/>
          </a:p>
          <a:p>
            <a:pPr eaLnBrk="1" hangingPunct="1"/>
            <a:r>
              <a:rPr lang="en-US" smtClean="0"/>
              <a:t>Essentially just one aspect of the fetal coping system to perhaps A suboptimal environment during pregnancy. </a:t>
            </a:r>
          </a:p>
          <a:p>
            <a:pPr eaLnBrk="1" hangingPunct="1"/>
            <a:endParaRPr lang="en-US" smtClean="0"/>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NZ" smtClean="0"/>
          </a:p>
        </p:txBody>
      </p:sp>
      <p:sp>
        <p:nvSpPr>
          <p:cNvPr id="43012" name="Slide Number Placeholder 3"/>
          <p:cNvSpPr>
            <a:spLocks noGrp="1"/>
          </p:cNvSpPr>
          <p:nvPr>
            <p:ph type="sldNum" sz="quarter" idx="5"/>
          </p:nvPr>
        </p:nvSpPr>
        <p:spPr bwMode="auto">
          <a:noFill/>
          <a:ln>
            <a:miter lim="800000"/>
            <a:headEnd/>
            <a:tailEnd/>
          </a:ln>
        </p:spPr>
        <p:txBody>
          <a:bodyPr/>
          <a:lstStyle/>
          <a:p>
            <a:fld id="{9C345CDC-CB34-4EF4-969C-EE3C326FCCD1}" type="slidenum">
              <a:rPr lang="en-US" smtClean="0"/>
              <a:pPr/>
              <a:t>69</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4715F2C6-3423-4F0E-A7FB-27E5FDDEBB67}" type="slidenum">
              <a:rPr lang="en-US" smtClean="0"/>
              <a:pPr/>
              <a:t>80</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388415" y="993449"/>
            <a:ext cx="4019459" cy="3403426"/>
          </a:xfrm>
          <a:prstGeom prst="rect">
            <a:avLst/>
          </a:prstGeom>
          <a:solidFill>
            <a:srgbClr val="FFFFFF"/>
          </a:solidFill>
          <a:ln w="9525">
            <a:solidFill>
              <a:srgbClr val="000000"/>
            </a:solidFill>
            <a:miter lim="800000"/>
            <a:headEnd/>
            <a:tailEnd/>
          </a:ln>
          <a:effec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37146" y="4725936"/>
            <a:ext cx="4728938" cy="3776361"/>
          </a:xfrm>
          <a:prstGeom prst="rect">
            <a:avLst/>
          </a:prstGeom>
          <a:noFill/>
          <a:ln>
            <a:round/>
            <a:headEnd/>
            <a:tailEnd/>
          </a:ln>
        </p:spPr>
        <p:txBody>
          <a:bodyPr lIns="0" tIns="0" rIns="0" bIns="0"/>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charset="0"/>
                <a:ea typeface="msgothic" charset="0"/>
                <a:cs typeface="msgothic" charset="0"/>
              </a:rPr>
              <a:t>Figure 1. Circles of feedback in primary </a:t>
            </a:r>
            <a:r>
              <a:rPr lang="en-GB" dirty="0" err="1">
                <a:latin typeface="Arial" charset="0"/>
                <a:ea typeface="msgothic" charset="0"/>
                <a:cs typeface="msgothic" charset="0"/>
              </a:rPr>
              <a:t>leptin</a:t>
            </a:r>
            <a:r>
              <a:rPr lang="en-GB" dirty="0">
                <a:latin typeface="Arial" charset="0"/>
                <a:ea typeface="msgothic" charset="0"/>
                <a:cs typeface="msgothic" charset="0"/>
              </a:rPr>
              <a:t> deficiency. This is the situation found in ob/ob mice, or rare human genetic mutations. In this setting, the adipose tissue will not be able to elaborate </a:t>
            </a:r>
            <a:r>
              <a:rPr lang="en-GB" dirty="0" err="1">
                <a:latin typeface="Arial" charset="0"/>
                <a:ea typeface="msgothic" charset="0"/>
                <a:cs typeface="msgothic" charset="0"/>
              </a:rPr>
              <a:t>leptin</a:t>
            </a:r>
            <a:r>
              <a:rPr lang="en-GB" dirty="0">
                <a:latin typeface="Arial" charset="0"/>
                <a:ea typeface="msgothic" charset="0"/>
                <a:cs typeface="msgothic" charset="0"/>
              </a:rPr>
              <a:t> commensurate with the fat tissue mass. This leaves the </a:t>
            </a:r>
            <a:r>
              <a:rPr lang="en-GB" dirty="0" err="1">
                <a:latin typeface="Arial" charset="0"/>
                <a:ea typeface="msgothic" charset="0"/>
                <a:cs typeface="msgothic" charset="0"/>
              </a:rPr>
              <a:t>leptin</a:t>
            </a:r>
            <a:r>
              <a:rPr lang="en-GB" dirty="0">
                <a:latin typeface="Arial" charset="0"/>
                <a:ea typeface="msgothic" charset="0"/>
                <a:cs typeface="msgothic" charset="0"/>
              </a:rPr>
              <a:t> receptor unoccupied. The receptor signals through </a:t>
            </a:r>
            <a:r>
              <a:rPr lang="en-GB" dirty="0" err="1">
                <a:latin typeface="Arial" charset="0"/>
                <a:ea typeface="msgothic" charset="0"/>
                <a:cs typeface="msgothic" charset="0"/>
              </a:rPr>
              <a:t>janus</a:t>
            </a:r>
            <a:r>
              <a:rPr lang="en-GB" dirty="0">
                <a:latin typeface="Arial" charset="0"/>
                <a:ea typeface="msgothic" charset="0"/>
                <a:cs typeface="msgothic" charset="0"/>
              </a:rPr>
              <a:t> </a:t>
            </a:r>
            <a:r>
              <a:rPr lang="en-GB" dirty="0" err="1">
                <a:latin typeface="Arial" charset="0"/>
                <a:ea typeface="msgothic" charset="0"/>
                <a:cs typeface="msgothic" charset="0"/>
              </a:rPr>
              <a:t>kinase</a:t>
            </a:r>
            <a:r>
              <a:rPr lang="en-GB" dirty="0">
                <a:latin typeface="Arial" charset="0"/>
                <a:ea typeface="msgothic" charset="0"/>
                <a:cs typeface="msgothic" charset="0"/>
              </a:rPr>
              <a:t> (JAK)/signal transducers and activators of transcription (STAT) pathways, with cross talk from PI3 </a:t>
            </a:r>
            <a:r>
              <a:rPr lang="en-GB" dirty="0" err="1">
                <a:latin typeface="Arial" charset="0"/>
                <a:ea typeface="msgothic" charset="0"/>
                <a:cs typeface="msgothic" charset="0"/>
              </a:rPr>
              <a:t>kinase</a:t>
            </a:r>
            <a:r>
              <a:rPr lang="en-GB" dirty="0">
                <a:latin typeface="Arial" charset="0"/>
                <a:ea typeface="msgothic" charset="0"/>
                <a:cs typeface="msgothic" charset="0"/>
              </a:rPr>
              <a:t> (P13K) pathways. The receptor </a:t>
            </a:r>
            <a:r>
              <a:rPr lang="en-GB" dirty="0" err="1">
                <a:latin typeface="Arial" charset="0"/>
                <a:ea typeface="msgothic" charset="0"/>
                <a:cs typeface="msgothic" charset="0"/>
              </a:rPr>
              <a:t>nonoccupancy</a:t>
            </a:r>
            <a:r>
              <a:rPr lang="en-GB" dirty="0">
                <a:latin typeface="Arial" charset="0"/>
                <a:ea typeface="msgothic" charset="0"/>
                <a:cs typeface="msgothic" charset="0"/>
              </a:rPr>
              <a:t> leads to a number of adiposity signals, including increased food intake and decreased energy expenditure. This also leads to ventricular hypertrophy, which is correctable with </a:t>
            </a:r>
            <a:r>
              <a:rPr lang="en-GB" dirty="0" err="1">
                <a:latin typeface="Arial" charset="0"/>
                <a:ea typeface="msgothic" charset="0"/>
                <a:cs typeface="msgothic" charset="0"/>
              </a:rPr>
              <a:t>leptin</a:t>
            </a:r>
            <a:r>
              <a:rPr lang="en-GB" dirty="0">
                <a:latin typeface="Arial" charset="0"/>
                <a:ea typeface="msgothic" charset="0"/>
                <a:cs typeface="msgothic" charset="0"/>
              </a:rPr>
              <a:t> infusion. </a:t>
            </a:r>
            <a:r>
              <a:rPr lang="en-GB" dirty="0" err="1">
                <a:latin typeface="Arial" charset="0"/>
                <a:ea typeface="msgothic" charset="0"/>
                <a:cs typeface="msgothic" charset="0"/>
              </a:rPr>
              <a:t>Metab</a:t>
            </a:r>
            <a:r>
              <a:rPr lang="en-GB" dirty="0">
                <a:latin typeface="Arial" charset="0"/>
                <a:ea typeface="msgothic" charset="0"/>
                <a:cs typeface="msgothic" charset="0"/>
              </a:rPr>
              <a:t> indicates metabolism.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F8BC6F35-507D-4FDA-AC37-3459BFE0175B}" type="datetime1">
              <a:rPr lang="en-NZ" smtClean="0"/>
              <a:pPr/>
              <a:t>7/12/2011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B38B2FDF-2439-41BA-949C-DC339EA720C4}" type="datetime1">
              <a:rPr lang="en-NZ" smtClean="0"/>
              <a:pPr/>
              <a:t>7/12/2011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04808E-B07B-4DE1-A01D-3BD3549305A3}" type="datetime1">
              <a:rPr lang="en-NZ" smtClean="0"/>
              <a:pPr/>
              <a:t>7/12/2011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DD71E78-D3F4-498E-8626-3D3021441547}" type="datetime1">
              <a:rPr lang="en-NZ" smtClean="0"/>
              <a:pPr/>
              <a:t>7/12/2011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6E046B17-345C-4EA6-83D2-12E0A1ED68B4}" type="datetime1">
              <a:rPr lang="en-NZ" smtClean="0"/>
              <a:pPr/>
              <a:t>7/12/2011</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58C50121-F7B6-4279-A50B-46BF8A65BF5E}" type="datetime1">
              <a:rPr lang="en-NZ" smtClean="0"/>
              <a:pPr/>
              <a:t>7/12/2011</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9E90BB-85EB-4EDC-B91A-B280CD7AB859}" type="datetime1">
              <a:rPr lang="en-NZ" smtClean="0"/>
              <a:pPr/>
              <a:t>7/12/2011</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E32C3F-0140-4F7B-AA73-9A8EE5ED5B55}" type="datetime1">
              <a:rPr lang="en-NZ" smtClean="0"/>
              <a:pPr/>
              <a:t>7/12/2011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FAADB1-D48F-4291-A194-0B8F4707D025}" type="datetime1">
              <a:rPr lang="en-NZ" smtClean="0"/>
              <a:pPr/>
              <a:t>7/12/2011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1FBF3625-BF6B-493F-A210-C87E47B531E0}" type="datetime1">
              <a:rPr lang="en-NZ" smtClean="0"/>
              <a:pPr/>
              <a:t>7/12/2011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77BEEA6A-8197-47E2-BB5A-2401BE5582EA}" type="datetime1">
              <a:rPr lang="en-NZ" smtClean="0"/>
              <a:pPr/>
              <a:t>7/12/2011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763B96F8-C033-465D-A2DF-63BFC6E383A9}" type="slidenum">
              <a:rPr lang="en-NZ" smtClean="0"/>
              <a:pPr/>
              <a:t>‹#›</a:t>
            </a:fld>
            <a:endParaRPr lang="en-NZ"/>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308B4DCF-22C6-4B0F-ADEA-976C58625313}" type="datetime1">
              <a:rPr lang="en-NZ" smtClean="0"/>
              <a:pPr>
                <a:defRPr/>
              </a:pPr>
              <a:t>7/12/2011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2BC99CB-8122-4942-B5FB-F82B5AA1FBC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500A6783-2A5E-4369-9AAF-E397E8081D1A}" type="datetime1">
              <a:rPr lang="en-NZ" smtClean="0"/>
              <a:pPr>
                <a:defRPr/>
              </a:pPr>
              <a:t>7/12/2011</a:t>
            </a:fld>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42F89F95-CAFD-4359-8789-774C2989183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7ADAA3-FFFE-47F6-83F5-7A230867525E}" type="datetime1">
              <a:rPr lang="en-NZ" smtClean="0"/>
              <a:pPr/>
              <a:t>7/12/2011</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3B96F8-C033-465D-A2DF-63BFC6E383A9}" type="slidenum">
              <a:rPr lang="en-NZ" smtClean="0"/>
              <a:pPr/>
              <a:t>‹#›</a:t>
            </a:fld>
            <a:endParaRPr lang="en-N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rmit.edu.au/browse;ID=7d2ru3h7m6sez"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2.xml"/><Relationship Id="rId1" Type="http://schemas.openxmlformats.org/officeDocument/2006/relationships/vmlDrawing" Target="../drawings/vmlDrawing9.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3.xml"/><Relationship Id="rId1" Type="http://schemas.openxmlformats.org/officeDocument/2006/relationships/vmlDrawing" Target="../drawings/vmlDrawing13.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3.xml"/><Relationship Id="rId1" Type="http://schemas.openxmlformats.org/officeDocument/2006/relationships/vmlDrawing" Target="../drawings/vmlDrawing14.vml"/><Relationship Id="rId6" Type="http://schemas.openxmlformats.org/officeDocument/2006/relationships/oleObject" Target="../embeddings/oleObject24.bin"/><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3.xml"/><Relationship Id="rId1" Type="http://schemas.openxmlformats.org/officeDocument/2006/relationships/vmlDrawing" Target="../drawings/vmlDrawing16.vml"/><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12.xml"/><Relationship Id="rId1" Type="http://schemas.openxmlformats.org/officeDocument/2006/relationships/vmlDrawing" Target="../drawings/vmlDrawing19.v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3.xml"/><Relationship Id="rId1" Type="http://schemas.openxmlformats.org/officeDocument/2006/relationships/vmlDrawing" Target="../drawings/vmlDrawing20.vml"/><Relationship Id="rId4" Type="http://schemas.openxmlformats.org/officeDocument/2006/relationships/oleObject" Target="../embeddings/oleObject33.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jpeg"/></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50.jpeg"/><Relationship Id="rId4" Type="http://schemas.openxmlformats.org/officeDocument/2006/relationships/image" Target="../media/image49.jpeg"/></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6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oleObject" Target="../embeddings/oleObject37.bin"/><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oleObject" Target="../embeddings/oleObject36.bin"/><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38.bin"/><Relationship Id="rId7" Type="http://schemas.openxmlformats.org/officeDocument/2006/relationships/hyperlink" Target="Chanakarn%20progress%201-10.ppt#17. Slide 16" TargetMode="External"/><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image" Target="../media/image61.emf"/><Relationship Id="rId5" Type="http://schemas.openxmlformats.org/officeDocument/2006/relationships/oleObject" Target="../embeddings/oleObject40.bin"/><Relationship Id="rId4" Type="http://schemas.openxmlformats.org/officeDocument/2006/relationships/oleObject" Target="../embeddings/oleObject39.bin"/></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oleObject42.bin"/></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6.xml"/><Relationship Id="rId1" Type="http://schemas.openxmlformats.org/officeDocument/2006/relationships/vmlDrawing" Target="../drawings/vmlDrawing24.vml"/><Relationship Id="rId6" Type="http://schemas.openxmlformats.org/officeDocument/2006/relationships/oleObject" Target="../embeddings/oleObject46.bin"/><Relationship Id="rId5" Type="http://schemas.openxmlformats.org/officeDocument/2006/relationships/oleObject" Target="../embeddings/oleObject45.bin"/><Relationship Id="rId4" Type="http://schemas.openxmlformats.org/officeDocument/2006/relationships/oleObject" Target="../embeddings/oleObject44.bin"/></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oleObject" Target="../embeddings/oleObject47.bin"/><Relationship Id="rId7" Type="http://schemas.openxmlformats.org/officeDocument/2006/relationships/oleObject" Target="../embeddings/oleObject51.bin"/><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oleObject" Target="../embeddings/oleObject50.bin"/><Relationship Id="rId5" Type="http://schemas.openxmlformats.org/officeDocument/2006/relationships/oleObject" Target="../embeddings/oleObject49.bin"/><Relationship Id="rId4" Type="http://schemas.openxmlformats.org/officeDocument/2006/relationships/oleObject" Target="../embeddings/oleObject48.bin"/></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6.xml"/><Relationship Id="rId1" Type="http://schemas.openxmlformats.org/officeDocument/2006/relationships/vmlDrawing" Target="../drawings/vmlDrawing26.vml"/><Relationship Id="rId5" Type="http://schemas.openxmlformats.org/officeDocument/2006/relationships/oleObject" Target="../embeddings/oleObject55.bin"/><Relationship Id="rId4" Type="http://schemas.openxmlformats.org/officeDocument/2006/relationships/oleObject" Target="../embeddings/oleObject54.bin"/></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56.bin"/><Relationship Id="rId7" Type="http://schemas.openxmlformats.org/officeDocument/2006/relationships/oleObject" Target="../embeddings/oleObject60.bin"/><Relationship Id="rId2" Type="http://schemas.openxmlformats.org/officeDocument/2006/relationships/slideLayout" Target="../slideLayouts/slideLayout6.xml"/><Relationship Id="rId1" Type="http://schemas.openxmlformats.org/officeDocument/2006/relationships/vmlDrawing" Target="../drawings/vmlDrawing27.vml"/><Relationship Id="rId6" Type="http://schemas.openxmlformats.org/officeDocument/2006/relationships/oleObject" Target="../embeddings/oleObject59.bin"/><Relationship Id="rId5" Type="http://schemas.openxmlformats.org/officeDocument/2006/relationships/oleObject" Target="../embeddings/oleObject58.bin"/><Relationship Id="rId4" Type="http://schemas.openxmlformats.org/officeDocument/2006/relationships/oleObject" Target="../embeddings/oleObject57.bin"/></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61.bin"/><Relationship Id="rId7" Type="http://schemas.openxmlformats.org/officeDocument/2006/relationships/oleObject" Target="../embeddings/oleObject65.bin"/><Relationship Id="rId2" Type="http://schemas.openxmlformats.org/officeDocument/2006/relationships/slideLayout" Target="../slideLayouts/slideLayout6.xml"/><Relationship Id="rId1" Type="http://schemas.openxmlformats.org/officeDocument/2006/relationships/vmlDrawing" Target="../drawings/vmlDrawing28.vml"/><Relationship Id="rId6" Type="http://schemas.openxmlformats.org/officeDocument/2006/relationships/oleObject" Target="../embeddings/oleObject64.bin"/><Relationship Id="rId5" Type="http://schemas.openxmlformats.org/officeDocument/2006/relationships/oleObject" Target="../embeddings/oleObject63.bin"/><Relationship Id="rId4" Type="http://schemas.openxmlformats.org/officeDocument/2006/relationships/oleObject" Target="../embeddings/oleObject62.bin"/></Relationships>
</file>

<file path=ppt/slides/_rels/slide77.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oleObject" Target="../embeddings/oleObject66.bin"/><Relationship Id="rId7" Type="http://schemas.openxmlformats.org/officeDocument/2006/relationships/oleObject" Target="../embeddings/oleObject70.bin"/><Relationship Id="rId2" Type="http://schemas.openxmlformats.org/officeDocument/2006/relationships/slideLayout" Target="../slideLayouts/slideLayout6.xml"/><Relationship Id="rId1" Type="http://schemas.openxmlformats.org/officeDocument/2006/relationships/vmlDrawing" Target="../drawings/vmlDrawing29.vml"/><Relationship Id="rId6" Type="http://schemas.openxmlformats.org/officeDocument/2006/relationships/oleObject" Target="../embeddings/oleObject69.bin"/><Relationship Id="rId5" Type="http://schemas.openxmlformats.org/officeDocument/2006/relationships/oleObject" Target="../embeddings/oleObject68.bin"/><Relationship Id="rId4" Type="http://schemas.openxmlformats.org/officeDocument/2006/relationships/oleObject" Target="../embeddings/oleObject67.bin"/></Relationships>
</file>

<file path=ppt/slides/_rels/slide78.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slideLayout" Target="../slideLayouts/slideLayout6.xml"/><Relationship Id="rId1" Type="http://schemas.openxmlformats.org/officeDocument/2006/relationships/vmlDrawing" Target="../drawings/vmlDrawing30.vml"/><Relationship Id="rId5" Type="http://schemas.openxmlformats.org/officeDocument/2006/relationships/hyperlink" Target="Chanakarn%20progress%201-10.ppt#4. Slide 4" TargetMode="External"/><Relationship Id="rId4" Type="http://schemas.openxmlformats.org/officeDocument/2006/relationships/oleObject" Target="../embeddings/oleObject72.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75.bin"/><Relationship Id="rId5" Type="http://schemas.openxmlformats.org/officeDocument/2006/relationships/oleObject" Target="../embeddings/oleObject74.bin"/><Relationship Id="rId4" Type="http://schemas.openxmlformats.org/officeDocument/2006/relationships/oleObject" Target="../embeddings/oleObject73.bin"/></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en.wikipedia.org/wiki/Hormone" TargetMode="External"/><Relationship Id="rId7" Type="http://schemas.openxmlformats.org/officeDocument/2006/relationships/hyperlink" Target="http://en.wikipedia.org/wiki/Chromosome_7" TargetMode="External"/><Relationship Id="rId2" Type="http://schemas.openxmlformats.org/officeDocument/2006/relationships/hyperlink" Target="http://en.wikipedia.org/wiki/Protein" TargetMode="External"/><Relationship Id="rId1" Type="http://schemas.openxmlformats.org/officeDocument/2006/relationships/slideLayout" Target="../slideLayouts/slideLayout1.xml"/><Relationship Id="rId6" Type="http://schemas.openxmlformats.org/officeDocument/2006/relationships/hyperlink" Target="http://en.wikipedia.org/wiki/Adipose_derived_hormones" TargetMode="External"/><Relationship Id="rId5" Type="http://schemas.openxmlformats.org/officeDocument/2006/relationships/hyperlink" Target="http://en.wikipedia.org/wiki/Metabolism" TargetMode="External"/><Relationship Id="rId4" Type="http://schemas.openxmlformats.org/officeDocument/2006/relationships/hyperlink" Target="http://en.wikipedia.org/wiki/Appetite" TargetMode="External"/></Relationships>
</file>

<file path=ppt/slides/_rels/slide84.xml.rels><?xml version="1.0" encoding="UTF-8" standalone="yes"?>
<Relationships xmlns="http://schemas.openxmlformats.org/package/2006/relationships"><Relationship Id="rId8" Type="http://schemas.openxmlformats.org/officeDocument/2006/relationships/hyperlink" Target="#cite_note-pmid-14"/><Relationship Id="rId3" Type="http://schemas.openxmlformats.org/officeDocument/2006/relationships/hyperlink" Target="http://en.wikipedia.org/wiki/Adiposity" TargetMode="External"/><Relationship Id="rId7" Type="http://schemas.openxmlformats.org/officeDocument/2006/relationships/hyperlink" Target="http://en.wikipedia.org/wiki/Hypothalamus" TargetMode="External"/><Relationship Id="rId2" Type="http://schemas.openxmlformats.org/officeDocument/2006/relationships/hyperlink" Target="http://en.wikipedia.org/wiki/Insulin" TargetMode="External"/><Relationship Id="rId1" Type="http://schemas.openxmlformats.org/officeDocument/2006/relationships/slideLayout" Target="../slideLayouts/slideLayout2.xml"/><Relationship Id="rId6" Type="http://schemas.openxmlformats.org/officeDocument/2006/relationships/hyperlink" Target="http://en.wikipedia.org/wiki/Blood_plasma" TargetMode="External"/><Relationship Id="rId5" Type="http://schemas.openxmlformats.org/officeDocument/2006/relationships/hyperlink" Target="http://en.wikipedia.org/wiki/Central_nervous_system" TargetMode="External"/><Relationship Id="rId4" Type="http://schemas.openxmlformats.org/officeDocument/2006/relationships/hyperlink" Target="http://en.wikipedia.org/wiki/Adipose_tissue"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1.xml"/><Relationship Id="rId1" Type="http://schemas.openxmlformats.org/officeDocument/2006/relationships/vmlDrawing" Target="../drawings/vmlDrawing32.v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1.xml"/><Relationship Id="rId1" Type="http://schemas.openxmlformats.org/officeDocument/2006/relationships/vmlDrawing" Target="../drawings/vmlDrawing33.vml"/></Relationships>
</file>

<file path=ppt/slides/_rels/slide90.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1.xml"/><Relationship Id="rId1" Type="http://schemas.openxmlformats.org/officeDocument/2006/relationships/vmlDrawing" Target="../drawings/vmlDrawing34.vml"/><Relationship Id="rId4" Type="http://schemas.openxmlformats.org/officeDocument/2006/relationships/oleObject" Target="../embeddings/oleObject79.bin"/></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1.xml"/><Relationship Id="rId1" Type="http://schemas.openxmlformats.org/officeDocument/2006/relationships/vmlDrawing" Target="../drawings/vmlDrawing35.vml"/></Relationships>
</file>

<file path=ppt/slides/_rels/slide9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1.xml"/><Relationship Id="rId1" Type="http://schemas.openxmlformats.org/officeDocument/2006/relationships/vmlDrawing" Target="../drawings/vmlDrawing36.vml"/></Relationships>
</file>

<file path=ppt/slides/_rels/slide98.xml.rels><?xml version="1.0" encoding="UTF-8" standalone="yes"?>
<Relationships xmlns="http://schemas.openxmlformats.org/package/2006/relationships"><Relationship Id="rId3" Type="http://schemas.openxmlformats.org/officeDocument/2006/relationships/hyperlink" Target="mailto:paul.shorten@agresearch.co.nz" TargetMode="External"/><Relationship Id="rId2" Type="http://schemas.openxmlformats.org/officeDocument/2006/relationships/hyperlink" Target="mailto:g.c.wake@massey.ac.nz" TargetMode="Externa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hyperlink" Target="http://www4.stat.ncsu.edu/~bmasmith/images/all.gif" TargetMode="External"/><Relationship Id="rId1" Type="http://schemas.openxmlformats.org/officeDocument/2006/relationships/slideLayout" Target="../slideLayouts/slideLayout1.xml"/><Relationship Id="rId4" Type="http://schemas.openxmlformats.org/officeDocument/2006/relationships/image" Target="../media/image10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2304255"/>
          </a:xfrm>
          <a:solidFill>
            <a:schemeClr val="tx2">
              <a:lumMod val="20000"/>
              <a:lumOff val="80000"/>
            </a:schemeClr>
          </a:solidFill>
        </p:spPr>
        <p:txBody>
          <a:bodyPr/>
          <a:lstStyle/>
          <a:p>
            <a:r>
              <a:rPr lang="en-NZ" dirty="0" smtClean="0"/>
              <a:t>Mathematics in Medicine: Enhancing your health.</a:t>
            </a:r>
            <a:br>
              <a:rPr lang="en-NZ" dirty="0" smtClean="0"/>
            </a:br>
            <a:r>
              <a:rPr lang="en-NZ" sz="1800" dirty="0" smtClean="0"/>
              <a:t>NZMSC </a:t>
            </a:r>
            <a:r>
              <a:rPr lang="en-NZ" sz="1800" dirty="0" smtClean="0"/>
              <a:t>2011: ANZIAM  Lecturer</a:t>
            </a:r>
            <a:br>
              <a:rPr lang="en-NZ" sz="1800" dirty="0" smtClean="0"/>
            </a:br>
            <a:r>
              <a:rPr lang="en-NZ" sz="1800" dirty="0" smtClean="0"/>
              <a:t>g.c.wake@massey.ac.nz</a:t>
            </a:r>
            <a:endParaRPr lang="en-NZ" sz="1800" dirty="0"/>
          </a:p>
        </p:txBody>
      </p:sp>
      <p:sp>
        <p:nvSpPr>
          <p:cNvPr id="3" name="Subtitle 2"/>
          <p:cNvSpPr>
            <a:spLocks noGrp="1"/>
          </p:cNvSpPr>
          <p:nvPr>
            <p:ph type="subTitle" idx="1"/>
          </p:nvPr>
        </p:nvSpPr>
        <p:spPr>
          <a:xfrm>
            <a:off x="0" y="3356992"/>
            <a:ext cx="9144000" cy="2281808"/>
          </a:xfrm>
          <a:solidFill>
            <a:schemeClr val="tx2">
              <a:lumMod val="20000"/>
              <a:lumOff val="80000"/>
            </a:schemeClr>
          </a:solidFill>
        </p:spPr>
        <p:txBody>
          <a:bodyPr>
            <a:normAutofit lnSpcReduction="10000"/>
          </a:bodyPr>
          <a:lstStyle/>
          <a:p>
            <a:r>
              <a:rPr lang="en-NZ" dirty="0" smtClean="0">
                <a:solidFill>
                  <a:schemeClr val="tx1"/>
                </a:solidFill>
              </a:rPr>
              <a:t>Graeme Wake</a:t>
            </a:r>
          </a:p>
          <a:p>
            <a:r>
              <a:rPr lang="en-NZ" dirty="0" smtClean="0">
                <a:solidFill>
                  <a:schemeClr val="tx1"/>
                </a:solidFill>
              </a:rPr>
              <a:t>Centre for Mathematics in Industry</a:t>
            </a:r>
          </a:p>
          <a:p>
            <a:r>
              <a:rPr lang="en-NZ" dirty="0" smtClean="0">
                <a:solidFill>
                  <a:schemeClr val="tx1"/>
                </a:solidFill>
              </a:rPr>
              <a:t>Institute of Information and </a:t>
            </a:r>
            <a:r>
              <a:rPr lang="en-NZ" dirty="0">
                <a:solidFill>
                  <a:schemeClr val="tx1"/>
                </a:solidFill>
              </a:rPr>
              <a:t>M</a:t>
            </a:r>
            <a:r>
              <a:rPr lang="en-NZ" dirty="0" smtClean="0">
                <a:solidFill>
                  <a:schemeClr val="tx1"/>
                </a:solidFill>
              </a:rPr>
              <a:t>athematical Sciences</a:t>
            </a:r>
          </a:p>
          <a:p>
            <a:r>
              <a:rPr lang="en-NZ" dirty="0" smtClean="0">
                <a:solidFill>
                  <a:schemeClr val="tx1"/>
                </a:solidFill>
              </a:rPr>
              <a:t>Massey University Auckland</a:t>
            </a:r>
          </a:p>
          <a:p>
            <a:endParaRPr lang="en-NZ" dirty="0" smtClean="0">
              <a:solidFill>
                <a:schemeClr val="tx1"/>
              </a:solidFill>
            </a:endParaRPr>
          </a:p>
          <a:p>
            <a:endParaRPr lang="en-NZ" dirty="0"/>
          </a:p>
        </p:txBody>
      </p:sp>
      <p:pic>
        <p:nvPicPr>
          <p:cNvPr id="5" name="Picture 1"/>
          <p:cNvPicPr>
            <a:picLocks noChangeAspect="1" noChangeArrowheads="1"/>
          </p:cNvPicPr>
          <p:nvPr/>
        </p:nvPicPr>
        <p:blipFill>
          <a:blip r:embed="rId2" cstate="print"/>
          <a:srcRect/>
          <a:stretch>
            <a:fillRect/>
          </a:stretch>
        </p:blipFill>
        <p:spPr bwMode="auto">
          <a:xfrm>
            <a:off x="251520" y="5949281"/>
            <a:ext cx="3071813" cy="576064"/>
          </a:xfrm>
          <a:prstGeom prst="rect">
            <a:avLst/>
          </a:prstGeom>
          <a:noFill/>
          <a:ln w="9525">
            <a:noFill/>
            <a:miter lim="800000"/>
            <a:headEnd/>
            <a:tailEnd/>
          </a:ln>
        </p:spPr>
      </p:pic>
      <p:pic>
        <p:nvPicPr>
          <p:cNvPr id="2050" name="Picture 1" descr="CMI-Logo-Large-Blue"/>
          <p:cNvPicPr>
            <a:picLocks noChangeAspect="1" noChangeArrowheads="1"/>
          </p:cNvPicPr>
          <p:nvPr/>
        </p:nvPicPr>
        <p:blipFill>
          <a:blip r:embed="rId3" cstate="print"/>
          <a:srcRect/>
          <a:stretch>
            <a:fillRect/>
          </a:stretch>
        </p:blipFill>
        <p:spPr bwMode="auto">
          <a:xfrm>
            <a:off x="6372200" y="5877272"/>
            <a:ext cx="2590800" cy="7620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763B96F8-C033-465D-A2DF-63BFC6E383A9}" type="slidenum">
              <a:rPr lang="en-NZ" smtClean="0"/>
              <a:pPr/>
              <a:t>1</a:t>
            </a:fld>
            <a:endParaRPr lang="en-NZ"/>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500043"/>
            <a:ext cx="7429552" cy="6357957"/>
          </a:xfrm>
          <a:prstGeom prst="rect">
            <a:avLst/>
          </a:prstGeom>
          <a:solidFill>
            <a:schemeClr val="accent3">
              <a:lumMod val="40000"/>
              <a:lumOff val="60000"/>
            </a:schemeClr>
          </a:solidFill>
        </p:spPr>
        <p:txBody>
          <a:bodyPr wrap="square">
            <a:spAutoFit/>
          </a:bodyPr>
          <a:lstStyle/>
          <a:p>
            <a:pPr>
              <a:defRPr/>
            </a:pPr>
            <a:r>
              <a:rPr lang="en-US" sz="2400" b="1" dirty="0" smtClean="0"/>
              <a:t>Mathematics and Statistics-in-Industry Study Group</a:t>
            </a:r>
          </a:p>
          <a:p>
            <a:pPr>
              <a:defRPr/>
            </a:pPr>
            <a:r>
              <a:rPr lang="en-US" sz="2400" b="1" dirty="0" smtClean="0"/>
              <a:t>5 – 10 February, 2012</a:t>
            </a:r>
            <a:r>
              <a:rPr lang="en-US" sz="2400" dirty="0" smtClean="0"/>
              <a:t> </a:t>
            </a:r>
          </a:p>
          <a:p>
            <a:pPr>
              <a:defRPr/>
            </a:pPr>
            <a:r>
              <a:rPr lang="en-US" sz="2400" u="sng" dirty="0" smtClean="0"/>
              <a:t>http://www.rmit.edu.au/maths/misg</a:t>
            </a:r>
          </a:p>
          <a:p>
            <a:pPr>
              <a:defRPr/>
            </a:pPr>
            <a:r>
              <a:rPr lang="en-US" sz="2400" dirty="0" smtClean="0"/>
              <a:t>The annual Mathematics and Statistics-in-Industry Study Group (MISG) workshop brings together leading mathematicians from universities, the public and the private sector from across Australia, New Zealand and around the world to tackle complex technical problems facing Australian and New Zealand businesses and industry.</a:t>
            </a:r>
          </a:p>
          <a:p>
            <a:pPr>
              <a:defRPr/>
            </a:pPr>
            <a:r>
              <a:rPr lang="en-US" sz="2400" dirty="0" smtClean="0"/>
              <a:t>RMIT University’s School of Mathematical and Geospatial Sciences will host the annual MISG Workshop for three years from 2010 - 2012.</a:t>
            </a:r>
          </a:p>
          <a:p>
            <a:pPr>
              <a:defRPr/>
            </a:pPr>
            <a:r>
              <a:rPr lang="en-US" sz="2400" dirty="0" smtClean="0"/>
              <a:t>Industry partners are encouraged to contact the School of Mathematical and Geospatial Sciences with </a:t>
            </a:r>
            <a:r>
              <a:rPr lang="en-US" sz="2400" dirty="0" smtClean="0">
                <a:hlinkClick r:id="rId2" action="ppaction://hlinkfile"/>
              </a:rPr>
              <a:t>potential projects</a:t>
            </a:r>
            <a:r>
              <a:rPr lang="en-US" sz="2400" dirty="0" smtClean="0"/>
              <a:t>.</a:t>
            </a:r>
          </a:p>
          <a:p>
            <a:pPr>
              <a:defRPr/>
            </a:pPr>
            <a:endParaRPr lang="en-US" sz="2400" dirty="0"/>
          </a:p>
        </p:txBody>
      </p:sp>
      <p:sp>
        <p:nvSpPr>
          <p:cNvPr id="3" name="Slide Number Placeholder 2"/>
          <p:cNvSpPr>
            <a:spLocks noGrp="1"/>
          </p:cNvSpPr>
          <p:nvPr>
            <p:ph type="sldNum" sz="quarter" idx="12"/>
          </p:nvPr>
        </p:nvSpPr>
        <p:spPr/>
        <p:txBody>
          <a:bodyPr/>
          <a:lstStyle/>
          <a:p>
            <a:fld id="{763B96F8-C033-465D-A2DF-63BFC6E383A9}" type="slidenum">
              <a:rPr lang="en-NZ" smtClean="0"/>
              <a:pPr/>
              <a:t>2</a:t>
            </a:fld>
            <a:endParaRPr lang="en-NZ"/>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500043"/>
            <a:ext cx="8215370" cy="5643602"/>
          </a:xfrm>
        </p:spPr>
        <p:txBody>
          <a:bodyPr/>
          <a:lstStyle/>
          <a:p>
            <a:endParaRPr lang="en-NZ" dirty="0"/>
          </a:p>
        </p:txBody>
      </p:sp>
      <p:sp>
        <p:nvSpPr>
          <p:cNvPr id="3" name="Subtitle 2"/>
          <p:cNvSpPr>
            <a:spLocks noGrp="1"/>
          </p:cNvSpPr>
          <p:nvPr>
            <p:ph type="subTitle" idx="1"/>
          </p:nvPr>
        </p:nvSpPr>
        <p:spPr>
          <a:xfrm>
            <a:off x="0" y="428604"/>
            <a:ext cx="8643966" cy="5429288"/>
          </a:xfrm>
        </p:spPr>
        <p:txBody>
          <a:bodyPr/>
          <a:lstStyle/>
          <a:p>
            <a:r>
              <a:rPr lang="en-NZ" dirty="0" smtClean="0">
                <a:solidFill>
                  <a:schemeClr val="tx1"/>
                </a:solidFill>
              </a:rPr>
              <a:t>Modelling Paradigms in Contract Research         </a:t>
            </a:r>
            <a:endParaRPr lang="en-NZ" dirty="0">
              <a:solidFill>
                <a:schemeClr val="tx1"/>
              </a:solidFill>
            </a:endParaRPr>
          </a:p>
        </p:txBody>
      </p:sp>
      <p:sp>
        <p:nvSpPr>
          <p:cNvPr id="4" name="Rectangle 3"/>
          <p:cNvSpPr txBox="1">
            <a:spLocks noChangeArrowheads="1"/>
          </p:cNvSpPr>
          <p:nvPr/>
        </p:nvSpPr>
        <p:spPr>
          <a:xfrm>
            <a:off x="285720" y="0"/>
            <a:ext cx="8858280" cy="6338888"/>
          </a:xfrm>
          <a:prstGeom prst="rect">
            <a:avLst/>
          </a:prstGeom>
        </p:spPr>
        <p:txBody>
          <a:bodyPr vert="horz" lIns="91440" tIns="45720" rIns="91440" bIns="45720" rtlCol="0">
            <a:normAutofit/>
          </a:bodyPr>
          <a:lstStyle/>
          <a:p>
            <a:pPr marL="457200" marR="0" lvl="0" indent="-457200" algn="ctr"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NZ" sz="2600" b="0" i="0" u="sng" strike="noStrike" kern="1200" cap="none" spc="0" normalizeH="0" baseline="0" noProof="0" dirty="0" smtClean="0">
              <a:ln>
                <a:noFill/>
              </a:ln>
              <a:solidFill>
                <a:schemeClr val="tx1">
                  <a:tint val="75000"/>
                </a:schemeClr>
              </a:solidFill>
              <a:effectLst>
                <a:outerShdw blurRad="38100" dist="38100" dir="2700000" algn="tl">
                  <a:srgbClr val="C0C0C0"/>
                </a:outerShdw>
              </a:effectLst>
              <a:uLnTx/>
              <a:uFillTx/>
              <a:latin typeface="+mn-lt"/>
              <a:ea typeface="+mn-ea"/>
              <a:cs typeface="+mn-cs"/>
            </a:endParaRPr>
          </a:p>
          <a:p>
            <a:pPr marL="457200" marR="0" lvl="0" indent="-457200" algn="ctr"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NZ" sz="2600" b="0" i="0" u="sng" strike="noStrike" kern="1200" cap="none" spc="0" normalizeH="0" baseline="0" noProof="0" dirty="0" smtClean="0">
              <a:ln>
                <a:noFill/>
              </a:ln>
              <a:solidFill>
                <a:schemeClr val="tx1">
                  <a:tint val="75000"/>
                </a:schemeClr>
              </a:solidFill>
              <a:effectLst>
                <a:outerShdw blurRad="38100" dist="38100" dir="2700000" algn="tl">
                  <a:srgbClr val="C0C0C0"/>
                </a:outerShdw>
              </a:effectLst>
              <a:uLnTx/>
              <a:uFillTx/>
              <a:latin typeface="+mn-lt"/>
              <a:ea typeface="+mn-ea"/>
              <a:cs typeface="+mn-cs"/>
            </a:endParaRPr>
          </a:p>
          <a:p>
            <a:pPr marL="457200" marR="0" lvl="0" indent="-457200" algn="ctr"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NZ" sz="2600" b="0" i="0" u="sng" strike="noStrike" kern="1200" cap="none" spc="0" normalizeH="0" baseline="0" noProof="0" dirty="0" smtClean="0">
              <a:ln>
                <a:noFill/>
              </a:ln>
              <a:solidFill>
                <a:schemeClr val="tx1">
                  <a:tint val="75000"/>
                </a:schemeClr>
              </a:solidFill>
              <a:effectLst>
                <a:outerShdw blurRad="38100" dist="38100" dir="2700000" algn="tl">
                  <a:srgbClr val="C0C0C0"/>
                </a:outerShdw>
              </a:effectLst>
              <a:uLnTx/>
              <a:uFillTx/>
              <a:latin typeface="+mn-lt"/>
              <a:ea typeface="+mn-ea"/>
              <a:cs typeface="+mn-cs"/>
            </a:endParaRPr>
          </a:p>
          <a:p>
            <a:pPr marL="457200" marR="0" lvl="0" indent="-457200" defTabSz="914400" rtl="0" eaLnBrk="1" fontAlgn="auto" latinLnBrk="0" hangingPunct="1">
              <a:lnSpc>
                <a:spcPct val="80000"/>
              </a:lnSpc>
              <a:spcBef>
                <a:spcPct val="20000"/>
              </a:spcBef>
              <a:spcAft>
                <a:spcPts val="0"/>
              </a:spcAft>
              <a:buClrTx/>
              <a:buSzTx/>
              <a:buFont typeface="Wingdings" pitchFamily="2" charset="2"/>
              <a:buNone/>
              <a:tabLst/>
              <a:defRPr/>
            </a:pPr>
            <a:r>
              <a:rPr kumimoji="0" lang="en-NZ" sz="2600" b="0" i="0" u="sng" strike="noStrike" kern="1200" cap="none" spc="0" normalizeH="0" baseline="0" noProof="0" dirty="0" smtClean="0">
                <a:ln>
                  <a:noFill/>
                </a:ln>
                <a:effectLst>
                  <a:outerShdw blurRad="38100" dist="38100" dir="2700000" algn="tl">
                    <a:srgbClr val="C0C0C0"/>
                  </a:outerShdw>
                </a:effectLst>
                <a:uLnTx/>
                <a:uFillTx/>
                <a:latin typeface="+mn-lt"/>
                <a:ea typeface="+mn-ea"/>
                <a:cs typeface="+mn-cs"/>
              </a:rPr>
              <a:t>The 10 Commandments</a:t>
            </a:r>
          </a:p>
          <a:p>
            <a:pPr marL="457200" marR="0" lvl="0" indent="-457200" algn="ctr"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NZ" sz="1100" b="0" i="0" u="sng" strike="noStrike" kern="1200" cap="none" spc="0" normalizeH="0" baseline="0" noProof="0" dirty="0" smtClean="0">
              <a:ln>
                <a:noFill/>
              </a:ln>
              <a:effectLst>
                <a:outerShdw blurRad="38100" dist="38100" dir="2700000" algn="tl">
                  <a:srgbClr val="C0C0C0"/>
                </a:outerShdw>
              </a:effectLst>
              <a:uLnTx/>
              <a:uFillTx/>
              <a:latin typeface="+mn-lt"/>
              <a:ea typeface="+mn-ea"/>
              <a:cs typeface="+mn-cs"/>
            </a:endParaRP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solidFill>
                  <a:srgbClr val="FF0000"/>
                </a:solidFill>
                <a:effectLst/>
                <a:uLnTx/>
                <a:uFillTx/>
                <a:latin typeface="+mn-lt"/>
                <a:ea typeface="+mn-ea"/>
                <a:cs typeface="+mn-cs"/>
              </a:rPr>
              <a:t>Simple models do better</a:t>
            </a:r>
            <a:r>
              <a:rPr kumimoji="0" lang="en-NZ" sz="2400" b="0" i="0" u="none" strike="noStrike" kern="1200" cap="none" spc="0" normalizeH="0" baseline="0" noProof="0" dirty="0" smtClean="0">
                <a:ln>
                  <a:noFill/>
                </a:ln>
                <a:effectLst/>
                <a:uLnTx/>
                <a:uFillTx/>
                <a:latin typeface="+mn-lt"/>
                <a:ea typeface="+mn-ea"/>
                <a:cs typeface="+mn-cs"/>
              </a:rPr>
              <a:t>!</a:t>
            </a: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effectLst/>
                <a:uLnTx/>
                <a:uFillTx/>
                <a:latin typeface="+mn-lt"/>
                <a:ea typeface="+mn-ea"/>
                <a:cs typeface="+mn-cs"/>
              </a:rPr>
              <a:t>Think before you compute                                            </a:t>
            </a:r>
            <a:r>
              <a:rPr kumimoji="0" lang="en-NZ" sz="1200" b="0" i="0" u="none" strike="noStrike" kern="1200" cap="none" spc="0" normalizeH="0" baseline="0" noProof="0" dirty="0" smtClean="0">
                <a:ln>
                  <a:noFill/>
                </a:ln>
                <a:effectLst/>
                <a:uLnTx/>
                <a:uFillTx/>
                <a:latin typeface="+mn-lt"/>
                <a:ea typeface="+mn-ea"/>
                <a:cs typeface="+mn-cs"/>
              </a:rPr>
              <a:t>Graeme Wake</a:t>
            </a:r>
            <a:endParaRPr kumimoji="0" lang="en-NZ" sz="2400" b="0" i="0" u="none" strike="noStrike" kern="1200" cap="none" spc="0" normalizeH="0" baseline="0" noProof="0" dirty="0" smtClean="0">
              <a:ln>
                <a:noFill/>
              </a:ln>
              <a:effectLst/>
              <a:uLnTx/>
              <a:uFillTx/>
              <a:latin typeface="+mn-lt"/>
              <a:ea typeface="+mn-ea"/>
              <a:cs typeface="+mn-cs"/>
            </a:endParaRP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effectLst/>
                <a:uLnTx/>
                <a:uFillTx/>
                <a:latin typeface="+mn-lt"/>
                <a:ea typeface="+mn-ea"/>
                <a:cs typeface="+mn-cs"/>
              </a:rPr>
              <a:t>A graph is worth 1000 equations</a:t>
            </a: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effectLst/>
                <a:uLnTx/>
                <a:uFillTx/>
                <a:latin typeface="+mn-lt"/>
                <a:ea typeface="+mn-ea"/>
                <a:cs typeface="+mn-cs"/>
              </a:rPr>
              <a:t>The best computer you’ve got is between your ears!</a:t>
            </a: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effectLst/>
                <a:uLnTx/>
                <a:uFillTx/>
                <a:latin typeface="+mn-lt"/>
                <a:ea typeface="+mn-ea"/>
                <a:cs typeface="+mn-cs"/>
              </a:rPr>
              <a:t>Charge a low fee at first, then double it next time</a:t>
            </a: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effectLst/>
                <a:uLnTx/>
                <a:uFillTx/>
                <a:latin typeface="+mn-lt"/>
                <a:ea typeface="+mn-ea"/>
                <a:cs typeface="+mn-cs"/>
              </a:rPr>
              <a:t>Being wrong is a step towards getting it right</a:t>
            </a: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effectLst/>
                <a:uLnTx/>
                <a:uFillTx/>
                <a:latin typeface="+mn-lt"/>
                <a:ea typeface="+mn-ea"/>
                <a:cs typeface="+mn-cs"/>
              </a:rPr>
              <a:t>Build a (hypothetical) model before collecting data</a:t>
            </a: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effectLst/>
                <a:uLnTx/>
                <a:uFillTx/>
                <a:latin typeface="+mn-lt"/>
                <a:ea typeface="+mn-ea"/>
                <a:cs typeface="+mn-cs"/>
              </a:rPr>
              <a:t>Do experiments where there is </a:t>
            </a:r>
            <a:r>
              <a:rPr kumimoji="0" lang="en-NZ" sz="2400" b="0" i="0" u="sng" strike="noStrike" kern="1200" cap="none" spc="0" normalizeH="0" baseline="0" noProof="0" dirty="0" smtClean="0">
                <a:ln>
                  <a:noFill/>
                </a:ln>
                <a:effectLst/>
                <a:uLnTx/>
                <a:uFillTx/>
                <a:latin typeface="+mn-lt"/>
                <a:ea typeface="+mn-ea"/>
                <a:cs typeface="+mn-cs"/>
              </a:rPr>
              <a:t>“gross parametric sensitivity”</a:t>
            </a: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solidFill>
                  <a:srgbClr val="FF0000"/>
                </a:solidFill>
                <a:effectLst/>
                <a:uLnTx/>
                <a:uFillTx/>
                <a:latin typeface="+mn-lt"/>
                <a:ea typeface="+mn-ea"/>
                <a:cs typeface="+mn-cs"/>
              </a:rPr>
              <a:t>Learn the biology etc.</a:t>
            </a:r>
          </a:p>
          <a:p>
            <a:pPr marL="457200" marR="0" lvl="0" indent="-457200" defTabSz="914400" rtl="0" eaLnBrk="1" fontAlgn="auto" latinLnBrk="0" hangingPunct="1">
              <a:lnSpc>
                <a:spcPct val="80000"/>
              </a:lnSpc>
              <a:spcBef>
                <a:spcPct val="20000"/>
              </a:spcBef>
              <a:spcAft>
                <a:spcPts val="0"/>
              </a:spcAft>
              <a:buClr>
                <a:schemeClr val="tx1"/>
              </a:buClr>
              <a:buSzTx/>
              <a:buFontTx/>
              <a:buAutoNum type="arabicPeriod"/>
              <a:tabLst/>
              <a:defRPr/>
            </a:pPr>
            <a:r>
              <a:rPr kumimoji="0" lang="en-NZ" sz="2400" b="0" i="0" u="none" strike="noStrike" kern="1200" cap="none" spc="0" normalizeH="0" baseline="0" noProof="0" dirty="0" smtClean="0">
                <a:ln>
                  <a:noFill/>
                </a:ln>
                <a:solidFill>
                  <a:srgbClr val="FF0000"/>
                </a:solidFill>
                <a:effectLst/>
                <a:uLnTx/>
                <a:uFillTx/>
                <a:latin typeface="+mn-lt"/>
                <a:ea typeface="+mn-ea"/>
                <a:cs typeface="+mn-cs"/>
              </a:rPr>
              <a:t>Spend time on </a:t>
            </a:r>
            <a:r>
              <a:rPr kumimoji="0" lang="en-NZ" sz="2400" b="0" i="0" u="sng" strike="noStrike" kern="1200" cap="none" spc="0" normalizeH="0" baseline="0" noProof="0" dirty="0" smtClean="0">
                <a:ln>
                  <a:noFill/>
                </a:ln>
                <a:solidFill>
                  <a:srgbClr val="FF0000"/>
                </a:solidFill>
                <a:effectLst/>
                <a:uLnTx/>
                <a:uFillTx/>
                <a:latin typeface="+mn-lt"/>
                <a:ea typeface="+mn-ea"/>
                <a:cs typeface="+mn-cs"/>
              </a:rPr>
              <a:t>“decision support”</a:t>
            </a:r>
          </a:p>
        </p:txBody>
      </p:sp>
      <p:pic>
        <p:nvPicPr>
          <p:cNvPr id="5" name="Picture 5" descr="C:\Documents and Settings\gcwake\My Documents\My Pictures\Wake.jpg"/>
          <p:cNvPicPr>
            <a:picLocks noChangeAspect="1" noChangeArrowheads="1"/>
          </p:cNvPicPr>
          <p:nvPr/>
        </p:nvPicPr>
        <p:blipFill>
          <a:blip r:embed="rId2" cstate="print"/>
          <a:srcRect/>
          <a:stretch>
            <a:fillRect/>
          </a:stretch>
        </p:blipFill>
        <p:spPr bwMode="auto">
          <a:xfrm>
            <a:off x="6858016" y="928670"/>
            <a:ext cx="1143000" cy="12954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763B96F8-C033-465D-A2DF-63BFC6E383A9}" type="slidenum">
              <a:rPr lang="en-NZ" smtClean="0"/>
              <a:pPr/>
              <a:t>3</a:t>
            </a:fld>
            <a:endParaRPr lang="en-NZ"/>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210675" cy="690562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763B96F8-C033-465D-A2DF-63BFC6E383A9}" type="slidenum">
              <a:rPr lang="en-NZ" smtClean="0"/>
              <a:pPr/>
              <a:t>4</a:t>
            </a:fld>
            <a:endParaRPr lang="en-NZ"/>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8640"/>
            <a:ext cx="9144000" cy="3411811"/>
          </a:xfrm>
        </p:spPr>
        <p:txBody>
          <a:bodyPr>
            <a:normAutofit fontScale="90000"/>
          </a:bodyPr>
          <a:lstStyle/>
          <a:p>
            <a:pPr algn="l"/>
            <a:r>
              <a:rPr lang="en-NZ" dirty="0" smtClean="0"/>
              <a:t>                              Topics:</a:t>
            </a:r>
            <a:br>
              <a:rPr lang="en-NZ" dirty="0" smtClean="0"/>
            </a:br>
            <a:r>
              <a:rPr lang="en-NZ" sz="2700" dirty="0" smtClean="0"/>
              <a:t>1. </a:t>
            </a:r>
            <a:r>
              <a:rPr lang="en-NZ" sz="3100" dirty="0" smtClean="0"/>
              <a:t>Cell-growth &amp; Cancer treatment</a:t>
            </a:r>
            <a:br>
              <a:rPr lang="en-NZ" sz="3100" dirty="0" smtClean="0"/>
            </a:br>
            <a:r>
              <a:rPr lang="en-NZ" sz="3100" dirty="0" smtClean="0"/>
              <a:t>2. Developmental Plasticity</a:t>
            </a:r>
            <a:br>
              <a:rPr lang="en-NZ" sz="3100" dirty="0" smtClean="0"/>
            </a:br>
            <a:r>
              <a:rPr lang="en-NZ" sz="3100" dirty="0" smtClean="0"/>
              <a:t>3. Fetal growth</a:t>
            </a:r>
            <a:br>
              <a:rPr lang="en-NZ" sz="3100" dirty="0" smtClean="0"/>
            </a:br>
            <a:r>
              <a:rPr lang="en-NZ" sz="3100" dirty="0" smtClean="0"/>
              <a:t>4. Glucose-Insulin Models &amp; </a:t>
            </a:r>
            <a:r>
              <a:rPr lang="en-NZ" sz="3100" dirty="0" err="1" smtClean="0"/>
              <a:t>Leptin</a:t>
            </a:r>
            <a:r>
              <a:rPr lang="en-NZ" sz="3100" dirty="0" smtClean="0"/>
              <a:t> </a:t>
            </a:r>
            <a:br>
              <a:rPr lang="en-NZ" sz="3100" dirty="0" smtClean="0"/>
            </a:br>
            <a:r>
              <a:rPr lang="en-NZ" sz="3100" dirty="0"/>
              <a:t> </a:t>
            </a:r>
            <a:r>
              <a:rPr lang="en-NZ" sz="3100" dirty="0" smtClean="0"/>
              <a:t>                        reversal </a:t>
            </a:r>
            <a:r>
              <a:rPr lang="en-NZ" dirty="0" smtClean="0"/>
              <a:t/>
            </a:r>
            <a:br>
              <a:rPr lang="en-NZ" dirty="0" smtClean="0"/>
            </a:br>
            <a:endParaRPr lang="en-NZ" dirty="0"/>
          </a:p>
        </p:txBody>
      </p:sp>
      <p:sp>
        <p:nvSpPr>
          <p:cNvPr id="3" name="Subtitle 2"/>
          <p:cNvSpPr>
            <a:spLocks noGrp="1"/>
          </p:cNvSpPr>
          <p:nvPr>
            <p:ph type="subTitle" idx="1"/>
          </p:nvPr>
        </p:nvSpPr>
        <p:spPr/>
        <p:txBody>
          <a:bodyPr/>
          <a:lstStyle/>
          <a:p>
            <a:endParaRPr lang="en-NZ" dirty="0"/>
          </a:p>
        </p:txBody>
      </p:sp>
      <p:pic>
        <p:nvPicPr>
          <p:cNvPr id="3074" name="Picture 2" descr="C:\Documents and Settings\gcwake\My Documents\My Pictures\images.jpg"/>
          <p:cNvPicPr>
            <a:picLocks noChangeAspect="1" noChangeArrowheads="1"/>
          </p:cNvPicPr>
          <p:nvPr/>
        </p:nvPicPr>
        <p:blipFill>
          <a:blip r:embed="rId2" cstate="print"/>
          <a:srcRect/>
          <a:stretch>
            <a:fillRect/>
          </a:stretch>
        </p:blipFill>
        <p:spPr bwMode="auto">
          <a:xfrm>
            <a:off x="6516216" y="0"/>
            <a:ext cx="2479239" cy="3628154"/>
          </a:xfrm>
          <a:prstGeom prst="rect">
            <a:avLst/>
          </a:prstGeom>
          <a:noFill/>
        </p:spPr>
      </p:pic>
      <p:pic>
        <p:nvPicPr>
          <p:cNvPr id="5" name="Picture 3" descr="cy13c"/>
          <p:cNvPicPr>
            <a:picLocks noChangeAspect="1" noChangeArrowheads="1"/>
          </p:cNvPicPr>
          <p:nvPr/>
        </p:nvPicPr>
        <p:blipFill>
          <a:blip r:embed="rId3" cstate="print"/>
          <a:srcRect/>
          <a:stretch>
            <a:fillRect/>
          </a:stretch>
        </p:blipFill>
        <p:spPr bwMode="auto">
          <a:xfrm>
            <a:off x="0" y="3761656"/>
            <a:ext cx="4934190" cy="3096344"/>
          </a:xfrm>
          <a:prstGeom prst="rect">
            <a:avLst/>
          </a:prstGeom>
          <a:noFill/>
          <a:ln w="9525">
            <a:noFill/>
            <a:miter lim="800000"/>
            <a:headEnd/>
            <a:tailEnd/>
          </a:ln>
        </p:spPr>
      </p:pic>
      <p:pic>
        <p:nvPicPr>
          <p:cNvPr id="6" name="Picture 4" descr="060105_fig5"/>
          <p:cNvPicPr>
            <a:picLocks noChangeAspect="1" noChangeArrowheads="1"/>
          </p:cNvPicPr>
          <p:nvPr/>
        </p:nvPicPr>
        <p:blipFill>
          <a:blip r:embed="rId4" cstate="print"/>
          <a:srcRect/>
          <a:stretch>
            <a:fillRect/>
          </a:stretch>
        </p:blipFill>
        <p:spPr bwMode="auto">
          <a:xfrm>
            <a:off x="5412524" y="3717032"/>
            <a:ext cx="3731476" cy="2862912"/>
          </a:xfrm>
          <a:prstGeom prst="rect">
            <a:avLst/>
          </a:prstGeom>
          <a:noFill/>
          <a:ln>
            <a:miter lim="800000"/>
            <a:headEnd/>
            <a:tailEnd/>
          </a:ln>
        </p:spPr>
      </p:pic>
      <p:cxnSp>
        <p:nvCxnSpPr>
          <p:cNvPr id="8" name="Straight Arrow Connector 7"/>
          <p:cNvCxnSpPr/>
          <p:nvPr/>
        </p:nvCxnSpPr>
        <p:spPr>
          <a:xfrm rot="16200000" flipH="1">
            <a:off x="785786" y="2786058"/>
            <a:ext cx="2571768" cy="1143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139952" y="1484784"/>
            <a:ext cx="237626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3425572" y="1646470"/>
            <a:ext cx="2448272" cy="15841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143504" y="1714488"/>
            <a:ext cx="1285884"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1" name="Picture 1"/>
          <p:cNvPicPr>
            <a:picLocks noChangeAspect="1" noChangeArrowheads="1"/>
          </p:cNvPicPr>
          <p:nvPr/>
        </p:nvPicPr>
        <p:blipFill>
          <a:blip r:embed="rId5" cstate="print"/>
          <a:srcRect/>
          <a:stretch>
            <a:fillRect/>
          </a:stretch>
        </p:blipFill>
        <p:spPr bwMode="auto">
          <a:xfrm>
            <a:off x="1214414" y="3000372"/>
            <a:ext cx="3071813" cy="576064"/>
          </a:xfrm>
          <a:prstGeom prst="rect">
            <a:avLst/>
          </a:prstGeom>
          <a:noFill/>
          <a:ln w="9525">
            <a:noFill/>
            <a:miter lim="800000"/>
            <a:headEnd/>
            <a:tailEnd/>
          </a:ln>
        </p:spPr>
      </p:pic>
      <p:cxnSp>
        <p:nvCxnSpPr>
          <p:cNvPr id="18" name="Straight Arrow Connector 17"/>
          <p:cNvCxnSpPr/>
          <p:nvPr/>
        </p:nvCxnSpPr>
        <p:spPr>
          <a:xfrm rot="5400000">
            <a:off x="-500098" y="2428868"/>
            <a:ext cx="242889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fld id="{763B96F8-C033-465D-A2DF-63BFC6E383A9}" type="slidenum">
              <a:rPr lang="en-NZ" smtClean="0"/>
              <a:pPr/>
              <a:t>5</a:t>
            </a:fld>
            <a:endParaRPr lang="en-NZ"/>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68313" y="0"/>
            <a:ext cx="8229600" cy="1285860"/>
          </a:xfrm>
          <a:solidFill>
            <a:schemeClr val="tx2">
              <a:lumMod val="40000"/>
              <a:lumOff val="60000"/>
            </a:schemeClr>
          </a:solid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NZ" sz="3200" dirty="0" smtClean="0"/>
              <a:t>1. Cell-growth &amp; Cancer treatment </a:t>
            </a:r>
            <a:br>
              <a:rPr lang="en-NZ" sz="3200" dirty="0" smtClean="0"/>
            </a:br>
            <a:r>
              <a:rPr lang="en-NZ" sz="3200" dirty="0" smtClean="0"/>
              <a:t>History of the cell-growth model – personal</a:t>
            </a:r>
            <a:r>
              <a:rPr lang="en-NZ" sz="4800" dirty="0" smtClean="0"/>
              <a:t>.</a:t>
            </a:r>
            <a:endParaRPr lang="en-US" sz="4800" dirty="0" smtClean="0"/>
          </a:p>
        </p:txBody>
      </p:sp>
      <p:sp>
        <p:nvSpPr>
          <p:cNvPr id="23555" name="Rectangle 3"/>
          <p:cNvSpPr>
            <a:spLocks noGrp="1" noChangeArrowheads="1"/>
          </p:cNvSpPr>
          <p:nvPr>
            <p:ph type="body" idx="1"/>
          </p:nvPr>
        </p:nvSpPr>
        <p:spPr bwMode="auto">
          <a:xfrm>
            <a:off x="457200" y="1285860"/>
            <a:ext cx="8229600" cy="4840303"/>
          </a:xfrm>
          <a:solidFill>
            <a:schemeClr val="tx2">
              <a:lumMod val="40000"/>
              <a:lumOff val="60000"/>
            </a:schemeClr>
          </a:solidFill>
          <a:ln>
            <a:miter lim="800000"/>
            <a:headEnd/>
            <a:tailEnd/>
          </a:ln>
        </p:spPr>
        <p:txBody>
          <a:bodyPr vert="horz" wrap="square" lIns="91440" tIns="45720" rIns="91440" bIns="45720" numCol="1" anchor="t" anchorCtr="0" compatLnSpc="1">
            <a:prstTxWarp prst="textNoShape">
              <a:avLst/>
            </a:prstTxWarp>
          </a:bodyPr>
          <a:lstStyle/>
          <a:p>
            <a:pPr marL="609600" indent="-609600">
              <a:lnSpc>
                <a:spcPct val="80000"/>
              </a:lnSpc>
              <a:buFontTx/>
              <a:buNone/>
            </a:pPr>
            <a:r>
              <a:rPr lang="en-NZ" sz="2400" dirty="0" smtClean="0"/>
              <a:t>1988+:  Horticulturists ask me to “provide an understanding </a:t>
            </a:r>
          </a:p>
          <a:p>
            <a:pPr marL="609600" indent="-609600">
              <a:lnSpc>
                <a:spcPct val="80000"/>
              </a:lnSpc>
              <a:buFontTx/>
              <a:buNone/>
            </a:pPr>
            <a:r>
              <a:rPr lang="en-NZ" sz="2400" dirty="0" smtClean="0"/>
              <a:t>                    of time-series data” which showed that cell</a:t>
            </a:r>
          </a:p>
          <a:p>
            <a:pPr marL="609600" indent="-609600">
              <a:lnSpc>
                <a:spcPct val="80000"/>
              </a:lnSpc>
              <a:buFontTx/>
              <a:buNone/>
            </a:pPr>
            <a:r>
              <a:rPr lang="en-NZ" sz="2400" dirty="0" smtClean="0"/>
              <a:t>                    populations, structured by size, evolved by     </a:t>
            </a:r>
          </a:p>
          <a:p>
            <a:pPr marL="609600" indent="-609600">
              <a:lnSpc>
                <a:spcPct val="80000"/>
              </a:lnSpc>
              <a:buFontTx/>
              <a:buNone/>
            </a:pPr>
            <a:r>
              <a:rPr lang="en-NZ" sz="2400" dirty="0" smtClean="0"/>
              <a:t>                    simultaneously growing, dividing and dying, evolved   </a:t>
            </a:r>
          </a:p>
          <a:p>
            <a:pPr marL="609600" indent="-609600">
              <a:lnSpc>
                <a:spcPct val="80000"/>
              </a:lnSpc>
              <a:buFontTx/>
              <a:buNone/>
            </a:pPr>
            <a:r>
              <a:rPr lang="en-NZ" sz="2400" dirty="0" smtClean="0"/>
              <a:t>                    to a </a:t>
            </a:r>
          </a:p>
          <a:p>
            <a:pPr marL="609600" indent="-609600">
              <a:lnSpc>
                <a:spcPct val="80000"/>
              </a:lnSpc>
              <a:buFontTx/>
              <a:buNone/>
            </a:pPr>
            <a:r>
              <a:rPr lang="en-NZ" sz="2400" dirty="0" smtClean="0"/>
              <a:t>                     </a:t>
            </a:r>
            <a:r>
              <a:rPr lang="en-NZ" sz="2400" dirty="0" smtClean="0">
                <a:solidFill>
                  <a:srgbClr val="FF0000"/>
                </a:solidFill>
              </a:rPr>
              <a:t>“STEADY SIZE DISTRIBUTION”</a:t>
            </a:r>
          </a:p>
          <a:p>
            <a:pPr marL="609600" indent="-609600">
              <a:lnSpc>
                <a:spcPct val="80000"/>
              </a:lnSpc>
              <a:buFontTx/>
              <a:buNone/>
            </a:pPr>
            <a:r>
              <a:rPr lang="en-NZ" sz="2400" dirty="0" smtClean="0">
                <a:solidFill>
                  <a:srgbClr val="FF0000"/>
                </a:solidFill>
              </a:rPr>
              <a:t>                   </a:t>
            </a:r>
            <a:r>
              <a:rPr lang="en-NZ" sz="2400" b="1" dirty="0" smtClean="0">
                <a:solidFill>
                  <a:srgbClr val="FF0000"/>
                </a:solidFill>
              </a:rPr>
              <a:t>SSD  - first take-out.</a:t>
            </a:r>
          </a:p>
          <a:p>
            <a:pPr marL="609600" indent="-609600">
              <a:lnSpc>
                <a:spcPct val="80000"/>
              </a:lnSpc>
              <a:buFontTx/>
              <a:buNone/>
            </a:pPr>
            <a:r>
              <a:rPr lang="en-NZ" sz="2400" dirty="0" smtClean="0">
                <a:solidFill>
                  <a:srgbClr val="FF0000"/>
                </a:solidFill>
              </a:rPr>
              <a:t>               </a:t>
            </a:r>
            <a:r>
              <a:rPr lang="en-NZ" sz="2400" dirty="0" smtClean="0"/>
              <a:t>This data was for plant-root cells, maize etc.</a:t>
            </a:r>
          </a:p>
          <a:p>
            <a:pPr marL="609600" indent="-609600">
              <a:lnSpc>
                <a:spcPct val="80000"/>
              </a:lnSpc>
              <a:buFontTx/>
              <a:buNone/>
            </a:pPr>
            <a:r>
              <a:rPr lang="en-NZ" sz="2400" dirty="0" smtClean="0"/>
              <a:t>               This result was robust, independent of the initial condition,  and in dynamical systems terms, was attracting.</a:t>
            </a:r>
          </a:p>
          <a:p>
            <a:pPr marL="609600" indent="-609600">
              <a:lnSpc>
                <a:spcPct val="80000"/>
              </a:lnSpc>
              <a:buFontTx/>
              <a:buNone/>
            </a:pPr>
            <a:r>
              <a:rPr lang="en-NZ" sz="2400" dirty="0" smtClean="0"/>
              <a:t>                </a:t>
            </a:r>
          </a:p>
          <a:p>
            <a:pPr marL="609600" indent="-609600">
              <a:lnSpc>
                <a:spcPct val="80000"/>
              </a:lnSpc>
              <a:buFontTx/>
              <a:buNone/>
            </a:pPr>
            <a:r>
              <a:rPr lang="en-NZ" sz="2400" dirty="0" smtClean="0"/>
              <a:t> </a:t>
            </a:r>
            <a:endParaRPr lang="en-AU" sz="2400" dirty="0"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6</a:t>
            </a:fld>
            <a:endParaRPr lang="en-NZ"/>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457200" y="0"/>
            <a:ext cx="8229600" cy="935038"/>
          </a:xfrm>
          <a:noFill/>
          <a:ln>
            <a:miter lim="800000"/>
            <a:headEnd/>
            <a:tailEnd/>
          </a:ln>
        </p:spPr>
        <p:txBody>
          <a:bodyPr vert="horz" wrap="square" lIns="91440" tIns="45720" rIns="91440" bIns="45720" numCol="1" anchor="t" anchorCtr="0" compatLnSpc="1">
            <a:prstTxWarp prst="textNoShape">
              <a:avLst/>
            </a:prstTxWarp>
          </a:bodyPr>
          <a:lstStyle/>
          <a:p>
            <a:r>
              <a:rPr lang="en-US" smtClean="0"/>
              <a:t>SSDs</a:t>
            </a:r>
          </a:p>
        </p:txBody>
      </p:sp>
      <p:sp>
        <p:nvSpPr>
          <p:cNvPr id="24579" name="Rectangle 3"/>
          <p:cNvSpPr>
            <a:spLocks noGrp="1" noChangeArrowheads="1"/>
          </p:cNvSpPr>
          <p:nvPr>
            <p:ph type="body" idx="1"/>
          </p:nvPr>
        </p:nvSpPr>
        <p:spPr bwMode="auto">
          <a:xfrm>
            <a:off x="457200" y="785794"/>
            <a:ext cx="8229600" cy="5340369"/>
          </a:xfrm>
          <a:solidFill>
            <a:schemeClr val="tx2">
              <a:lumMod val="40000"/>
              <a:lumOff val="60000"/>
            </a:schemeClr>
          </a:solidFill>
          <a:ln>
            <a:miter lim="800000"/>
            <a:headEnd/>
            <a:tailEnd/>
          </a:ln>
        </p:spPr>
        <p:txBody>
          <a:bodyPr vert="horz" wrap="square" lIns="91440" tIns="45720" rIns="91440" bIns="45720" numCol="1" anchor="t" anchorCtr="0" compatLnSpc="1">
            <a:prstTxWarp prst="textNoShape">
              <a:avLst/>
            </a:prstTxWarp>
            <a:normAutofit/>
          </a:bodyPr>
          <a:lstStyle/>
          <a:p>
            <a:pPr>
              <a:lnSpc>
                <a:spcPct val="90000"/>
              </a:lnSpc>
            </a:pPr>
            <a:r>
              <a:rPr lang="en-NZ" sz="2400" dirty="0" smtClean="0"/>
              <a:t>What is a SSD? Introduce </a:t>
            </a:r>
            <a:r>
              <a:rPr lang="en-NZ" sz="2400" i="1" dirty="0" smtClean="0"/>
              <a:t>n(</a:t>
            </a:r>
            <a:r>
              <a:rPr lang="en-NZ" sz="2400" i="1" dirty="0" err="1" smtClean="0"/>
              <a:t>x,t</a:t>
            </a:r>
            <a:r>
              <a:rPr lang="en-NZ" sz="2400" i="1" dirty="0" smtClean="0"/>
              <a:t>), </a:t>
            </a:r>
            <a:r>
              <a:rPr lang="en-NZ" sz="2400" dirty="0" smtClean="0"/>
              <a:t>the number density of a cell population cohort structured by attributes (</a:t>
            </a:r>
            <a:r>
              <a:rPr lang="en-NZ" sz="2400" i="1" dirty="0" smtClean="0"/>
              <a:t>x</a:t>
            </a:r>
            <a:r>
              <a:rPr lang="en-NZ" sz="2400" dirty="0" smtClean="0"/>
              <a:t>) like:</a:t>
            </a:r>
          </a:p>
          <a:p>
            <a:pPr>
              <a:lnSpc>
                <a:spcPct val="90000"/>
              </a:lnSpc>
              <a:buFontTx/>
              <a:buNone/>
            </a:pPr>
            <a:r>
              <a:rPr lang="en-NZ" sz="2400" dirty="0" smtClean="0"/>
              <a:t>       * </a:t>
            </a:r>
            <a:r>
              <a:rPr lang="en-NZ" sz="2400" dirty="0" smtClean="0">
                <a:solidFill>
                  <a:srgbClr val="FF0000"/>
                </a:solidFill>
              </a:rPr>
              <a:t>size (say = DNA content) – this is us</a:t>
            </a:r>
          </a:p>
          <a:p>
            <a:pPr>
              <a:lnSpc>
                <a:spcPct val="90000"/>
              </a:lnSpc>
              <a:buFontTx/>
              <a:buNone/>
            </a:pPr>
            <a:r>
              <a:rPr lang="en-NZ" sz="2400" dirty="0" smtClean="0"/>
              <a:t>       * age </a:t>
            </a:r>
          </a:p>
          <a:p>
            <a:pPr>
              <a:lnSpc>
                <a:spcPct val="90000"/>
              </a:lnSpc>
              <a:buFontTx/>
              <a:buNone/>
            </a:pPr>
            <a:r>
              <a:rPr lang="en-NZ" sz="2400" dirty="0" smtClean="0"/>
              <a:t>       * time in a given phase….this is us also….</a:t>
            </a:r>
          </a:p>
          <a:p>
            <a:pPr>
              <a:lnSpc>
                <a:spcPct val="90000"/>
              </a:lnSpc>
              <a:buFontTx/>
              <a:buNone/>
            </a:pPr>
            <a:r>
              <a:rPr lang="en-NZ" sz="2400" dirty="0" smtClean="0"/>
              <a:t>            etc</a:t>
            </a:r>
          </a:p>
          <a:p>
            <a:pPr>
              <a:lnSpc>
                <a:spcPct val="90000"/>
              </a:lnSpc>
              <a:buFontTx/>
              <a:buNone/>
            </a:pPr>
            <a:r>
              <a:rPr lang="en-NZ" sz="2400" dirty="0" smtClean="0"/>
              <a:t>Then      </a:t>
            </a:r>
          </a:p>
          <a:p>
            <a:pPr>
              <a:lnSpc>
                <a:spcPct val="90000"/>
              </a:lnSpc>
              <a:buFontTx/>
              <a:buNone/>
            </a:pPr>
            <a:r>
              <a:rPr lang="en-NZ" sz="2400" i="1" baseline="-25000" dirty="0" smtClean="0"/>
              <a:t>                      </a:t>
            </a:r>
          </a:p>
          <a:p>
            <a:pPr>
              <a:lnSpc>
                <a:spcPct val="90000"/>
              </a:lnSpc>
              <a:buFontTx/>
              <a:buNone/>
            </a:pPr>
            <a:endParaRPr lang="en-NZ" sz="1800" i="1" baseline="-25000" dirty="0" smtClean="0"/>
          </a:p>
          <a:p>
            <a:pPr>
              <a:lnSpc>
                <a:spcPct val="90000"/>
              </a:lnSpc>
              <a:buFontTx/>
              <a:buNone/>
            </a:pPr>
            <a:r>
              <a:rPr lang="en-NZ" sz="2400" dirty="0" smtClean="0"/>
              <a:t>             </a:t>
            </a:r>
            <a:r>
              <a:rPr lang="en-NZ" sz="2800" dirty="0" smtClean="0">
                <a:cs typeface="Times New Roman" pitchFamily="18" charset="0"/>
              </a:rPr>
              <a:t>∫</a:t>
            </a:r>
            <a:r>
              <a:rPr lang="en-NZ" i="1" baseline="-25000" dirty="0" err="1" smtClean="0">
                <a:cs typeface="Times New Roman" pitchFamily="18" charset="0"/>
              </a:rPr>
              <a:t>a</a:t>
            </a:r>
            <a:r>
              <a:rPr lang="en-NZ" sz="3000" baseline="30000" dirty="0" err="1" smtClean="0">
                <a:cs typeface="Times New Roman" pitchFamily="18" charset="0"/>
              </a:rPr>
              <a:t>b</a:t>
            </a:r>
            <a:r>
              <a:rPr lang="en-NZ" sz="3000" baseline="30000" dirty="0" smtClean="0">
                <a:cs typeface="Times New Roman" pitchFamily="18" charset="0"/>
              </a:rPr>
              <a:t>   </a:t>
            </a:r>
            <a:r>
              <a:rPr lang="en-NZ" sz="2400" i="1" dirty="0" smtClean="0"/>
              <a:t>n(</a:t>
            </a:r>
            <a:r>
              <a:rPr lang="en-NZ" sz="2400" i="1" dirty="0" err="1" smtClean="0"/>
              <a:t>x,t</a:t>
            </a:r>
            <a:r>
              <a:rPr lang="en-NZ" sz="2400" i="1" dirty="0" smtClean="0"/>
              <a:t>) </a:t>
            </a:r>
            <a:r>
              <a:rPr lang="en-NZ" sz="2400" i="1" dirty="0" err="1" smtClean="0"/>
              <a:t>dx</a:t>
            </a:r>
            <a:r>
              <a:rPr lang="en-NZ" sz="2400" i="1" dirty="0" smtClean="0"/>
              <a:t> = # </a:t>
            </a:r>
            <a:r>
              <a:rPr lang="en-NZ" sz="2400" dirty="0" smtClean="0"/>
              <a:t>of cells (biomass) in size interval</a:t>
            </a:r>
          </a:p>
          <a:p>
            <a:pPr>
              <a:lnSpc>
                <a:spcPct val="90000"/>
              </a:lnSpc>
              <a:buFontTx/>
              <a:buNone/>
            </a:pPr>
            <a:r>
              <a:rPr lang="en-NZ" sz="2400" i="1" dirty="0" smtClean="0"/>
              <a:t>                                        </a:t>
            </a:r>
            <a:r>
              <a:rPr lang="en-NZ" sz="2400" dirty="0" smtClean="0"/>
              <a:t>[</a:t>
            </a:r>
            <a:r>
              <a:rPr lang="en-NZ" sz="2400" i="1" dirty="0" err="1" smtClean="0"/>
              <a:t>a,b</a:t>
            </a:r>
            <a:r>
              <a:rPr lang="en-NZ" sz="2400" dirty="0" smtClean="0"/>
              <a:t>], evolving in time.</a:t>
            </a:r>
          </a:p>
          <a:p>
            <a:pPr>
              <a:lnSpc>
                <a:spcPct val="90000"/>
              </a:lnSpc>
              <a:buFontTx/>
              <a:buNone/>
            </a:pPr>
            <a:r>
              <a:rPr lang="en-NZ" sz="2400" dirty="0" smtClean="0"/>
              <a:t>       </a:t>
            </a:r>
            <a:endParaRPr lang="en-AU" sz="2400" dirty="0"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7</a:t>
            </a:fld>
            <a:endParaRPr lang="en-NZ"/>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457200" y="106363"/>
            <a:ext cx="8229600" cy="715962"/>
          </a:xfrm>
          <a:solidFill>
            <a:schemeClr val="tx2">
              <a:lumMod val="40000"/>
              <a:lumOff val="60000"/>
            </a:schemeClr>
          </a:solidFill>
          <a:ln>
            <a:miter lim="800000"/>
            <a:headEnd/>
            <a:tailEnd/>
          </a:ln>
        </p:spPr>
        <p:txBody>
          <a:bodyPr vert="horz" wrap="square" lIns="91440" tIns="45720" rIns="91440" bIns="45720" numCol="1" anchor="t" anchorCtr="0" compatLnSpc="1">
            <a:prstTxWarp prst="textNoShape">
              <a:avLst/>
            </a:prstTxWarp>
          </a:bodyPr>
          <a:lstStyle/>
          <a:p>
            <a:r>
              <a:rPr lang="en-NZ" sz="4000" dirty="0" smtClean="0"/>
              <a:t>SSD behaviour: </a:t>
            </a:r>
            <a:r>
              <a:rPr lang="en-NZ" sz="4000" i="1" dirty="0" smtClean="0"/>
              <a:t>n( </a:t>
            </a:r>
            <a:r>
              <a:rPr lang="en-NZ" sz="4800" i="1" baseline="30000" dirty="0" smtClean="0"/>
              <a:t>.</a:t>
            </a:r>
            <a:r>
              <a:rPr lang="en-NZ" sz="4000" i="1" baseline="30000" dirty="0" smtClean="0"/>
              <a:t> </a:t>
            </a:r>
            <a:r>
              <a:rPr lang="en-NZ" sz="4000" i="1" dirty="0" smtClean="0"/>
              <a:t>,t) </a:t>
            </a:r>
            <a:r>
              <a:rPr lang="en-NZ" sz="4000" dirty="0" smtClean="0"/>
              <a:t>evolves like:</a:t>
            </a:r>
            <a:endParaRPr lang="en-US" sz="4000" dirty="0" smtClean="0"/>
          </a:p>
        </p:txBody>
      </p:sp>
      <p:graphicFrame>
        <p:nvGraphicFramePr>
          <p:cNvPr id="1026" name="Object 3"/>
          <p:cNvGraphicFramePr>
            <a:graphicFrameLocks noGrp="1" noChangeAspect="1"/>
          </p:cNvGraphicFramePr>
          <p:nvPr>
            <p:ph idx="1"/>
          </p:nvPr>
        </p:nvGraphicFramePr>
        <p:xfrm>
          <a:off x="827088" y="1209675"/>
          <a:ext cx="7380287" cy="4772025"/>
        </p:xfrm>
        <a:graphic>
          <a:graphicData uri="http://schemas.openxmlformats.org/presentationml/2006/ole">
            <p:oleObj spid="_x0000_s1026" name="Chart" r:id="rId3" imgW="4808301" imgH="2750701" progId="Excel.Sheet.8">
              <p:embed/>
            </p:oleObj>
          </a:graphicData>
        </a:graphic>
      </p:graphicFrame>
      <p:sp>
        <p:nvSpPr>
          <p:cNvPr id="4" name="Slide Number Placeholder 3"/>
          <p:cNvSpPr>
            <a:spLocks noGrp="1"/>
          </p:cNvSpPr>
          <p:nvPr>
            <p:ph type="sldNum" sz="quarter" idx="12"/>
          </p:nvPr>
        </p:nvSpPr>
        <p:spPr/>
        <p:txBody>
          <a:bodyPr/>
          <a:lstStyle/>
          <a:p>
            <a:fld id="{763B96F8-C033-465D-A2DF-63BFC6E383A9}" type="slidenum">
              <a:rPr lang="en-NZ" smtClean="0"/>
              <a:pPr/>
              <a:t>8</a:t>
            </a:fld>
            <a:endParaRPr lang="en-NZ"/>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457200" y="0"/>
            <a:ext cx="8229600" cy="855663"/>
          </a:xfrm>
          <a:noFill/>
          <a:ln>
            <a:miter lim="800000"/>
            <a:headEnd/>
            <a:tailEnd/>
          </a:ln>
        </p:spPr>
        <p:txBody>
          <a:bodyPr vert="horz" wrap="square" lIns="91440" tIns="45720" rIns="91440" bIns="45720" numCol="1" anchor="t" anchorCtr="0" compatLnSpc="1">
            <a:prstTxWarp prst="textNoShape">
              <a:avLst/>
            </a:prstTxWarp>
          </a:bodyPr>
          <a:lstStyle/>
          <a:p>
            <a:r>
              <a:rPr lang="en-US" smtClean="0"/>
              <a:t>Core model</a:t>
            </a:r>
          </a:p>
        </p:txBody>
      </p:sp>
      <p:sp>
        <p:nvSpPr>
          <p:cNvPr id="25603" name="Rectangle 3"/>
          <p:cNvSpPr>
            <a:spLocks noGrp="1" noChangeArrowheads="1"/>
          </p:cNvSpPr>
          <p:nvPr>
            <p:ph type="body" idx="1"/>
          </p:nvPr>
        </p:nvSpPr>
        <p:spPr bwMode="auto">
          <a:xfrm>
            <a:off x="142844" y="1211263"/>
            <a:ext cx="8543956" cy="4914900"/>
          </a:xfrm>
          <a:noFill/>
          <a:ln>
            <a:miter lim="800000"/>
            <a:headEnd/>
            <a:tailEnd/>
          </a:ln>
        </p:spPr>
        <p:txBody>
          <a:bodyPr vert="horz" wrap="square" lIns="91440" tIns="45720" rIns="91440" bIns="45720" numCol="1" anchor="t" anchorCtr="0" compatLnSpc="1">
            <a:prstTxWarp prst="textNoShape">
              <a:avLst/>
            </a:prstTxWarp>
            <a:normAutofit lnSpcReduction="10000"/>
          </a:bodyPr>
          <a:lstStyle/>
          <a:p>
            <a:pPr>
              <a:lnSpc>
                <a:spcPct val="90000"/>
              </a:lnSpc>
            </a:pPr>
            <a:r>
              <a:rPr lang="en-NZ" sz="2800" dirty="0" smtClean="0"/>
              <a:t>This led to the first cell-growth model: </a:t>
            </a:r>
          </a:p>
          <a:p>
            <a:pPr>
              <a:lnSpc>
                <a:spcPct val="90000"/>
              </a:lnSpc>
              <a:buFontTx/>
              <a:buNone/>
            </a:pPr>
            <a:r>
              <a:rPr lang="en-NZ" sz="2800" dirty="0" smtClean="0"/>
              <a:t>   </a:t>
            </a:r>
            <a:r>
              <a:rPr lang="en-NZ" sz="2800" i="1" dirty="0" err="1" smtClean="0"/>
              <a:t>n</a:t>
            </a:r>
            <a:r>
              <a:rPr lang="en-NZ" sz="2800" i="1" baseline="-25000" dirty="0" err="1" smtClean="0"/>
              <a:t>t</a:t>
            </a:r>
            <a:r>
              <a:rPr lang="en-NZ" sz="2800" i="1" baseline="-25000" dirty="0" smtClean="0"/>
              <a:t> </a:t>
            </a:r>
            <a:r>
              <a:rPr lang="en-NZ" sz="2800" dirty="0" smtClean="0"/>
              <a:t>  =  - </a:t>
            </a:r>
            <a:r>
              <a:rPr lang="en-NZ" sz="2800" i="1" dirty="0" smtClean="0"/>
              <a:t>(</a:t>
            </a:r>
            <a:r>
              <a:rPr lang="en-NZ" sz="2800" i="1" dirty="0" err="1" smtClean="0"/>
              <a:t>gn</a:t>
            </a:r>
            <a:r>
              <a:rPr lang="en-NZ" sz="2800" i="1" dirty="0" smtClean="0"/>
              <a:t>)</a:t>
            </a:r>
            <a:r>
              <a:rPr lang="en-NZ" sz="2800" i="1" baseline="-25000" dirty="0" smtClean="0"/>
              <a:t>x</a:t>
            </a:r>
            <a:r>
              <a:rPr lang="en-NZ" sz="2800" dirty="0" smtClean="0"/>
              <a:t> +  </a:t>
            </a:r>
            <a:r>
              <a:rPr lang="en-NZ" sz="2800" i="1" dirty="0" smtClean="0"/>
              <a:t>b</a:t>
            </a:r>
            <a:r>
              <a:rPr lang="el-GR" sz="2800" i="1" dirty="0" smtClean="0">
                <a:cs typeface="Times New Roman" pitchFamily="18" charset="0"/>
              </a:rPr>
              <a:t>α</a:t>
            </a:r>
            <a:r>
              <a:rPr lang="en-NZ" sz="2800" i="1" baseline="30000" dirty="0" smtClean="0">
                <a:cs typeface="Times New Roman" pitchFamily="18" charset="0"/>
              </a:rPr>
              <a:t>2</a:t>
            </a:r>
            <a:r>
              <a:rPr lang="en-NZ" sz="2800" i="1" dirty="0" smtClean="0">
                <a:cs typeface="Times New Roman" pitchFamily="18" charset="0"/>
              </a:rPr>
              <a:t>n(</a:t>
            </a:r>
            <a:r>
              <a:rPr lang="el-GR" sz="2800" i="1" dirty="0" smtClean="0">
                <a:cs typeface="Times New Roman" pitchFamily="18" charset="0"/>
              </a:rPr>
              <a:t>α</a:t>
            </a:r>
            <a:r>
              <a:rPr lang="en-NZ" sz="2800" i="1" dirty="0" err="1" smtClean="0">
                <a:cs typeface="Times New Roman" pitchFamily="18" charset="0"/>
              </a:rPr>
              <a:t>x,t</a:t>
            </a:r>
            <a:r>
              <a:rPr lang="en-NZ" sz="2800" i="1" dirty="0" smtClean="0">
                <a:cs typeface="Times New Roman" pitchFamily="18" charset="0"/>
              </a:rPr>
              <a:t>)   –  </a:t>
            </a:r>
            <a:r>
              <a:rPr lang="en-NZ" sz="2800" i="1" dirty="0" err="1" smtClean="0">
                <a:cs typeface="Times New Roman" pitchFamily="18" charset="0"/>
              </a:rPr>
              <a:t>bn</a:t>
            </a:r>
            <a:r>
              <a:rPr lang="en-NZ" sz="2800" i="1" dirty="0" smtClean="0">
                <a:cs typeface="Times New Roman" pitchFamily="18" charset="0"/>
              </a:rPr>
              <a:t> – </a:t>
            </a:r>
            <a:r>
              <a:rPr lang="el-GR" sz="2800" i="1" dirty="0" smtClean="0">
                <a:cs typeface="Times New Roman" pitchFamily="18" charset="0"/>
              </a:rPr>
              <a:t>μ</a:t>
            </a:r>
            <a:r>
              <a:rPr lang="en-GB" sz="2800" i="1" dirty="0" smtClean="0">
                <a:cs typeface="Times New Roman" pitchFamily="18" charset="0"/>
              </a:rPr>
              <a:t>n(</a:t>
            </a:r>
            <a:r>
              <a:rPr lang="en-GB" sz="2800" i="1" dirty="0" err="1" smtClean="0">
                <a:cs typeface="Times New Roman" pitchFamily="18" charset="0"/>
              </a:rPr>
              <a:t>x,t</a:t>
            </a:r>
            <a:r>
              <a:rPr lang="en-GB" sz="2800" i="1" dirty="0" smtClean="0">
                <a:cs typeface="Times New Roman" pitchFamily="18" charset="0"/>
              </a:rPr>
              <a:t>)</a:t>
            </a:r>
            <a:r>
              <a:rPr lang="en-NZ" sz="2800" i="1" dirty="0" smtClean="0">
                <a:cs typeface="Times New Roman" pitchFamily="18" charset="0"/>
              </a:rPr>
              <a:t>,    </a:t>
            </a:r>
            <a:r>
              <a:rPr lang="en-NZ" sz="2800" i="1" dirty="0" err="1" smtClean="0">
                <a:cs typeface="Times New Roman" pitchFamily="18" charset="0"/>
              </a:rPr>
              <a:t>x,t</a:t>
            </a:r>
            <a:r>
              <a:rPr lang="en-NZ" sz="2800" i="1" dirty="0" smtClean="0">
                <a:cs typeface="Times New Roman" pitchFamily="18" charset="0"/>
              </a:rPr>
              <a:t> &gt;0</a:t>
            </a:r>
            <a:r>
              <a:rPr lang="en-NZ" sz="2800" dirty="0" smtClean="0">
                <a:cs typeface="Times New Roman" pitchFamily="18" charset="0"/>
              </a:rPr>
              <a:t>,</a:t>
            </a:r>
            <a:endParaRPr lang="en-NZ" sz="2800" i="1" dirty="0" smtClean="0">
              <a:cs typeface="Times New Roman" pitchFamily="18" charset="0"/>
            </a:endParaRPr>
          </a:p>
          <a:p>
            <a:pPr>
              <a:lnSpc>
                <a:spcPct val="90000"/>
              </a:lnSpc>
              <a:buFontTx/>
              <a:buNone/>
            </a:pPr>
            <a:r>
              <a:rPr lang="en-NZ" sz="2800" i="1" baseline="30000" dirty="0" smtClean="0">
                <a:cs typeface="Times New Roman" pitchFamily="18" charset="0"/>
              </a:rPr>
              <a:t>                                                                                                          </a:t>
            </a:r>
            <a:r>
              <a:rPr lang="el-GR" sz="2800" i="1" dirty="0" smtClean="0">
                <a:cs typeface="Times New Roman" pitchFamily="18" charset="0"/>
              </a:rPr>
              <a:t>α</a:t>
            </a:r>
            <a:r>
              <a:rPr lang="en-US" sz="2800" i="1" dirty="0" smtClean="0">
                <a:cs typeface="Times New Roman" pitchFamily="18" charset="0"/>
              </a:rPr>
              <a:t> &gt;</a:t>
            </a:r>
            <a:r>
              <a:rPr lang="en-US" sz="2800" dirty="0" smtClean="0">
                <a:cs typeface="Times New Roman" pitchFamily="18" charset="0"/>
              </a:rPr>
              <a:t>1</a:t>
            </a:r>
            <a:r>
              <a:rPr lang="en-US" sz="2800" i="1" dirty="0" smtClean="0">
                <a:cs typeface="Times New Roman" pitchFamily="18" charset="0"/>
              </a:rPr>
              <a:t>.Why?</a:t>
            </a:r>
            <a:endParaRPr lang="en-NZ" sz="2800" i="1" baseline="30000" dirty="0" smtClean="0">
              <a:cs typeface="Times New Roman" pitchFamily="18" charset="0"/>
            </a:endParaRPr>
          </a:p>
          <a:p>
            <a:pPr>
              <a:lnSpc>
                <a:spcPct val="90000"/>
              </a:lnSpc>
              <a:buFontTx/>
              <a:buNone/>
            </a:pPr>
            <a:r>
              <a:rPr lang="en-NZ" sz="2800" i="1" baseline="30000" dirty="0" smtClean="0">
                <a:cs typeface="Times New Roman" pitchFamily="18" charset="0"/>
              </a:rPr>
              <a:t>                                                                                                           </a:t>
            </a:r>
            <a:endParaRPr lang="en-NZ" sz="2800" baseline="30000" dirty="0" smtClean="0">
              <a:solidFill>
                <a:srgbClr val="FF0000"/>
              </a:solidFill>
              <a:cs typeface="Times New Roman" pitchFamily="18" charset="0"/>
            </a:endParaRPr>
          </a:p>
          <a:p>
            <a:pPr>
              <a:lnSpc>
                <a:spcPct val="90000"/>
              </a:lnSpc>
              <a:buFontTx/>
              <a:buNone/>
            </a:pPr>
            <a:r>
              <a:rPr lang="en-NZ" sz="2800" baseline="30000" dirty="0" smtClean="0">
                <a:solidFill>
                  <a:srgbClr val="FF0000"/>
                </a:solidFill>
                <a:cs typeface="Times New Roman" pitchFamily="18" charset="0"/>
              </a:rPr>
              <a:t>                 growth        addition through          loss through   death</a:t>
            </a:r>
          </a:p>
          <a:p>
            <a:pPr>
              <a:lnSpc>
                <a:spcPct val="90000"/>
              </a:lnSpc>
              <a:buFontTx/>
              <a:buNone/>
            </a:pPr>
            <a:r>
              <a:rPr lang="en-NZ" sz="2800" baseline="30000" dirty="0" smtClean="0">
                <a:solidFill>
                  <a:srgbClr val="FF0000"/>
                </a:solidFill>
                <a:cs typeface="Times New Roman" pitchFamily="18" charset="0"/>
              </a:rPr>
              <a:t>                                        division                       </a:t>
            </a:r>
            <a:r>
              <a:rPr lang="en-NZ" sz="2800" baseline="30000" dirty="0" err="1" smtClean="0">
                <a:solidFill>
                  <a:srgbClr val="FF0000"/>
                </a:solidFill>
                <a:cs typeface="Times New Roman" pitchFamily="18" charset="0"/>
              </a:rPr>
              <a:t>division</a:t>
            </a:r>
            <a:endParaRPr lang="en-NZ" sz="2800" baseline="30000" dirty="0" smtClean="0">
              <a:solidFill>
                <a:srgbClr val="FF0000"/>
              </a:solidFill>
              <a:cs typeface="Times New Roman" pitchFamily="18" charset="0"/>
            </a:endParaRPr>
          </a:p>
          <a:p>
            <a:pPr>
              <a:lnSpc>
                <a:spcPct val="90000"/>
              </a:lnSpc>
              <a:buFontTx/>
              <a:buNone/>
            </a:pPr>
            <a:r>
              <a:rPr lang="en-NZ" sz="2800" baseline="30000" dirty="0" smtClean="0">
                <a:solidFill>
                  <a:srgbClr val="FF0000"/>
                </a:solidFill>
                <a:cs typeface="Times New Roman" pitchFamily="18" charset="0"/>
              </a:rPr>
              <a:t>      </a:t>
            </a:r>
            <a:r>
              <a:rPr lang="en-NZ" sz="2800" i="1" dirty="0" smtClean="0">
                <a:cs typeface="Times New Roman" pitchFamily="18" charset="0"/>
              </a:rPr>
              <a:t>n(</a:t>
            </a:r>
            <a:r>
              <a:rPr lang="en-NZ" sz="2800" dirty="0" smtClean="0">
                <a:cs typeface="Times New Roman" pitchFamily="18" charset="0"/>
              </a:rPr>
              <a:t>0</a:t>
            </a:r>
            <a:r>
              <a:rPr lang="en-NZ" sz="2800" i="1" dirty="0" smtClean="0">
                <a:cs typeface="Times New Roman" pitchFamily="18" charset="0"/>
              </a:rPr>
              <a:t>,t) = </a:t>
            </a:r>
            <a:r>
              <a:rPr lang="en-NZ" sz="2800" dirty="0" smtClean="0">
                <a:cs typeface="Times New Roman" pitchFamily="18" charset="0"/>
              </a:rPr>
              <a:t>0, n(∞, t) = 0, n(x,0) given, n(</a:t>
            </a:r>
            <a:r>
              <a:rPr lang="en-NZ" sz="2800" dirty="0" err="1" smtClean="0">
                <a:cs typeface="Times New Roman" pitchFamily="18" charset="0"/>
              </a:rPr>
              <a:t>x,t</a:t>
            </a:r>
            <a:r>
              <a:rPr lang="en-NZ" sz="2800" dirty="0" smtClean="0">
                <a:cs typeface="Times New Roman" pitchFamily="18" charset="0"/>
              </a:rPr>
              <a:t>)≥ 0.</a:t>
            </a:r>
            <a:endParaRPr lang="en-NZ" sz="2800" baseline="30000" dirty="0" smtClean="0">
              <a:solidFill>
                <a:srgbClr val="FF0000"/>
              </a:solidFill>
              <a:cs typeface="Times New Roman" pitchFamily="18" charset="0"/>
            </a:endParaRPr>
          </a:p>
          <a:p>
            <a:pPr>
              <a:lnSpc>
                <a:spcPct val="90000"/>
              </a:lnSpc>
              <a:buFontTx/>
              <a:buNone/>
            </a:pPr>
            <a:r>
              <a:rPr lang="en-NZ" sz="2400" dirty="0" smtClean="0">
                <a:cs typeface="Times New Roman" pitchFamily="18" charset="0"/>
              </a:rPr>
              <a:t>The terms are all local except</a:t>
            </a:r>
            <a:r>
              <a:rPr lang="en-NZ" sz="2400" i="1" dirty="0" smtClean="0">
                <a:cs typeface="Times New Roman" pitchFamily="18" charset="0"/>
              </a:rPr>
              <a:t> “n(</a:t>
            </a:r>
            <a:r>
              <a:rPr lang="el-GR" sz="2400" i="1" dirty="0" smtClean="0">
                <a:cs typeface="Times New Roman" pitchFamily="18" charset="0"/>
              </a:rPr>
              <a:t>α</a:t>
            </a:r>
            <a:r>
              <a:rPr lang="en-NZ" sz="2400" i="1" dirty="0" err="1" smtClean="0">
                <a:cs typeface="Times New Roman" pitchFamily="18" charset="0"/>
              </a:rPr>
              <a:t>x,t</a:t>
            </a:r>
            <a:r>
              <a:rPr lang="en-NZ" sz="2400" i="1" dirty="0" smtClean="0">
                <a:cs typeface="Times New Roman" pitchFamily="18" charset="0"/>
              </a:rPr>
              <a:t>)”.</a:t>
            </a:r>
            <a:r>
              <a:rPr lang="en-NZ" sz="2800" i="1" dirty="0" smtClean="0">
                <a:cs typeface="Times New Roman" pitchFamily="18" charset="0"/>
              </a:rPr>
              <a:t>  </a:t>
            </a:r>
          </a:p>
          <a:p>
            <a:pPr>
              <a:lnSpc>
                <a:spcPct val="90000"/>
              </a:lnSpc>
              <a:buFontTx/>
              <a:buNone/>
            </a:pPr>
            <a:r>
              <a:rPr lang="en-NZ" sz="2800" i="1" dirty="0" smtClean="0">
                <a:cs typeface="Times New Roman" pitchFamily="18" charset="0"/>
              </a:rPr>
              <a:t>     x = </a:t>
            </a:r>
            <a:r>
              <a:rPr lang="en-NZ" sz="2800" dirty="0" smtClean="0">
                <a:cs typeface="Times New Roman" pitchFamily="18" charset="0"/>
              </a:rPr>
              <a:t>0</a:t>
            </a:r>
            <a:r>
              <a:rPr lang="en-NZ" sz="2800" i="1" dirty="0" smtClean="0">
                <a:cs typeface="Times New Roman" pitchFamily="18" charset="0"/>
              </a:rPr>
              <a:t>       x/</a:t>
            </a:r>
            <a:r>
              <a:rPr lang="el-GR" sz="2800" i="1" dirty="0" smtClean="0">
                <a:cs typeface="Times New Roman" pitchFamily="18" charset="0"/>
              </a:rPr>
              <a:t>α</a:t>
            </a:r>
            <a:r>
              <a:rPr lang="en-NZ" sz="2800" i="1" dirty="0" smtClean="0">
                <a:cs typeface="Times New Roman" pitchFamily="18" charset="0"/>
              </a:rPr>
              <a:t>                   x                   </a:t>
            </a:r>
            <a:r>
              <a:rPr lang="el-GR" sz="2800" i="1" dirty="0" smtClean="0">
                <a:cs typeface="Times New Roman" pitchFamily="18" charset="0"/>
              </a:rPr>
              <a:t>α</a:t>
            </a:r>
            <a:r>
              <a:rPr lang="en-NZ" sz="2800" i="1" dirty="0" smtClean="0">
                <a:cs typeface="Times New Roman" pitchFamily="18" charset="0"/>
              </a:rPr>
              <a:t>x</a:t>
            </a:r>
          </a:p>
          <a:p>
            <a:pPr>
              <a:lnSpc>
                <a:spcPct val="90000"/>
              </a:lnSpc>
              <a:buFontTx/>
              <a:buNone/>
            </a:pPr>
            <a:r>
              <a:rPr lang="en-NZ" sz="2800" i="1" dirty="0" smtClean="0">
                <a:cs typeface="Times New Roman" pitchFamily="18" charset="0"/>
              </a:rPr>
              <a:t>                                                                           </a:t>
            </a:r>
          </a:p>
          <a:p>
            <a:pPr>
              <a:lnSpc>
                <a:spcPct val="90000"/>
              </a:lnSpc>
              <a:buFontTx/>
              <a:buNone/>
            </a:pPr>
            <a:r>
              <a:rPr lang="en-NZ" sz="2800" i="1" dirty="0" smtClean="0">
                <a:cs typeface="Times New Roman" pitchFamily="18" charset="0"/>
              </a:rPr>
              <a:t>                                                                     </a:t>
            </a:r>
            <a:r>
              <a:rPr lang="en-NZ" sz="2000" i="1" dirty="0" smtClean="0">
                <a:cs typeface="Times New Roman" pitchFamily="18" charset="0"/>
              </a:rPr>
              <a:t>x</a:t>
            </a:r>
            <a:endParaRPr lang="en-NZ" sz="2800" i="1" dirty="0" smtClean="0">
              <a:cs typeface="Times New Roman" pitchFamily="18" charset="0"/>
            </a:endParaRPr>
          </a:p>
          <a:p>
            <a:pPr>
              <a:lnSpc>
                <a:spcPct val="90000"/>
              </a:lnSpc>
              <a:buFontTx/>
              <a:buNone/>
            </a:pPr>
            <a:r>
              <a:rPr lang="en-NZ" sz="2800" i="1" dirty="0" smtClean="0">
                <a:cs typeface="Times New Roman" pitchFamily="18" charset="0"/>
              </a:rPr>
              <a:t>                                                                                </a:t>
            </a:r>
            <a:endParaRPr lang="el-GR" sz="2800" i="1" dirty="0" smtClean="0">
              <a:cs typeface="Times New Roman" pitchFamily="18" charset="0"/>
            </a:endParaRPr>
          </a:p>
        </p:txBody>
      </p:sp>
      <p:sp>
        <p:nvSpPr>
          <p:cNvPr id="25604" name="Line 4"/>
          <p:cNvSpPr>
            <a:spLocks noChangeShapeType="1"/>
          </p:cNvSpPr>
          <p:nvPr/>
        </p:nvSpPr>
        <p:spPr bwMode="auto">
          <a:xfrm flipV="1">
            <a:off x="2081213" y="2135188"/>
            <a:ext cx="0" cy="506412"/>
          </a:xfrm>
          <a:prstGeom prst="line">
            <a:avLst/>
          </a:prstGeom>
          <a:noFill/>
          <a:ln w="9525">
            <a:solidFill>
              <a:schemeClr val="tx1"/>
            </a:solidFill>
            <a:prstDash val="sysDot"/>
            <a:round/>
            <a:headEnd/>
            <a:tailEnd type="triangle" w="med" len="med"/>
          </a:ln>
        </p:spPr>
        <p:txBody>
          <a:bodyPr/>
          <a:lstStyle/>
          <a:p>
            <a:endParaRPr lang="en-US"/>
          </a:p>
        </p:txBody>
      </p:sp>
      <p:sp>
        <p:nvSpPr>
          <p:cNvPr id="25605" name="Line 5"/>
          <p:cNvSpPr>
            <a:spLocks noChangeShapeType="1"/>
          </p:cNvSpPr>
          <p:nvPr/>
        </p:nvSpPr>
        <p:spPr bwMode="auto">
          <a:xfrm flipV="1">
            <a:off x="3705225" y="2135188"/>
            <a:ext cx="0" cy="541337"/>
          </a:xfrm>
          <a:prstGeom prst="line">
            <a:avLst/>
          </a:prstGeom>
          <a:noFill/>
          <a:ln w="9525">
            <a:solidFill>
              <a:schemeClr val="tx1"/>
            </a:solidFill>
            <a:prstDash val="sysDot"/>
            <a:round/>
            <a:headEnd/>
            <a:tailEnd type="triangle" w="med" len="med"/>
          </a:ln>
        </p:spPr>
        <p:txBody>
          <a:bodyPr/>
          <a:lstStyle/>
          <a:p>
            <a:endParaRPr lang="en-US"/>
          </a:p>
        </p:txBody>
      </p:sp>
      <p:sp>
        <p:nvSpPr>
          <p:cNvPr id="25606" name="Line 6"/>
          <p:cNvSpPr>
            <a:spLocks noChangeShapeType="1"/>
          </p:cNvSpPr>
          <p:nvPr/>
        </p:nvSpPr>
        <p:spPr bwMode="auto">
          <a:xfrm flipH="1" flipV="1">
            <a:off x="5246688" y="2106613"/>
            <a:ext cx="9525" cy="449262"/>
          </a:xfrm>
          <a:prstGeom prst="line">
            <a:avLst/>
          </a:prstGeom>
          <a:noFill/>
          <a:ln w="9525">
            <a:solidFill>
              <a:schemeClr val="tx1"/>
            </a:solidFill>
            <a:prstDash val="sysDot"/>
            <a:round/>
            <a:headEnd/>
            <a:tailEnd type="triangle" w="med" len="med"/>
          </a:ln>
        </p:spPr>
        <p:txBody>
          <a:bodyPr/>
          <a:lstStyle/>
          <a:p>
            <a:endParaRPr lang="en-US"/>
          </a:p>
        </p:txBody>
      </p:sp>
      <p:sp>
        <p:nvSpPr>
          <p:cNvPr id="25607" name="Freeform 9"/>
          <p:cNvSpPr>
            <a:spLocks/>
          </p:cNvSpPr>
          <p:nvPr/>
        </p:nvSpPr>
        <p:spPr bwMode="auto">
          <a:xfrm>
            <a:off x="1020763" y="5197475"/>
            <a:ext cx="6827837" cy="23813"/>
          </a:xfrm>
          <a:custGeom>
            <a:avLst/>
            <a:gdLst>
              <a:gd name="T0" fmla="*/ 0 w 4301"/>
              <a:gd name="T1" fmla="*/ 2147483647 h 15"/>
              <a:gd name="T2" fmla="*/ 2147483647 w 4301"/>
              <a:gd name="T3" fmla="*/ 2147483647 h 15"/>
              <a:gd name="T4" fmla="*/ 2147483647 w 4301"/>
              <a:gd name="T5" fmla="*/ 0 h 15"/>
              <a:gd name="T6" fmla="*/ 0 60000 65536"/>
              <a:gd name="T7" fmla="*/ 0 60000 65536"/>
              <a:gd name="T8" fmla="*/ 0 60000 65536"/>
              <a:gd name="T9" fmla="*/ 0 w 4301"/>
              <a:gd name="T10" fmla="*/ 0 h 15"/>
              <a:gd name="T11" fmla="*/ 4301 w 4301"/>
              <a:gd name="T12" fmla="*/ 15 h 15"/>
            </a:gdLst>
            <a:ahLst/>
            <a:cxnLst>
              <a:cxn ang="T6">
                <a:pos x="T0" y="T1"/>
              </a:cxn>
              <a:cxn ang="T7">
                <a:pos x="T2" y="T3"/>
              </a:cxn>
              <a:cxn ang="T8">
                <a:pos x="T4" y="T5"/>
              </a:cxn>
            </a:cxnLst>
            <a:rect l="T9" t="T10" r="T11" b="T12"/>
            <a:pathLst>
              <a:path w="4301" h="15">
                <a:moveTo>
                  <a:pt x="0" y="15"/>
                </a:moveTo>
                <a:lnTo>
                  <a:pt x="1565" y="9"/>
                </a:lnTo>
                <a:lnTo>
                  <a:pt x="4301" y="0"/>
                </a:lnTo>
              </a:path>
            </a:pathLst>
          </a:custGeom>
          <a:noFill/>
          <a:ln w="9525">
            <a:solidFill>
              <a:schemeClr val="tx1"/>
            </a:solidFill>
            <a:prstDash val="sysDot"/>
            <a:round/>
            <a:headEnd/>
            <a:tailEnd type="triangle" w="med" len="med"/>
          </a:ln>
        </p:spPr>
        <p:txBody>
          <a:bodyPr/>
          <a:lstStyle/>
          <a:p>
            <a:endParaRPr lang="en-US"/>
          </a:p>
        </p:txBody>
      </p:sp>
      <p:sp>
        <p:nvSpPr>
          <p:cNvPr id="25610" name="Line 14"/>
          <p:cNvSpPr>
            <a:spLocks noChangeShapeType="1"/>
          </p:cNvSpPr>
          <p:nvPr/>
        </p:nvSpPr>
        <p:spPr bwMode="auto">
          <a:xfrm flipV="1">
            <a:off x="6489700" y="2146300"/>
            <a:ext cx="0" cy="495300"/>
          </a:xfrm>
          <a:prstGeom prst="line">
            <a:avLst/>
          </a:prstGeom>
          <a:noFill/>
          <a:ln w="9525">
            <a:solidFill>
              <a:srgbClr val="00FF00"/>
            </a:solidFill>
            <a:prstDash val="sysDot"/>
            <a:round/>
            <a:headEnd/>
            <a:tailEnd type="triangle" w="med" len="med"/>
          </a:ln>
        </p:spPr>
        <p:txBody>
          <a:bodyPr/>
          <a:lstStyle/>
          <a:p>
            <a:endParaRPr lang="en-US"/>
          </a:p>
        </p:txBody>
      </p:sp>
      <p:cxnSp>
        <p:nvCxnSpPr>
          <p:cNvPr id="12" name="Straight Arrow Connector 11"/>
          <p:cNvCxnSpPr/>
          <p:nvPr/>
        </p:nvCxnSpPr>
        <p:spPr>
          <a:xfrm rot="10800000">
            <a:off x="2428860" y="4429132"/>
            <a:ext cx="142876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a:off x="4214810" y="4429132"/>
            <a:ext cx="135732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Slide Number Placeholder 10"/>
          <p:cNvSpPr>
            <a:spLocks noGrp="1"/>
          </p:cNvSpPr>
          <p:nvPr>
            <p:ph type="sldNum" sz="quarter" idx="12"/>
          </p:nvPr>
        </p:nvSpPr>
        <p:spPr/>
        <p:txBody>
          <a:bodyPr/>
          <a:lstStyle/>
          <a:p>
            <a:fld id="{763B96F8-C033-465D-A2DF-63BFC6E383A9}" type="slidenum">
              <a:rPr lang="en-NZ" smtClean="0"/>
              <a:pPr/>
              <a:t>9</a:t>
            </a:fld>
            <a:endParaRPr lang="en-NZ"/>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0"/>
            <a:ext cx="8229600" cy="684213"/>
          </a:xfrm>
          <a:solidFill>
            <a:schemeClr val="tx2">
              <a:lumMod val="40000"/>
              <a:lumOff val="60000"/>
            </a:schemeClr>
          </a:solid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sz="4000" dirty="0" smtClean="0"/>
              <a:t>Key questions and answers</a:t>
            </a:r>
          </a:p>
        </p:txBody>
      </p:sp>
      <p:sp>
        <p:nvSpPr>
          <p:cNvPr id="26627" name="Rectangle 3"/>
          <p:cNvSpPr>
            <a:spLocks noGrp="1" noChangeArrowheads="1"/>
          </p:cNvSpPr>
          <p:nvPr>
            <p:ph type="body" idx="1"/>
          </p:nvPr>
        </p:nvSpPr>
        <p:spPr bwMode="auto">
          <a:xfrm>
            <a:off x="142844" y="571480"/>
            <a:ext cx="8543956" cy="6286520"/>
          </a:xfrm>
          <a:noFill/>
          <a:ln>
            <a:miter lim="800000"/>
            <a:headEnd/>
            <a:tailEnd/>
          </a:ln>
        </p:spPr>
        <p:txBody>
          <a:bodyPr vert="horz" wrap="square" lIns="91440" tIns="45720" rIns="91440" bIns="45720" numCol="1" anchor="t" anchorCtr="0" compatLnSpc="1">
            <a:prstTxWarp prst="textNoShape">
              <a:avLst/>
            </a:prstTxWarp>
            <a:normAutofit fontScale="62500" lnSpcReduction="20000"/>
          </a:bodyPr>
          <a:lstStyle/>
          <a:p>
            <a:pPr>
              <a:lnSpc>
                <a:spcPct val="80000"/>
              </a:lnSpc>
            </a:pPr>
            <a:endParaRPr lang="en-US" sz="2400" dirty="0" smtClean="0"/>
          </a:p>
          <a:p>
            <a:pPr>
              <a:lnSpc>
                <a:spcPct val="80000"/>
              </a:lnSpc>
            </a:pPr>
            <a:r>
              <a:rPr lang="en-US" sz="2400" dirty="0" smtClean="0"/>
              <a:t>The question then is:</a:t>
            </a:r>
          </a:p>
          <a:p>
            <a:pPr>
              <a:lnSpc>
                <a:spcPct val="80000"/>
              </a:lnSpc>
              <a:buFontTx/>
              <a:buNone/>
            </a:pPr>
            <a:r>
              <a:rPr lang="en-US" sz="2400" dirty="0" smtClean="0"/>
              <a:t>          Are there solutions of the form</a:t>
            </a:r>
          </a:p>
          <a:p>
            <a:pPr>
              <a:lnSpc>
                <a:spcPct val="80000"/>
              </a:lnSpc>
              <a:buFontTx/>
              <a:buNone/>
            </a:pPr>
            <a:r>
              <a:rPr lang="en-US" i="1" dirty="0" smtClean="0"/>
              <a:t>        n(</a:t>
            </a:r>
            <a:r>
              <a:rPr lang="en-US" i="1" dirty="0" err="1" smtClean="0"/>
              <a:t>x,t</a:t>
            </a:r>
            <a:r>
              <a:rPr lang="en-US" i="1" dirty="0" smtClean="0"/>
              <a:t>) = N(t) y(x) = e </a:t>
            </a:r>
            <a:r>
              <a:rPr lang="en-US" i="1" baseline="30000" dirty="0" smtClean="0"/>
              <a:t>-</a:t>
            </a:r>
            <a:r>
              <a:rPr lang="el-GR" i="1" baseline="30000" dirty="0" smtClean="0"/>
              <a:t>λ</a:t>
            </a:r>
            <a:r>
              <a:rPr lang="en-US" i="1" baseline="30000" dirty="0" smtClean="0"/>
              <a:t>t </a:t>
            </a:r>
            <a:r>
              <a:rPr lang="en-US" i="1" dirty="0" smtClean="0"/>
              <a:t>y(x) ?</a:t>
            </a:r>
            <a:r>
              <a:rPr lang="en-US" sz="2400" dirty="0" smtClean="0"/>
              <a:t>          Q. sign of </a:t>
            </a:r>
            <a:r>
              <a:rPr lang="el-GR" sz="2400" i="1" dirty="0" smtClean="0">
                <a:cs typeface="Times New Roman" pitchFamily="18" charset="0"/>
              </a:rPr>
              <a:t>λ</a:t>
            </a:r>
            <a:r>
              <a:rPr lang="en-US" sz="2400" dirty="0" smtClean="0">
                <a:cs typeface="Times New Roman" pitchFamily="18" charset="0"/>
              </a:rPr>
              <a:t>????</a:t>
            </a:r>
          </a:p>
          <a:p>
            <a:pPr>
              <a:lnSpc>
                <a:spcPct val="80000"/>
              </a:lnSpc>
              <a:buFontTx/>
              <a:buNone/>
            </a:pPr>
            <a:r>
              <a:rPr lang="en-US" sz="2400" b="1" dirty="0" smtClean="0"/>
              <a:t>Yes there is:</a:t>
            </a:r>
          </a:p>
          <a:p>
            <a:pPr>
              <a:lnSpc>
                <a:spcPct val="80000"/>
              </a:lnSpc>
              <a:buFontTx/>
              <a:buNone/>
            </a:pPr>
            <a:endParaRPr lang="en-US" sz="1200" b="1" dirty="0" smtClean="0"/>
          </a:p>
          <a:p>
            <a:pPr>
              <a:lnSpc>
                <a:spcPct val="120000"/>
              </a:lnSpc>
              <a:buFontTx/>
              <a:buNone/>
            </a:pPr>
            <a:r>
              <a:rPr lang="en-NZ" sz="1900" dirty="0" smtClean="0"/>
              <a:t>1."</a:t>
            </a:r>
            <a:r>
              <a:rPr lang="en-NZ" sz="2200" dirty="0" smtClean="0"/>
              <a:t>A functional differential equation arising in modelling of cell growth". J Australian Math. Soc. Series B, </a:t>
            </a:r>
            <a:r>
              <a:rPr lang="en-NZ" sz="2200" dirty="0" err="1" smtClean="0"/>
              <a:t>Vol</a:t>
            </a:r>
            <a:r>
              <a:rPr lang="en-NZ" sz="2200" dirty="0" smtClean="0"/>
              <a:t> 30.424-435,1989  ( A J Hall and </a:t>
            </a:r>
            <a:r>
              <a:rPr lang="en-NZ" sz="2200" dirty="0" smtClean="0">
                <a:solidFill>
                  <a:srgbClr val="FF0000"/>
                </a:solidFill>
              </a:rPr>
              <a:t>G C Wake</a:t>
            </a:r>
            <a:r>
              <a:rPr lang="en-NZ" sz="2200" dirty="0" smtClean="0"/>
              <a:t>).</a:t>
            </a:r>
          </a:p>
          <a:p>
            <a:pPr>
              <a:lnSpc>
                <a:spcPct val="120000"/>
              </a:lnSpc>
              <a:buFontTx/>
              <a:buNone/>
            </a:pPr>
            <a:r>
              <a:rPr lang="en-NZ" sz="2200" dirty="0" smtClean="0"/>
              <a:t>2. "Functional differential equations determining steady size distributions for populations of cells growing </a:t>
            </a:r>
            <a:r>
              <a:rPr lang="en-NZ" sz="2200" dirty="0" err="1" smtClean="0"/>
              <a:t>exponentially",J.Austr.Math.Ser;B</a:t>
            </a:r>
            <a:r>
              <a:rPr lang="en-NZ" sz="2200" dirty="0" smtClean="0"/>
              <a:t>, </a:t>
            </a:r>
            <a:r>
              <a:rPr lang="en-NZ" sz="2200" dirty="0" err="1" smtClean="0"/>
              <a:t>Vol</a:t>
            </a:r>
            <a:r>
              <a:rPr lang="en-NZ" sz="2200" dirty="0" smtClean="0"/>
              <a:t> 31,434-453,1990 ( A J Hall and </a:t>
            </a:r>
            <a:r>
              <a:rPr lang="en-NZ" sz="2200" dirty="0" smtClean="0">
                <a:solidFill>
                  <a:srgbClr val="FF0000"/>
                </a:solidFill>
              </a:rPr>
              <a:t>G C Wake</a:t>
            </a:r>
            <a:r>
              <a:rPr lang="en-NZ" sz="2200" dirty="0" smtClean="0"/>
              <a:t>). </a:t>
            </a:r>
          </a:p>
          <a:p>
            <a:pPr>
              <a:lnSpc>
                <a:spcPct val="120000"/>
              </a:lnSpc>
              <a:buFontTx/>
              <a:buNone/>
            </a:pPr>
            <a:r>
              <a:rPr lang="en-NZ" sz="2200" dirty="0" smtClean="0"/>
              <a:t>3. "Steady size distributions for cells in one-dimensional plant tissues" Journal of Mathematical Biology. </a:t>
            </a:r>
            <a:r>
              <a:rPr lang="en-NZ" sz="2200" dirty="0" err="1" smtClean="0"/>
              <a:t>Vol</a:t>
            </a:r>
            <a:r>
              <a:rPr lang="en-NZ" sz="2200" dirty="0" smtClean="0"/>
              <a:t> 30. No 2. pp101-123. 1991 (A J Hall, </a:t>
            </a:r>
            <a:r>
              <a:rPr lang="en-NZ" sz="2200" dirty="0" smtClean="0">
                <a:solidFill>
                  <a:srgbClr val="FF0000"/>
                </a:solidFill>
              </a:rPr>
              <a:t>G C Wake</a:t>
            </a:r>
            <a:r>
              <a:rPr lang="en-NZ" sz="2200" dirty="0" smtClean="0"/>
              <a:t>  and P W </a:t>
            </a:r>
            <a:r>
              <a:rPr lang="en-NZ" sz="2200" dirty="0" err="1" smtClean="0"/>
              <a:t>Gandar</a:t>
            </a:r>
            <a:r>
              <a:rPr lang="en-NZ" sz="2200" dirty="0" smtClean="0"/>
              <a:t>). </a:t>
            </a:r>
          </a:p>
          <a:p>
            <a:pPr>
              <a:lnSpc>
                <a:spcPct val="80000"/>
              </a:lnSpc>
              <a:buFontTx/>
              <a:buNone/>
            </a:pPr>
            <a:endParaRPr lang="en-NZ" sz="2200" dirty="0" smtClean="0">
              <a:solidFill>
                <a:schemeClr val="tx2">
                  <a:lumMod val="60000"/>
                  <a:lumOff val="40000"/>
                </a:schemeClr>
              </a:solidFill>
            </a:endParaRPr>
          </a:p>
          <a:p>
            <a:pPr>
              <a:lnSpc>
                <a:spcPct val="80000"/>
              </a:lnSpc>
              <a:buFontTx/>
              <a:buNone/>
            </a:pPr>
            <a:r>
              <a:rPr lang="en-NZ" sz="2200" dirty="0" smtClean="0">
                <a:solidFill>
                  <a:srgbClr val="FF0000"/>
                </a:solidFill>
              </a:rPr>
              <a:t>We then added dispersion, see later</a:t>
            </a:r>
            <a:r>
              <a:rPr lang="en-NZ" sz="2200" dirty="0" smtClean="0"/>
              <a:t>…</a:t>
            </a:r>
          </a:p>
          <a:p>
            <a:pPr>
              <a:lnSpc>
                <a:spcPct val="120000"/>
              </a:lnSpc>
              <a:buFontTx/>
              <a:buNone/>
            </a:pPr>
            <a:r>
              <a:rPr lang="en-NZ" sz="2200" dirty="0" smtClean="0"/>
              <a:t>4. “Functional differential equations for cell-growth models with dispersion” Comm. Appl. Anal. </a:t>
            </a:r>
            <a:r>
              <a:rPr lang="en-NZ" sz="2200" b="1" dirty="0" smtClean="0"/>
              <a:t>4, </a:t>
            </a:r>
            <a:r>
              <a:rPr lang="en-NZ" sz="2200" dirty="0" smtClean="0"/>
              <a:t> 2000, pp 561-574. (</a:t>
            </a:r>
            <a:r>
              <a:rPr lang="en-NZ" sz="2200" dirty="0" smtClean="0">
                <a:solidFill>
                  <a:srgbClr val="FF0000"/>
                </a:solidFill>
              </a:rPr>
              <a:t>G C Wake</a:t>
            </a:r>
            <a:r>
              <a:rPr lang="en-NZ" sz="2200" dirty="0" smtClean="0"/>
              <a:t>, S Cooper, HK Kim, &amp; B van-Brunt).</a:t>
            </a:r>
            <a:r>
              <a:rPr lang="en-US" sz="2200" dirty="0" smtClean="0"/>
              <a:t> </a:t>
            </a:r>
          </a:p>
          <a:p>
            <a:pPr>
              <a:lnSpc>
                <a:spcPct val="120000"/>
              </a:lnSpc>
              <a:buFontTx/>
              <a:buNone/>
            </a:pPr>
            <a:r>
              <a:rPr lang="en-NZ" sz="2200" dirty="0" smtClean="0"/>
              <a:t> </a:t>
            </a:r>
            <a:r>
              <a:rPr lang="en-NZ" sz="2200" dirty="0" smtClean="0">
                <a:solidFill>
                  <a:srgbClr val="FF0000"/>
                </a:solidFill>
              </a:rPr>
              <a:t>We then added asymmetrical cell-splitting….</a:t>
            </a:r>
          </a:p>
          <a:p>
            <a:pPr>
              <a:lnSpc>
                <a:spcPct val="120000"/>
              </a:lnSpc>
              <a:buNone/>
            </a:pPr>
            <a:r>
              <a:rPr lang="en-NZ" sz="2200" dirty="0" smtClean="0">
                <a:solidFill>
                  <a:schemeClr val="tx2"/>
                </a:solidFill>
              </a:rPr>
              <a:t>5</a:t>
            </a:r>
            <a:r>
              <a:rPr lang="en-NZ" sz="2200" dirty="0" smtClean="0">
                <a:solidFill>
                  <a:srgbClr val="FF0000"/>
                </a:solidFill>
              </a:rPr>
              <a:t>. </a:t>
            </a:r>
            <a:r>
              <a:rPr lang="en-GB" sz="2200" b="1" dirty="0" smtClean="0"/>
              <a:t>“</a:t>
            </a:r>
            <a:r>
              <a:rPr lang="en-GB" sz="2200" dirty="0" smtClean="0"/>
              <a:t>Asymmetric cell division in a size-structured growth model”,  Journal Differential and Integral Equations” </a:t>
            </a:r>
            <a:r>
              <a:rPr lang="en-GB" sz="2200" dirty="0" err="1" smtClean="0"/>
              <a:t>Vol</a:t>
            </a:r>
            <a:r>
              <a:rPr lang="en-GB" sz="2200" dirty="0" smtClean="0"/>
              <a:t> 24 (7-8) July/August  2011 pp787-799.</a:t>
            </a:r>
          </a:p>
          <a:p>
            <a:pPr>
              <a:lnSpc>
                <a:spcPct val="120000"/>
              </a:lnSpc>
              <a:buNone/>
            </a:pPr>
            <a:r>
              <a:rPr lang="en-GB" sz="2200" dirty="0" smtClean="0"/>
              <a:t>       (</a:t>
            </a:r>
            <a:r>
              <a:rPr lang="en-GB" sz="2200" dirty="0" err="1" smtClean="0"/>
              <a:t>Subcharoen</a:t>
            </a:r>
            <a:r>
              <a:rPr lang="en-GB" sz="2200" dirty="0" smtClean="0"/>
              <a:t> T, van Brunt B &amp; </a:t>
            </a:r>
            <a:r>
              <a:rPr lang="en-GB" sz="2200" dirty="0" smtClean="0">
                <a:solidFill>
                  <a:srgbClr val="FF0000"/>
                </a:solidFill>
              </a:rPr>
              <a:t>Wake GC</a:t>
            </a:r>
            <a:r>
              <a:rPr lang="en-GB" sz="2200" dirty="0" smtClean="0"/>
              <a:t>.)</a:t>
            </a:r>
            <a:endParaRPr lang="en-US" sz="2200" dirty="0" smtClean="0"/>
          </a:p>
          <a:p>
            <a:pPr>
              <a:buNone/>
            </a:pPr>
            <a:r>
              <a:rPr lang="en-GB" sz="2200" b="1" dirty="0" smtClean="0"/>
              <a:t> </a:t>
            </a:r>
            <a:endParaRPr lang="en-US" sz="2200" dirty="0" smtClean="0"/>
          </a:p>
          <a:p>
            <a:pPr>
              <a:lnSpc>
                <a:spcPct val="80000"/>
              </a:lnSpc>
              <a:buFontTx/>
              <a:buNone/>
            </a:pPr>
            <a:r>
              <a:rPr lang="en-NZ" sz="3300" dirty="0" smtClean="0"/>
              <a:t>This turns out to be a robust outcome- we now conjecture that</a:t>
            </a:r>
          </a:p>
          <a:p>
            <a:pPr>
              <a:lnSpc>
                <a:spcPct val="80000"/>
              </a:lnSpc>
              <a:buFontTx/>
              <a:buNone/>
            </a:pPr>
            <a:endParaRPr lang="en-NZ" sz="3300" dirty="0" smtClean="0"/>
          </a:p>
          <a:p>
            <a:pPr>
              <a:lnSpc>
                <a:spcPct val="80000"/>
              </a:lnSpc>
              <a:buFontTx/>
              <a:buNone/>
            </a:pPr>
            <a:r>
              <a:rPr lang="en-NZ" sz="3300" dirty="0" smtClean="0"/>
              <a:t>“The corresponding non-local </a:t>
            </a:r>
            <a:r>
              <a:rPr lang="en-NZ" sz="3300" dirty="0" err="1" smtClean="0"/>
              <a:t>eigenvalue</a:t>
            </a:r>
            <a:r>
              <a:rPr lang="en-NZ" sz="3300" dirty="0" smtClean="0"/>
              <a:t> problem has a complete set  of </a:t>
            </a:r>
            <a:r>
              <a:rPr lang="en-NZ" sz="3300" dirty="0" err="1" smtClean="0"/>
              <a:t>eigenfunctions</a:t>
            </a:r>
            <a:r>
              <a:rPr lang="en-NZ" sz="3300" dirty="0" smtClean="0"/>
              <a:t>, with one significant value the SSD of which gives the asymptotic behaviour.”  </a:t>
            </a:r>
          </a:p>
          <a:p>
            <a:pPr>
              <a:lnSpc>
                <a:spcPct val="80000"/>
              </a:lnSpc>
              <a:buFontTx/>
              <a:buNone/>
            </a:pPr>
            <a:r>
              <a:rPr lang="en-NZ" sz="3300" dirty="0" smtClean="0"/>
              <a:t>This is of huge medical significance!! Coming in 2012++++</a:t>
            </a:r>
          </a:p>
          <a:p>
            <a:pPr>
              <a:lnSpc>
                <a:spcPct val="80000"/>
              </a:lnSpc>
              <a:buFontTx/>
              <a:buNone/>
            </a:pPr>
            <a:endParaRPr lang="en-NZ" sz="1600" dirty="0" smtClean="0"/>
          </a:p>
          <a:p>
            <a:pPr>
              <a:lnSpc>
                <a:spcPct val="80000"/>
              </a:lnSpc>
              <a:buFontTx/>
              <a:buNone/>
            </a:pPr>
            <a:r>
              <a:rPr lang="en-NZ" sz="1200" dirty="0" smtClean="0"/>
              <a:t>      </a:t>
            </a:r>
            <a:endParaRPr lang="el-GR" sz="1200" dirty="0" smtClean="0"/>
          </a:p>
        </p:txBody>
      </p:sp>
      <p:cxnSp>
        <p:nvCxnSpPr>
          <p:cNvPr id="5" name="Straight Arrow Connector 4"/>
          <p:cNvCxnSpPr/>
          <p:nvPr/>
        </p:nvCxnSpPr>
        <p:spPr>
          <a:xfrm rot="16200000" flipH="1">
            <a:off x="1178695" y="2964653"/>
            <a:ext cx="4357718"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fld id="{763B96F8-C033-465D-A2DF-63BFC6E383A9}" type="slidenum">
              <a:rPr lang="en-NZ" smtClean="0"/>
              <a:pPr/>
              <a:t>10</a:t>
            </a:fld>
            <a:endParaRPr lang="en-NZ"/>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457200" y="1"/>
            <a:ext cx="8229600" cy="857232"/>
          </a:xfrm>
          <a:solidFill>
            <a:schemeClr val="tx2">
              <a:lumMod val="60000"/>
              <a:lumOff val="40000"/>
            </a:schemeClr>
          </a:solidFill>
          <a:ln>
            <a:miter lim="800000"/>
            <a:headEnd/>
            <a:tailEnd/>
          </a:ln>
        </p:spPr>
        <p:txBody>
          <a:bodyPr vert="horz" wrap="square" lIns="91440" tIns="45720" rIns="91440" bIns="45720" numCol="1" anchor="t" anchorCtr="0" compatLnSpc="1">
            <a:prstTxWarp prst="textNoShape">
              <a:avLst/>
            </a:prstTxWarp>
          </a:bodyPr>
          <a:lstStyle/>
          <a:p>
            <a:r>
              <a:rPr lang="en-US" dirty="0" smtClean="0"/>
              <a:t> New Mathematics</a:t>
            </a:r>
          </a:p>
        </p:txBody>
      </p:sp>
      <p:sp>
        <p:nvSpPr>
          <p:cNvPr id="27651" name="Rectangle 3"/>
          <p:cNvSpPr>
            <a:spLocks noGrp="1" noChangeArrowheads="1"/>
          </p:cNvSpPr>
          <p:nvPr>
            <p:ph type="body" idx="1"/>
          </p:nvPr>
        </p:nvSpPr>
        <p:spPr bwMode="auto">
          <a:xfrm>
            <a:off x="457200" y="1066800"/>
            <a:ext cx="8229600" cy="5059363"/>
          </a:xfrm>
          <a:solidFill>
            <a:schemeClr val="tx2">
              <a:lumMod val="60000"/>
              <a:lumOff val="40000"/>
            </a:schemeClr>
          </a:solid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sz="2400" dirty="0" smtClean="0"/>
              <a:t>The SSD is </a:t>
            </a:r>
            <a:r>
              <a:rPr lang="en-US" sz="2400" i="1" dirty="0" smtClean="0"/>
              <a:t>y(x), </a:t>
            </a:r>
            <a:r>
              <a:rPr lang="en-US" sz="2400" dirty="0" smtClean="0"/>
              <a:t>which in the no-dispersive case satisfies the interesting non-local equation:</a:t>
            </a:r>
          </a:p>
          <a:p>
            <a:pPr>
              <a:lnSpc>
                <a:spcPct val="90000"/>
              </a:lnSpc>
              <a:buFontTx/>
              <a:buNone/>
            </a:pPr>
            <a:r>
              <a:rPr lang="en-US" dirty="0" smtClean="0"/>
              <a:t>               </a:t>
            </a:r>
            <a:r>
              <a:rPr lang="en-US" i="1" dirty="0" smtClean="0"/>
              <a:t>y</a:t>
            </a:r>
            <a:r>
              <a:rPr lang="en-US" i="1" dirty="0" smtClean="0">
                <a:cs typeface="Times New Roman" pitchFamily="18" charset="0"/>
              </a:rPr>
              <a:t>’(x) = a</a:t>
            </a:r>
            <a:r>
              <a:rPr lang="el-GR" i="1" dirty="0" smtClean="0">
                <a:cs typeface="Times New Roman" pitchFamily="18" charset="0"/>
              </a:rPr>
              <a:t>α</a:t>
            </a:r>
            <a:r>
              <a:rPr lang="en-US" i="1" dirty="0" smtClean="0">
                <a:cs typeface="Times New Roman" pitchFamily="18" charset="0"/>
              </a:rPr>
              <a:t> y(</a:t>
            </a:r>
            <a:r>
              <a:rPr lang="el-GR" i="1" dirty="0" smtClean="0">
                <a:cs typeface="Times New Roman" pitchFamily="18" charset="0"/>
              </a:rPr>
              <a:t>α</a:t>
            </a:r>
            <a:r>
              <a:rPr lang="en-US" i="1" dirty="0" smtClean="0">
                <a:cs typeface="Times New Roman" pitchFamily="18" charset="0"/>
              </a:rPr>
              <a:t>x) – a y(x), x &gt; </a:t>
            </a:r>
            <a:r>
              <a:rPr lang="en-US" dirty="0" smtClean="0">
                <a:cs typeface="Times New Roman" pitchFamily="18" charset="0"/>
              </a:rPr>
              <a:t>0,</a:t>
            </a:r>
          </a:p>
          <a:p>
            <a:pPr>
              <a:lnSpc>
                <a:spcPct val="90000"/>
              </a:lnSpc>
              <a:buFontTx/>
              <a:buNone/>
            </a:pPr>
            <a:r>
              <a:rPr lang="en-US" dirty="0" smtClean="0">
                <a:cs typeface="Times New Roman" pitchFamily="18" charset="0"/>
              </a:rPr>
              <a:t>                 </a:t>
            </a:r>
            <a:r>
              <a:rPr lang="en-US" i="1" dirty="0" smtClean="0">
                <a:cs typeface="Times New Roman" pitchFamily="18" charset="0"/>
              </a:rPr>
              <a:t>a = b</a:t>
            </a:r>
            <a:r>
              <a:rPr lang="el-GR" i="1" dirty="0" smtClean="0">
                <a:cs typeface="Times New Roman" pitchFamily="18" charset="0"/>
              </a:rPr>
              <a:t>α</a:t>
            </a:r>
            <a:r>
              <a:rPr lang="en-US" i="1" dirty="0" smtClean="0">
                <a:cs typeface="Times New Roman" pitchFamily="18" charset="0"/>
              </a:rPr>
              <a:t>/g,                     </a:t>
            </a:r>
            <a:r>
              <a:rPr lang="en-US" baseline="-25000" dirty="0" smtClean="0">
                <a:cs typeface="Times New Roman" pitchFamily="18" charset="0"/>
              </a:rPr>
              <a:t> ∞</a:t>
            </a:r>
          </a:p>
          <a:p>
            <a:pPr>
              <a:lnSpc>
                <a:spcPct val="90000"/>
              </a:lnSpc>
              <a:buFontTx/>
              <a:buNone/>
            </a:pPr>
            <a:r>
              <a:rPr lang="en-US" dirty="0" smtClean="0">
                <a:cs typeface="Times New Roman" pitchFamily="18" charset="0"/>
              </a:rPr>
              <a:t>                   </a:t>
            </a:r>
            <a:r>
              <a:rPr lang="en-US" i="1" dirty="0" smtClean="0">
                <a:cs typeface="Times New Roman" pitchFamily="18" charset="0"/>
              </a:rPr>
              <a:t>y(</a:t>
            </a:r>
            <a:r>
              <a:rPr lang="en-US" dirty="0" smtClean="0">
                <a:cs typeface="Times New Roman" pitchFamily="18" charset="0"/>
              </a:rPr>
              <a:t>0</a:t>
            </a:r>
            <a:r>
              <a:rPr lang="en-US" i="1" dirty="0" smtClean="0">
                <a:cs typeface="Times New Roman" pitchFamily="18" charset="0"/>
              </a:rPr>
              <a:t>)   = </a:t>
            </a:r>
            <a:r>
              <a:rPr lang="en-US" dirty="0" smtClean="0">
                <a:cs typeface="Times New Roman" pitchFamily="18" charset="0"/>
              </a:rPr>
              <a:t>0, </a:t>
            </a:r>
            <a:r>
              <a:rPr lang="en-US" i="1" dirty="0" smtClean="0">
                <a:cs typeface="Times New Roman" pitchFamily="18" charset="0"/>
              </a:rPr>
              <a:t> y(x) ≥ </a:t>
            </a:r>
            <a:r>
              <a:rPr lang="en-US" dirty="0" smtClean="0">
                <a:cs typeface="Times New Roman" pitchFamily="18" charset="0"/>
              </a:rPr>
              <a:t>0</a:t>
            </a:r>
            <a:r>
              <a:rPr lang="en-US" i="1" dirty="0" smtClean="0">
                <a:cs typeface="Times New Roman" pitchFamily="18" charset="0"/>
              </a:rPr>
              <a:t> , </a:t>
            </a:r>
            <a:r>
              <a:rPr lang="en-US" dirty="0" smtClean="0">
                <a:cs typeface="Times New Roman" pitchFamily="18" charset="0"/>
              </a:rPr>
              <a:t> </a:t>
            </a:r>
            <a:r>
              <a:rPr lang="en-US" sz="4000" dirty="0" smtClean="0">
                <a:cs typeface="Times New Roman" pitchFamily="18" charset="0"/>
              </a:rPr>
              <a:t>∫</a:t>
            </a:r>
            <a:r>
              <a:rPr lang="en-US" baseline="-25000" dirty="0" smtClean="0">
                <a:cs typeface="Times New Roman" pitchFamily="18" charset="0"/>
              </a:rPr>
              <a:t>0 </a:t>
            </a:r>
            <a:r>
              <a:rPr lang="en-US" i="1" dirty="0" smtClean="0">
                <a:cs typeface="Times New Roman" pitchFamily="18" charset="0"/>
              </a:rPr>
              <a:t>y(x) </a:t>
            </a:r>
            <a:r>
              <a:rPr lang="en-US" i="1" dirty="0" err="1" smtClean="0">
                <a:cs typeface="Times New Roman" pitchFamily="18" charset="0"/>
              </a:rPr>
              <a:t>dx</a:t>
            </a:r>
            <a:r>
              <a:rPr lang="en-US" i="1" dirty="0" smtClean="0">
                <a:cs typeface="Times New Roman" pitchFamily="18" charset="0"/>
              </a:rPr>
              <a:t> = </a:t>
            </a:r>
            <a:r>
              <a:rPr lang="en-US" dirty="0" smtClean="0">
                <a:cs typeface="Times New Roman" pitchFamily="18" charset="0"/>
              </a:rPr>
              <a:t>1.</a:t>
            </a:r>
          </a:p>
          <a:p>
            <a:pPr>
              <a:lnSpc>
                <a:spcPct val="90000"/>
              </a:lnSpc>
              <a:buFontTx/>
              <a:buNone/>
            </a:pPr>
            <a:r>
              <a:rPr lang="en-US" sz="2400" dirty="0" smtClean="0">
                <a:cs typeface="Times New Roman" pitchFamily="18" charset="0"/>
              </a:rPr>
              <a:t>We prove in Reference 1 that this is well-posed and find</a:t>
            </a:r>
            <a:r>
              <a:rPr lang="en-US" dirty="0" smtClean="0">
                <a:cs typeface="Times New Roman" pitchFamily="18" charset="0"/>
              </a:rPr>
              <a:t> </a:t>
            </a:r>
            <a:r>
              <a:rPr lang="en-US" i="1" dirty="0" smtClean="0">
                <a:cs typeface="Times New Roman" pitchFamily="18" charset="0"/>
              </a:rPr>
              <a:t>y(x)</a:t>
            </a:r>
          </a:p>
          <a:p>
            <a:pPr>
              <a:lnSpc>
                <a:spcPct val="90000"/>
              </a:lnSpc>
              <a:buFontTx/>
              <a:buNone/>
            </a:pPr>
            <a:r>
              <a:rPr lang="en-US" sz="2400" dirty="0" smtClean="0">
                <a:cs typeface="Times New Roman" pitchFamily="18" charset="0"/>
              </a:rPr>
              <a:t>Explicitly.  How??</a:t>
            </a:r>
          </a:p>
          <a:p>
            <a:pPr>
              <a:lnSpc>
                <a:spcPct val="90000"/>
              </a:lnSpc>
              <a:buFontTx/>
              <a:buNone/>
            </a:pPr>
            <a:r>
              <a:rPr lang="en-US" sz="2400" dirty="0" smtClean="0">
                <a:cs typeface="Times New Roman" pitchFamily="18" charset="0"/>
              </a:rPr>
              <a:t>And the </a:t>
            </a:r>
            <a:r>
              <a:rPr lang="el-GR" sz="2400" dirty="0" smtClean="0">
                <a:cs typeface="Times New Roman" pitchFamily="18" charset="0"/>
              </a:rPr>
              <a:t>λ</a:t>
            </a:r>
            <a:r>
              <a:rPr lang="en-US" sz="2400" dirty="0" smtClean="0">
                <a:cs typeface="Times New Roman" pitchFamily="18" charset="0"/>
              </a:rPr>
              <a:t> = </a:t>
            </a:r>
            <a:r>
              <a:rPr lang="el-GR" sz="2400" dirty="0" smtClean="0">
                <a:cs typeface="Times New Roman" pitchFamily="18" charset="0"/>
              </a:rPr>
              <a:t>μ</a:t>
            </a:r>
            <a:r>
              <a:rPr lang="en-US" sz="2400" dirty="0" smtClean="0">
                <a:cs typeface="Times New Roman" pitchFamily="18" charset="0"/>
              </a:rPr>
              <a:t> -  </a:t>
            </a:r>
            <a:r>
              <a:rPr lang="en-US" sz="2400" i="1" dirty="0" smtClean="0">
                <a:cs typeface="Times New Roman" pitchFamily="18" charset="0"/>
              </a:rPr>
              <a:t>b(</a:t>
            </a:r>
            <a:r>
              <a:rPr lang="el-GR" sz="2400" i="1" dirty="0" smtClean="0">
                <a:cs typeface="Times New Roman" pitchFamily="18" charset="0"/>
              </a:rPr>
              <a:t>α</a:t>
            </a:r>
            <a:r>
              <a:rPr lang="en-US" sz="2400" i="1" dirty="0" smtClean="0">
                <a:cs typeface="Times New Roman" pitchFamily="18" charset="0"/>
              </a:rPr>
              <a:t>-</a:t>
            </a:r>
            <a:r>
              <a:rPr lang="en-US" sz="2400" dirty="0" smtClean="0">
                <a:cs typeface="Times New Roman" pitchFamily="18" charset="0"/>
              </a:rPr>
              <a:t>1</a:t>
            </a:r>
            <a:r>
              <a:rPr lang="en-US" sz="2400" i="1" dirty="0" smtClean="0">
                <a:cs typeface="Times New Roman" pitchFamily="18" charset="0"/>
              </a:rPr>
              <a:t>) </a:t>
            </a:r>
            <a:r>
              <a:rPr lang="en-US" sz="4000" i="1" baseline="30000" dirty="0" smtClean="0">
                <a:cs typeface="Times New Roman" pitchFamily="18" charset="0"/>
              </a:rPr>
              <a:t>&lt;</a:t>
            </a:r>
            <a:r>
              <a:rPr lang="en-US" sz="4000" i="1" baseline="-25000" dirty="0" smtClean="0">
                <a:cs typeface="Times New Roman" pitchFamily="18" charset="0"/>
              </a:rPr>
              <a:t>&gt;</a:t>
            </a:r>
            <a:r>
              <a:rPr lang="en-US" sz="2400" i="1" dirty="0" smtClean="0">
                <a:cs typeface="Times New Roman" pitchFamily="18" charset="0"/>
              </a:rPr>
              <a:t> </a:t>
            </a:r>
            <a:r>
              <a:rPr lang="en-US" sz="2400" dirty="0" smtClean="0">
                <a:cs typeface="Times New Roman" pitchFamily="18" charset="0"/>
              </a:rPr>
              <a:t>0,</a:t>
            </a:r>
            <a:r>
              <a:rPr lang="en-US" sz="2400" i="1" dirty="0" smtClean="0">
                <a:cs typeface="Times New Roman" pitchFamily="18" charset="0"/>
              </a:rPr>
              <a:t> </a:t>
            </a:r>
            <a:r>
              <a:rPr lang="en-US" sz="2400" dirty="0" smtClean="0">
                <a:cs typeface="Times New Roman" pitchFamily="18" charset="0"/>
              </a:rPr>
              <a:t> in  </a:t>
            </a:r>
            <a:r>
              <a:rPr lang="en-US" sz="2400" i="1" dirty="0" smtClean="0">
                <a:cs typeface="Times New Roman" pitchFamily="18" charset="0"/>
              </a:rPr>
              <a:t>n(</a:t>
            </a:r>
            <a:r>
              <a:rPr lang="en-US" sz="2400" i="1" dirty="0" err="1" smtClean="0">
                <a:cs typeface="Times New Roman" pitchFamily="18" charset="0"/>
              </a:rPr>
              <a:t>x,t</a:t>
            </a:r>
            <a:r>
              <a:rPr lang="en-US" sz="2400" i="1" dirty="0" smtClean="0">
                <a:cs typeface="Times New Roman" pitchFamily="18" charset="0"/>
              </a:rPr>
              <a:t>)</a:t>
            </a:r>
            <a:r>
              <a:rPr lang="en-US" sz="2400" dirty="0" smtClean="0">
                <a:cs typeface="Times New Roman" pitchFamily="18" charset="0"/>
              </a:rPr>
              <a:t> = </a:t>
            </a:r>
            <a:r>
              <a:rPr lang="en-US" sz="2400" i="1" dirty="0" smtClean="0"/>
              <a:t>e </a:t>
            </a:r>
            <a:r>
              <a:rPr lang="en-US" sz="2400" i="1" baseline="30000" dirty="0" smtClean="0"/>
              <a:t>-</a:t>
            </a:r>
            <a:r>
              <a:rPr lang="el-GR" sz="2400" i="1" baseline="30000" dirty="0" smtClean="0">
                <a:cs typeface="Times New Roman" pitchFamily="18" charset="0"/>
              </a:rPr>
              <a:t>λ</a:t>
            </a:r>
            <a:r>
              <a:rPr lang="en-US" sz="2400" i="1" baseline="30000" dirty="0" smtClean="0">
                <a:cs typeface="Times New Roman" pitchFamily="18" charset="0"/>
              </a:rPr>
              <a:t>t</a:t>
            </a:r>
            <a:r>
              <a:rPr lang="en-US" sz="2400" i="1" dirty="0" smtClean="0">
                <a:cs typeface="Times New Roman" pitchFamily="18" charset="0"/>
              </a:rPr>
              <a:t> </a:t>
            </a:r>
            <a:r>
              <a:rPr lang="en-US" sz="2400" i="1" dirty="0" smtClean="0"/>
              <a:t>y(x)</a:t>
            </a:r>
            <a:r>
              <a:rPr lang="en-US" i="1" dirty="0" smtClean="0"/>
              <a:t>.</a:t>
            </a:r>
          </a:p>
          <a:p>
            <a:pPr>
              <a:lnSpc>
                <a:spcPct val="90000"/>
              </a:lnSpc>
              <a:buFontTx/>
              <a:buNone/>
            </a:pPr>
            <a:r>
              <a:rPr lang="en-US" sz="2400" i="1" dirty="0" smtClean="0">
                <a:solidFill>
                  <a:srgbClr val="FF0000"/>
                </a:solidFill>
              </a:rPr>
              <a:t>&lt; Therefore this is a healthy growing cohort</a:t>
            </a:r>
            <a:r>
              <a:rPr lang="en-US" sz="2400" i="1" dirty="0" smtClean="0"/>
              <a:t>.</a:t>
            </a:r>
            <a:endParaRPr lang="el-GR" sz="2400" dirty="0" smtClean="0">
              <a:cs typeface="Times New Roman" pitchFamily="18" charset="0"/>
            </a:endParaRPr>
          </a:p>
          <a:p>
            <a:pPr>
              <a:lnSpc>
                <a:spcPct val="90000"/>
              </a:lnSpc>
              <a:buFont typeface="Wingdings" pitchFamily="2" charset="2"/>
              <a:buNone/>
            </a:pPr>
            <a:r>
              <a:rPr lang="en-US" sz="2400" i="1" dirty="0" smtClean="0">
                <a:solidFill>
                  <a:srgbClr val="FF0000"/>
                </a:solidFill>
              </a:rPr>
              <a:t>&gt; Therefore this is a decaying cohort</a:t>
            </a:r>
            <a:endParaRPr lang="el-GR" sz="2400" i="1" dirty="0" smtClean="0">
              <a:solidFill>
                <a:srgbClr val="FF0000"/>
              </a:solidFill>
            </a:endParaRPr>
          </a:p>
        </p:txBody>
      </p:sp>
      <p:sp>
        <p:nvSpPr>
          <p:cNvPr id="4" name="Slide Number Placeholder 3"/>
          <p:cNvSpPr>
            <a:spLocks noGrp="1"/>
          </p:cNvSpPr>
          <p:nvPr>
            <p:ph type="sldNum" sz="quarter" idx="12"/>
          </p:nvPr>
        </p:nvSpPr>
        <p:spPr/>
        <p:txBody>
          <a:bodyPr/>
          <a:lstStyle/>
          <a:p>
            <a:fld id="{763B96F8-C033-465D-A2DF-63BFC6E383A9}" type="slidenum">
              <a:rPr lang="en-NZ" smtClean="0"/>
              <a:pPr/>
              <a:t>11</a:t>
            </a:fld>
            <a:endParaRPr lang="en-NZ"/>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57200" y="274638"/>
            <a:ext cx="8229600" cy="723900"/>
          </a:xfrm>
          <a:noFill/>
          <a:ln>
            <a:miter lim="800000"/>
            <a:headEnd/>
            <a:tailEnd/>
          </a:ln>
        </p:spPr>
        <p:txBody>
          <a:bodyPr vert="horz" wrap="square" lIns="91440" tIns="45720" rIns="91440" bIns="45720" numCol="1" anchor="t" anchorCtr="0" compatLnSpc="1">
            <a:prstTxWarp prst="textNoShape">
              <a:avLst/>
            </a:prstTxWarp>
          </a:bodyPr>
          <a:lstStyle/>
          <a:p>
            <a:r>
              <a:rPr lang="en-US" sz="4000" smtClean="0"/>
              <a:t>Generic equation</a:t>
            </a:r>
          </a:p>
        </p:txBody>
      </p:sp>
      <p:sp>
        <p:nvSpPr>
          <p:cNvPr id="28675" name="Rectangle 3"/>
          <p:cNvSpPr>
            <a:spLocks noGrp="1" noChangeArrowheads="1"/>
          </p:cNvSpPr>
          <p:nvPr>
            <p:ph type="body" idx="1"/>
          </p:nvPr>
        </p:nvSpPr>
        <p:spPr bwMode="auto">
          <a:xfrm>
            <a:off x="457200" y="1057275"/>
            <a:ext cx="8229600" cy="5068888"/>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t>This is akin to the “pantograph equation”</a:t>
            </a:r>
          </a:p>
          <a:p>
            <a:r>
              <a:rPr lang="en-US" sz="2800" smtClean="0"/>
              <a:t>Raised in the first MISG in Oxford in 1970</a:t>
            </a:r>
          </a:p>
          <a:p>
            <a:r>
              <a:rPr lang="en-US" sz="2800" smtClean="0"/>
              <a:t>Is generally ill-posed as an IVP: </a:t>
            </a:r>
          </a:p>
          <a:p>
            <a:pPr>
              <a:buFontTx/>
              <a:buNone/>
            </a:pPr>
            <a:r>
              <a:rPr lang="en-US" sz="2800" smtClean="0"/>
              <a:t>      </a:t>
            </a:r>
            <a:r>
              <a:rPr lang="en-US" sz="2800" smtClean="0">
                <a:solidFill>
                  <a:srgbClr val="FF0000"/>
                </a:solidFill>
              </a:rPr>
              <a:t>“the future is dictating the past”</a:t>
            </a:r>
          </a:p>
          <a:p>
            <a:pPr>
              <a:buFontTx/>
              <a:buNone/>
            </a:pPr>
            <a:r>
              <a:rPr lang="en-US" sz="3600" i="1" smtClean="0"/>
              <a:t>y</a:t>
            </a:r>
            <a:r>
              <a:rPr lang="en-US" sz="3600" i="1" smtClean="0">
                <a:cs typeface="Times New Roman" pitchFamily="18" charset="0"/>
              </a:rPr>
              <a:t>`(x) = a</a:t>
            </a:r>
            <a:r>
              <a:rPr lang="el-GR" sz="3600" i="1" smtClean="0">
                <a:cs typeface="Times New Roman" pitchFamily="18" charset="0"/>
              </a:rPr>
              <a:t>α</a:t>
            </a:r>
            <a:r>
              <a:rPr lang="en-US" sz="3600" i="1" smtClean="0">
                <a:cs typeface="Times New Roman" pitchFamily="18" charset="0"/>
              </a:rPr>
              <a:t> y(</a:t>
            </a:r>
            <a:r>
              <a:rPr lang="el-GR" sz="3600" i="1" smtClean="0">
                <a:cs typeface="Times New Roman" pitchFamily="18" charset="0"/>
              </a:rPr>
              <a:t>α</a:t>
            </a:r>
            <a:r>
              <a:rPr lang="en-US" sz="3600" i="1" smtClean="0">
                <a:cs typeface="Times New Roman" pitchFamily="18" charset="0"/>
              </a:rPr>
              <a:t>x) – a y(x), x &gt; </a:t>
            </a:r>
            <a:r>
              <a:rPr lang="en-US" sz="3600" smtClean="0">
                <a:cs typeface="Times New Roman" pitchFamily="18" charset="0"/>
              </a:rPr>
              <a:t>0, </a:t>
            </a:r>
            <a:r>
              <a:rPr lang="el-GR" sz="3600" i="1" smtClean="0">
                <a:cs typeface="Times New Roman" pitchFamily="18" charset="0"/>
              </a:rPr>
              <a:t>α</a:t>
            </a:r>
            <a:r>
              <a:rPr lang="en-US" sz="3600" i="1" smtClean="0">
                <a:cs typeface="Times New Roman" pitchFamily="18" charset="0"/>
              </a:rPr>
              <a:t> &gt;</a:t>
            </a:r>
            <a:r>
              <a:rPr lang="en-US" sz="3600" smtClean="0">
                <a:cs typeface="Times New Roman" pitchFamily="18" charset="0"/>
              </a:rPr>
              <a:t>1,</a:t>
            </a:r>
            <a:endParaRPr lang="en-US" sz="3600" baseline="-25000" smtClean="0">
              <a:cs typeface="Times New Roman" pitchFamily="18" charset="0"/>
            </a:endParaRPr>
          </a:p>
          <a:p>
            <a:pPr>
              <a:buFontTx/>
              <a:buNone/>
            </a:pPr>
            <a:r>
              <a:rPr lang="en-US" sz="3600" smtClean="0">
                <a:cs typeface="Times New Roman" pitchFamily="18" charset="0"/>
              </a:rPr>
              <a:t>                   </a:t>
            </a:r>
            <a:r>
              <a:rPr lang="en-US" sz="3600" i="1" smtClean="0">
                <a:cs typeface="Times New Roman" pitchFamily="18" charset="0"/>
              </a:rPr>
              <a:t>y(</a:t>
            </a:r>
            <a:r>
              <a:rPr lang="en-US" sz="3600" smtClean="0">
                <a:cs typeface="Times New Roman" pitchFamily="18" charset="0"/>
              </a:rPr>
              <a:t>0</a:t>
            </a:r>
            <a:r>
              <a:rPr lang="en-US" sz="3600" i="1" smtClean="0">
                <a:cs typeface="Times New Roman" pitchFamily="18" charset="0"/>
              </a:rPr>
              <a:t>)   = </a:t>
            </a:r>
            <a:r>
              <a:rPr lang="en-US" sz="3600" smtClean="0">
                <a:cs typeface="Times New Roman" pitchFamily="18" charset="0"/>
              </a:rPr>
              <a:t>0, y(∞) = 0.</a:t>
            </a:r>
          </a:p>
          <a:p>
            <a:r>
              <a:rPr lang="en-US" sz="2800" smtClean="0">
                <a:cs typeface="Times New Roman" pitchFamily="18" charset="0"/>
              </a:rPr>
              <a:t>For us it is an “eigenvalue problem”, and we are at the principal eigenvalue</a:t>
            </a:r>
            <a:r>
              <a:rPr lang="en-US" sz="3600" smtClean="0">
                <a:cs typeface="Times New Roman" pitchFamily="18" charset="0"/>
              </a:rPr>
              <a:t>.</a:t>
            </a:r>
          </a:p>
        </p:txBody>
      </p:sp>
      <p:sp>
        <p:nvSpPr>
          <p:cNvPr id="4" name="Slide Number Placeholder 3"/>
          <p:cNvSpPr>
            <a:spLocks noGrp="1"/>
          </p:cNvSpPr>
          <p:nvPr>
            <p:ph type="sldNum" sz="quarter" idx="12"/>
          </p:nvPr>
        </p:nvSpPr>
        <p:spPr/>
        <p:txBody>
          <a:bodyPr/>
          <a:lstStyle/>
          <a:p>
            <a:fld id="{763B96F8-C033-465D-A2DF-63BFC6E383A9}" type="slidenum">
              <a:rPr lang="en-NZ" smtClean="0"/>
              <a:pPr/>
              <a:t>12</a:t>
            </a:fld>
            <a:endParaRPr lang="en-NZ"/>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762000"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NZ" smtClean="0"/>
              <a:t>Flow Cytometry</a:t>
            </a:r>
            <a:endParaRPr lang="en-AU" smtClean="0"/>
          </a:p>
        </p:txBody>
      </p:sp>
      <p:pic>
        <p:nvPicPr>
          <p:cNvPr id="31747" name="Picture 3" descr="Scan"/>
          <p:cNvPicPr>
            <a:picLocks noChangeAspect="1" noChangeArrowheads="1"/>
          </p:cNvPicPr>
          <p:nvPr/>
        </p:nvPicPr>
        <p:blipFill>
          <a:blip r:embed="rId2" cstate="print"/>
          <a:srcRect/>
          <a:stretch>
            <a:fillRect/>
          </a:stretch>
        </p:blipFill>
        <p:spPr bwMode="auto">
          <a:xfrm>
            <a:off x="533400" y="1524000"/>
            <a:ext cx="3962400" cy="2755900"/>
          </a:xfrm>
          <a:prstGeom prst="rect">
            <a:avLst/>
          </a:prstGeom>
          <a:noFill/>
          <a:ln w="9525">
            <a:noFill/>
            <a:miter lim="800000"/>
            <a:headEnd/>
            <a:tailEnd/>
          </a:ln>
        </p:spPr>
      </p:pic>
      <p:sp>
        <p:nvSpPr>
          <p:cNvPr id="31748" name="AutoShape 6"/>
          <p:cNvSpPr>
            <a:spLocks noChangeArrowheads="1"/>
          </p:cNvSpPr>
          <p:nvPr/>
        </p:nvSpPr>
        <p:spPr bwMode="auto">
          <a:xfrm>
            <a:off x="5334000" y="1828800"/>
            <a:ext cx="1447800" cy="914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noFill/>
          <a:ln w="12700">
            <a:solidFill>
              <a:schemeClr val="tx1"/>
            </a:solidFill>
            <a:miter lim="800000"/>
            <a:headEnd type="none" w="sm" len="sm"/>
            <a:tailEnd type="none" w="sm" len="sm"/>
          </a:ln>
        </p:spPr>
        <p:txBody>
          <a:bodyPr wrap="none" anchor="ctr"/>
          <a:lstStyle/>
          <a:p>
            <a:endParaRPr lang="en-US"/>
          </a:p>
        </p:txBody>
      </p:sp>
      <p:sp>
        <p:nvSpPr>
          <p:cNvPr id="31749" name="Rectangle 9"/>
          <p:cNvSpPr>
            <a:spLocks noChangeArrowheads="1"/>
          </p:cNvSpPr>
          <p:nvPr/>
        </p:nvSpPr>
        <p:spPr bwMode="auto">
          <a:xfrm>
            <a:off x="4659313" y="3084513"/>
            <a:ext cx="1219200" cy="76200"/>
          </a:xfrm>
          <a:prstGeom prst="rect">
            <a:avLst/>
          </a:prstGeom>
          <a:solidFill>
            <a:srgbClr val="0099FF"/>
          </a:solidFill>
          <a:ln w="12700">
            <a:noFill/>
            <a:miter lim="800000"/>
            <a:headEnd type="none" w="sm" len="sm"/>
            <a:tailEnd type="none" w="sm" len="sm"/>
          </a:ln>
        </p:spPr>
        <p:txBody>
          <a:bodyPr wrap="none" anchor="ctr"/>
          <a:lstStyle/>
          <a:p>
            <a:endParaRPr lang="en-US"/>
          </a:p>
        </p:txBody>
      </p:sp>
      <p:sp>
        <p:nvSpPr>
          <p:cNvPr id="31750" name="Rectangle 10"/>
          <p:cNvSpPr>
            <a:spLocks noChangeArrowheads="1"/>
          </p:cNvSpPr>
          <p:nvPr/>
        </p:nvSpPr>
        <p:spPr bwMode="auto">
          <a:xfrm>
            <a:off x="6329363" y="3082925"/>
            <a:ext cx="1219200" cy="76200"/>
          </a:xfrm>
          <a:prstGeom prst="rect">
            <a:avLst/>
          </a:prstGeom>
          <a:solidFill>
            <a:srgbClr val="0099FF"/>
          </a:solidFill>
          <a:ln w="12700">
            <a:noFill/>
            <a:miter lim="800000"/>
            <a:headEnd type="none" w="sm" len="sm"/>
            <a:tailEnd type="none" w="sm" len="sm"/>
          </a:ln>
        </p:spPr>
        <p:txBody>
          <a:bodyPr wrap="none" anchor="ctr"/>
          <a:lstStyle/>
          <a:p>
            <a:endParaRPr lang="en-US"/>
          </a:p>
        </p:txBody>
      </p:sp>
      <p:sp>
        <p:nvSpPr>
          <p:cNvPr id="31751" name="Line 11"/>
          <p:cNvSpPr>
            <a:spLocks noChangeShapeType="1"/>
          </p:cNvSpPr>
          <p:nvPr/>
        </p:nvSpPr>
        <p:spPr bwMode="auto">
          <a:xfrm>
            <a:off x="6127750" y="2008188"/>
            <a:ext cx="1524000" cy="0"/>
          </a:xfrm>
          <a:prstGeom prst="line">
            <a:avLst/>
          </a:prstGeom>
          <a:noFill/>
          <a:ln w="12700">
            <a:solidFill>
              <a:schemeClr val="tx1"/>
            </a:solidFill>
            <a:round/>
            <a:headEnd type="none" w="sm" len="sm"/>
            <a:tailEnd type="none" w="sm" len="sm"/>
          </a:ln>
        </p:spPr>
        <p:txBody>
          <a:bodyPr/>
          <a:lstStyle/>
          <a:p>
            <a:endParaRPr lang="en-US"/>
          </a:p>
        </p:txBody>
      </p:sp>
      <p:sp>
        <p:nvSpPr>
          <p:cNvPr id="31752" name="Line 15"/>
          <p:cNvSpPr>
            <a:spLocks noChangeShapeType="1"/>
          </p:cNvSpPr>
          <p:nvPr/>
        </p:nvSpPr>
        <p:spPr bwMode="auto">
          <a:xfrm flipH="1">
            <a:off x="6096000" y="2005013"/>
            <a:ext cx="15875" cy="898525"/>
          </a:xfrm>
          <a:prstGeom prst="line">
            <a:avLst/>
          </a:prstGeom>
          <a:noFill/>
          <a:ln w="12700">
            <a:solidFill>
              <a:schemeClr val="tx1"/>
            </a:solidFill>
            <a:round/>
            <a:headEnd type="none" w="sm" len="sm"/>
            <a:tailEnd type="triangle" w="sm" len="sm"/>
          </a:ln>
        </p:spPr>
        <p:txBody>
          <a:bodyPr/>
          <a:lstStyle/>
          <a:p>
            <a:endParaRPr lang="en-US"/>
          </a:p>
        </p:txBody>
      </p:sp>
      <p:sp>
        <p:nvSpPr>
          <p:cNvPr id="31753" name="AutoShape 18"/>
          <p:cNvSpPr>
            <a:spLocks noChangeArrowheads="1"/>
          </p:cNvSpPr>
          <p:nvPr/>
        </p:nvSpPr>
        <p:spPr bwMode="auto">
          <a:xfrm>
            <a:off x="5919788" y="2922588"/>
            <a:ext cx="352425" cy="306387"/>
          </a:xfrm>
          <a:prstGeom prst="sun">
            <a:avLst>
              <a:gd name="adj" fmla="val 25000"/>
            </a:avLst>
          </a:prstGeom>
          <a:solidFill>
            <a:srgbClr val="0099FF"/>
          </a:solidFill>
          <a:ln w="12700">
            <a:solidFill>
              <a:schemeClr val="tx1"/>
            </a:solidFill>
            <a:miter lim="800000"/>
            <a:headEnd type="none" w="sm" len="sm"/>
            <a:tailEnd type="none" w="sm" len="sm"/>
          </a:ln>
        </p:spPr>
        <p:txBody>
          <a:bodyPr wrap="none" anchor="ctr"/>
          <a:lstStyle/>
          <a:p>
            <a:endParaRPr lang="en-US"/>
          </a:p>
        </p:txBody>
      </p:sp>
      <p:sp>
        <p:nvSpPr>
          <p:cNvPr id="31754" name="Text Box 19"/>
          <p:cNvSpPr txBox="1">
            <a:spLocks noChangeArrowheads="1"/>
          </p:cNvSpPr>
          <p:nvPr/>
        </p:nvSpPr>
        <p:spPr bwMode="auto">
          <a:xfrm>
            <a:off x="4672013" y="2535238"/>
            <a:ext cx="809625" cy="581025"/>
          </a:xfrm>
          <a:prstGeom prst="rect">
            <a:avLst/>
          </a:prstGeom>
          <a:noFill/>
          <a:ln w="12700">
            <a:noFill/>
            <a:miter lim="800000"/>
            <a:headEnd type="none" w="sm" len="sm"/>
            <a:tailEnd type="none" w="sm" len="sm"/>
          </a:ln>
        </p:spPr>
        <p:txBody>
          <a:bodyPr wrap="none">
            <a:spAutoFit/>
          </a:bodyPr>
          <a:lstStyle/>
          <a:p>
            <a:pPr algn="l" defTabSz="762000"/>
            <a:r>
              <a:rPr lang="en-NZ" sz="1600" b="1" i="0">
                <a:latin typeface="Comic Sans MS" pitchFamily="66" charset="0"/>
              </a:rPr>
              <a:t>Laser </a:t>
            </a:r>
          </a:p>
          <a:p>
            <a:pPr algn="l" defTabSz="762000"/>
            <a:r>
              <a:rPr lang="en-NZ" sz="1600" b="1" i="0">
                <a:latin typeface="Comic Sans MS" pitchFamily="66" charset="0"/>
              </a:rPr>
              <a:t>Beam</a:t>
            </a:r>
            <a:endParaRPr lang="en-AU" sz="1600" b="1" i="0">
              <a:latin typeface="Comic Sans MS" pitchFamily="66" charset="0"/>
            </a:endParaRPr>
          </a:p>
        </p:txBody>
      </p:sp>
      <p:sp>
        <p:nvSpPr>
          <p:cNvPr id="31755" name="Text Box 20"/>
          <p:cNvSpPr txBox="1">
            <a:spLocks noChangeArrowheads="1"/>
          </p:cNvSpPr>
          <p:nvPr/>
        </p:nvSpPr>
        <p:spPr bwMode="auto">
          <a:xfrm>
            <a:off x="6308725" y="3257550"/>
            <a:ext cx="2084388" cy="336550"/>
          </a:xfrm>
          <a:prstGeom prst="rect">
            <a:avLst/>
          </a:prstGeom>
          <a:noFill/>
          <a:ln w="12700">
            <a:noFill/>
            <a:miter lim="800000"/>
            <a:headEnd type="none" w="sm" len="sm"/>
            <a:tailEnd type="none" w="sm" len="sm"/>
          </a:ln>
        </p:spPr>
        <p:txBody>
          <a:bodyPr wrap="none">
            <a:spAutoFit/>
          </a:bodyPr>
          <a:lstStyle/>
          <a:p>
            <a:pPr algn="l" defTabSz="762000"/>
            <a:r>
              <a:rPr lang="en-NZ" sz="1600" b="1" i="0">
                <a:latin typeface="Comic Sans MS" pitchFamily="66" charset="0"/>
              </a:rPr>
              <a:t>Moment of analysis</a:t>
            </a:r>
            <a:endParaRPr lang="en-AU" sz="1600" b="1" i="0">
              <a:latin typeface="Comic Sans MS" pitchFamily="66" charset="0"/>
            </a:endParaRPr>
          </a:p>
        </p:txBody>
      </p:sp>
      <p:sp>
        <p:nvSpPr>
          <p:cNvPr id="31756" name="Text Box 21"/>
          <p:cNvSpPr txBox="1">
            <a:spLocks noChangeArrowheads="1"/>
          </p:cNvSpPr>
          <p:nvPr/>
        </p:nvSpPr>
        <p:spPr bwMode="auto">
          <a:xfrm>
            <a:off x="7672388" y="1846263"/>
            <a:ext cx="1125537" cy="336550"/>
          </a:xfrm>
          <a:prstGeom prst="rect">
            <a:avLst/>
          </a:prstGeom>
          <a:noFill/>
          <a:ln w="12700">
            <a:noFill/>
            <a:miter lim="800000"/>
            <a:headEnd type="none" w="sm" len="sm"/>
            <a:tailEnd type="none" w="sm" len="sm"/>
          </a:ln>
        </p:spPr>
        <p:txBody>
          <a:bodyPr wrap="none">
            <a:spAutoFit/>
          </a:bodyPr>
          <a:lstStyle/>
          <a:p>
            <a:pPr algn="l" defTabSz="762000"/>
            <a:r>
              <a:rPr lang="en-NZ" sz="1600" b="1" i="0">
                <a:latin typeface="Comic Sans MS" pitchFamily="66" charset="0"/>
              </a:rPr>
              <a:t>Sample in</a:t>
            </a:r>
            <a:endParaRPr lang="en-AU" sz="1600" b="1" i="0">
              <a:latin typeface="Comic Sans MS" pitchFamily="66" charset="0"/>
            </a:endParaRPr>
          </a:p>
        </p:txBody>
      </p:sp>
      <p:sp>
        <p:nvSpPr>
          <p:cNvPr id="31757" name="Oval 22"/>
          <p:cNvSpPr>
            <a:spLocks noChangeArrowheads="1"/>
          </p:cNvSpPr>
          <p:nvPr/>
        </p:nvSpPr>
        <p:spPr bwMode="auto">
          <a:xfrm>
            <a:off x="7380288" y="1941513"/>
            <a:ext cx="160337" cy="160337"/>
          </a:xfrm>
          <a:prstGeom prst="ellipse">
            <a:avLst/>
          </a:prstGeom>
          <a:solidFill>
            <a:srgbClr val="0099FF"/>
          </a:solidFill>
          <a:ln w="12700">
            <a:solidFill>
              <a:schemeClr val="tx1"/>
            </a:solidFill>
            <a:round/>
            <a:headEnd type="none" w="sm" len="sm"/>
            <a:tailEnd type="none" w="sm" len="sm"/>
          </a:ln>
        </p:spPr>
        <p:txBody>
          <a:bodyPr wrap="none" anchor="ctr"/>
          <a:lstStyle/>
          <a:p>
            <a:endParaRPr lang="en-US"/>
          </a:p>
        </p:txBody>
      </p:sp>
      <p:sp>
        <p:nvSpPr>
          <p:cNvPr id="31758" name="Oval 23"/>
          <p:cNvSpPr>
            <a:spLocks noChangeArrowheads="1"/>
          </p:cNvSpPr>
          <p:nvPr/>
        </p:nvSpPr>
        <p:spPr bwMode="auto">
          <a:xfrm>
            <a:off x="6834188" y="1935163"/>
            <a:ext cx="160337" cy="160337"/>
          </a:xfrm>
          <a:prstGeom prst="ellipse">
            <a:avLst/>
          </a:prstGeom>
          <a:solidFill>
            <a:srgbClr val="0099FF"/>
          </a:solidFill>
          <a:ln w="12700">
            <a:solidFill>
              <a:schemeClr val="tx1"/>
            </a:solidFill>
            <a:round/>
            <a:headEnd type="none" w="sm" len="sm"/>
            <a:tailEnd type="none" w="sm" len="sm"/>
          </a:ln>
        </p:spPr>
        <p:txBody>
          <a:bodyPr wrap="none" anchor="ctr"/>
          <a:lstStyle/>
          <a:p>
            <a:endParaRPr lang="en-US"/>
          </a:p>
        </p:txBody>
      </p:sp>
      <p:sp>
        <p:nvSpPr>
          <p:cNvPr id="31759" name="Oval 24"/>
          <p:cNvSpPr>
            <a:spLocks noChangeArrowheads="1"/>
          </p:cNvSpPr>
          <p:nvPr/>
        </p:nvSpPr>
        <p:spPr bwMode="auto">
          <a:xfrm>
            <a:off x="6200775" y="1925638"/>
            <a:ext cx="160338" cy="160337"/>
          </a:xfrm>
          <a:prstGeom prst="ellipse">
            <a:avLst/>
          </a:prstGeom>
          <a:solidFill>
            <a:srgbClr val="0099FF"/>
          </a:solidFill>
          <a:ln w="12700">
            <a:solidFill>
              <a:schemeClr val="tx1"/>
            </a:solidFill>
            <a:round/>
            <a:headEnd type="none" w="sm" len="sm"/>
            <a:tailEnd type="none" w="sm" len="sm"/>
          </a:ln>
        </p:spPr>
        <p:txBody>
          <a:bodyPr wrap="none" anchor="ctr"/>
          <a:lstStyle/>
          <a:p>
            <a:endParaRPr lang="en-US"/>
          </a:p>
        </p:txBody>
      </p:sp>
      <p:sp>
        <p:nvSpPr>
          <p:cNvPr id="31760" name="Oval 25"/>
          <p:cNvSpPr>
            <a:spLocks noChangeArrowheads="1"/>
          </p:cNvSpPr>
          <p:nvPr/>
        </p:nvSpPr>
        <p:spPr bwMode="auto">
          <a:xfrm>
            <a:off x="6040438" y="2344738"/>
            <a:ext cx="160337" cy="160337"/>
          </a:xfrm>
          <a:prstGeom prst="ellipse">
            <a:avLst/>
          </a:prstGeom>
          <a:solidFill>
            <a:srgbClr val="0099FF"/>
          </a:solidFill>
          <a:ln w="12700">
            <a:solidFill>
              <a:schemeClr val="tx1"/>
            </a:solidFill>
            <a:round/>
            <a:headEnd type="none" w="sm" len="sm"/>
            <a:tailEnd type="none" w="sm" len="sm"/>
          </a:ln>
        </p:spPr>
        <p:txBody>
          <a:bodyPr wrap="none" anchor="ctr"/>
          <a:lstStyle/>
          <a:p>
            <a:endParaRPr lang="en-US"/>
          </a:p>
        </p:txBody>
      </p:sp>
      <p:sp>
        <p:nvSpPr>
          <p:cNvPr id="17" name="Slide Number Placeholder 16"/>
          <p:cNvSpPr>
            <a:spLocks noGrp="1"/>
          </p:cNvSpPr>
          <p:nvPr>
            <p:ph type="sldNum" sz="quarter" idx="12"/>
          </p:nvPr>
        </p:nvSpPr>
        <p:spPr/>
        <p:txBody>
          <a:bodyPr/>
          <a:lstStyle/>
          <a:p>
            <a:fld id="{763B96F8-C033-465D-A2DF-63BFC6E383A9}" type="slidenum">
              <a:rPr lang="en-NZ" smtClean="0"/>
              <a:pPr/>
              <a:t>13</a:t>
            </a:fld>
            <a:endParaRPr lang="en-NZ"/>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685800"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NZ" smtClean="0"/>
              <a:t>The Human Cell Cycle</a:t>
            </a:r>
            <a:endParaRPr lang="en-AU" smtClean="0"/>
          </a:p>
        </p:txBody>
      </p:sp>
      <p:sp>
        <p:nvSpPr>
          <p:cNvPr id="33795" name="Arc 3"/>
          <p:cNvSpPr>
            <a:spLocks/>
          </p:cNvSpPr>
          <p:nvPr/>
        </p:nvSpPr>
        <p:spPr bwMode="auto">
          <a:xfrm rot="453356" flipV="1">
            <a:off x="3276600" y="-344488"/>
            <a:ext cx="1652588" cy="2163763"/>
          </a:xfrm>
          <a:custGeom>
            <a:avLst/>
            <a:gdLst>
              <a:gd name="T0" fmla="*/ 2147483647 w 17079"/>
              <a:gd name="T1" fmla="*/ 0 h 18547"/>
              <a:gd name="T2" fmla="*/ 2147483647 w 17079"/>
              <a:gd name="T3" fmla="*/ 2147483647 h 18547"/>
              <a:gd name="T4" fmla="*/ 0 w 17079"/>
              <a:gd name="T5" fmla="*/ 2147483647 h 18547"/>
              <a:gd name="T6" fmla="*/ 0 60000 65536"/>
              <a:gd name="T7" fmla="*/ 0 60000 65536"/>
              <a:gd name="T8" fmla="*/ 0 60000 65536"/>
              <a:gd name="T9" fmla="*/ 0 w 17079"/>
              <a:gd name="T10" fmla="*/ 0 h 18547"/>
              <a:gd name="T11" fmla="*/ 17079 w 17079"/>
              <a:gd name="T12" fmla="*/ 18547 h 18547"/>
            </a:gdLst>
            <a:ahLst/>
            <a:cxnLst>
              <a:cxn ang="T6">
                <a:pos x="T0" y="T1"/>
              </a:cxn>
              <a:cxn ang="T7">
                <a:pos x="T2" y="T3"/>
              </a:cxn>
              <a:cxn ang="T8">
                <a:pos x="T4" y="T5"/>
              </a:cxn>
            </a:cxnLst>
            <a:rect l="T9" t="T10" r="T11" b="T12"/>
            <a:pathLst>
              <a:path w="17079" h="18547" fill="none" extrusionOk="0">
                <a:moveTo>
                  <a:pt x="11071" y="-1"/>
                </a:moveTo>
                <a:cubicBezTo>
                  <a:pt x="13388" y="1383"/>
                  <a:pt x="15426" y="3188"/>
                  <a:pt x="17078" y="5323"/>
                </a:cubicBezTo>
              </a:path>
              <a:path w="17079" h="18547" stroke="0" extrusionOk="0">
                <a:moveTo>
                  <a:pt x="11071" y="-1"/>
                </a:moveTo>
                <a:cubicBezTo>
                  <a:pt x="13388" y="1383"/>
                  <a:pt x="15426" y="3188"/>
                  <a:pt x="17078" y="5323"/>
                </a:cubicBezTo>
                <a:lnTo>
                  <a:pt x="0" y="18547"/>
                </a:lnTo>
                <a:close/>
              </a:path>
            </a:pathLst>
          </a:custGeom>
          <a:noFill/>
          <a:ln w="12700">
            <a:solidFill>
              <a:schemeClr val="tx1"/>
            </a:solidFill>
            <a:round/>
            <a:headEnd/>
            <a:tailEnd type="triangle" w="med" len="med"/>
          </a:ln>
        </p:spPr>
        <p:txBody>
          <a:bodyPr wrap="none" anchor="ctr"/>
          <a:lstStyle/>
          <a:p>
            <a:endParaRPr lang="en-US"/>
          </a:p>
        </p:txBody>
      </p:sp>
      <p:grpSp>
        <p:nvGrpSpPr>
          <p:cNvPr id="2" name="Group 4"/>
          <p:cNvGrpSpPr>
            <a:grpSpLocks/>
          </p:cNvGrpSpPr>
          <p:nvPr/>
        </p:nvGrpSpPr>
        <p:grpSpPr bwMode="auto">
          <a:xfrm>
            <a:off x="2576513" y="2200275"/>
            <a:ext cx="3676650" cy="3657600"/>
            <a:chOff x="1632" y="1053"/>
            <a:chExt cx="2316" cy="2304"/>
          </a:xfrm>
        </p:grpSpPr>
        <p:sp>
          <p:nvSpPr>
            <p:cNvPr id="33830" name="Oval 5"/>
            <p:cNvSpPr>
              <a:spLocks noChangeArrowheads="1"/>
            </p:cNvSpPr>
            <p:nvPr/>
          </p:nvSpPr>
          <p:spPr bwMode="auto">
            <a:xfrm>
              <a:off x="1644" y="1053"/>
              <a:ext cx="2304" cy="2304"/>
            </a:xfrm>
            <a:prstGeom prst="ellipse">
              <a:avLst/>
            </a:prstGeom>
            <a:solidFill>
              <a:srgbClr val="FF99FF"/>
            </a:solidFill>
            <a:ln w="12700">
              <a:solidFill>
                <a:schemeClr val="tx1"/>
              </a:solidFill>
              <a:round/>
              <a:headEnd type="none" w="sm" len="sm"/>
              <a:tailEnd type="none" w="sm" len="sm"/>
            </a:ln>
          </p:spPr>
          <p:txBody>
            <a:bodyPr wrap="none" anchor="ctr"/>
            <a:lstStyle/>
            <a:p>
              <a:pPr defTabSz="762000"/>
              <a:endParaRPr lang="en-NZ" sz="4400" i="0">
                <a:solidFill>
                  <a:schemeClr val="tx1"/>
                </a:solidFill>
                <a:latin typeface="Arial" charset="0"/>
              </a:endParaRPr>
            </a:p>
          </p:txBody>
        </p:sp>
        <p:sp>
          <p:nvSpPr>
            <p:cNvPr id="33831" name="Oval 6"/>
            <p:cNvSpPr>
              <a:spLocks noChangeArrowheads="1"/>
            </p:cNvSpPr>
            <p:nvPr/>
          </p:nvSpPr>
          <p:spPr bwMode="auto">
            <a:xfrm>
              <a:off x="1896" y="1344"/>
              <a:ext cx="1776" cy="1776"/>
            </a:xfrm>
            <a:prstGeom prst="ellipse">
              <a:avLst/>
            </a:prstGeom>
            <a:solidFill>
              <a:schemeClr val="hlink"/>
            </a:solidFill>
            <a:ln w="12700">
              <a:solidFill>
                <a:schemeClr val="tx1"/>
              </a:solidFill>
              <a:round/>
              <a:headEnd type="none" w="sm" len="sm"/>
              <a:tailEnd type="none" w="sm" len="sm"/>
            </a:ln>
          </p:spPr>
          <p:txBody>
            <a:bodyPr wrap="none" anchor="ctr"/>
            <a:lstStyle/>
            <a:p>
              <a:endParaRPr lang="en-US"/>
            </a:p>
          </p:txBody>
        </p:sp>
        <p:sp>
          <p:nvSpPr>
            <p:cNvPr id="33832" name="Line 7"/>
            <p:cNvSpPr>
              <a:spLocks noChangeShapeType="1"/>
            </p:cNvSpPr>
            <p:nvPr/>
          </p:nvSpPr>
          <p:spPr bwMode="auto">
            <a:xfrm flipH="1">
              <a:off x="2892" y="1074"/>
              <a:ext cx="48" cy="282"/>
            </a:xfrm>
            <a:prstGeom prst="line">
              <a:avLst/>
            </a:prstGeom>
            <a:noFill/>
            <a:ln w="12700">
              <a:solidFill>
                <a:schemeClr val="tx1"/>
              </a:solidFill>
              <a:round/>
              <a:headEnd/>
              <a:tailEnd/>
            </a:ln>
          </p:spPr>
          <p:txBody>
            <a:bodyPr wrap="none" anchor="ctr"/>
            <a:lstStyle/>
            <a:p>
              <a:endParaRPr lang="en-US"/>
            </a:p>
          </p:txBody>
        </p:sp>
        <p:sp>
          <p:nvSpPr>
            <p:cNvPr id="33833" name="Line 8"/>
            <p:cNvSpPr>
              <a:spLocks noChangeShapeType="1"/>
            </p:cNvSpPr>
            <p:nvPr/>
          </p:nvSpPr>
          <p:spPr bwMode="auto">
            <a:xfrm>
              <a:off x="3354" y="2922"/>
              <a:ext cx="150" cy="198"/>
            </a:xfrm>
            <a:prstGeom prst="line">
              <a:avLst/>
            </a:prstGeom>
            <a:noFill/>
            <a:ln w="12700">
              <a:solidFill>
                <a:schemeClr val="tx1"/>
              </a:solidFill>
              <a:round/>
              <a:headEnd/>
              <a:tailEnd/>
            </a:ln>
          </p:spPr>
          <p:txBody>
            <a:bodyPr wrap="none" anchor="ctr"/>
            <a:lstStyle/>
            <a:p>
              <a:endParaRPr lang="en-US"/>
            </a:p>
          </p:txBody>
        </p:sp>
        <p:sp>
          <p:nvSpPr>
            <p:cNvPr id="33834" name="Line 9"/>
            <p:cNvSpPr>
              <a:spLocks noChangeShapeType="1"/>
            </p:cNvSpPr>
            <p:nvPr/>
          </p:nvSpPr>
          <p:spPr bwMode="auto">
            <a:xfrm>
              <a:off x="1632" y="2238"/>
              <a:ext cx="264" cy="0"/>
            </a:xfrm>
            <a:prstGeom prst="line">
              <a:avLst/>
            </a:prstGeom>
            <a:noFill/>
            <a:ln w="12700">
              <a:solidFill>
                <a:schemeClr val="tx1"/>
              </a:solidFill>
              <a:round/>
              <a:headEnd/>
              <a:tailEnd/>
            </a:ln>
          </p:spPr>
          <p:txBody>
            <a:bodyPr wrap="none" anchor="ctr"/>
            <a:lstStyle/>
            <a:p>
              <a:endParaRPr lang="en-US"/>
            </a:p>
          </p:txBody>
        </p:sp>
        <p:sp>
          <p:nvSpPr>
            <p:cNvPr id="33835" name="Line 10"/>
            <p:cNvSpPr>
              <a:spLocks noChangeShapeType="1"/>
            </p:cNvSpPr>
            <p:nvPr/>
          </p:nvSpPr>
          <p:spPr bwMode="auto">
            <a:xfrm>
              <a:off x="2562" y="1080"/>
              <a:ext cx="66" cy="276"/>
            </a:xfrm>
            <a:prstGeom prst="line">
              <a:avLst/>
            </a:prstGeom>
            <a:noFill/>
            <a:ln w="12700">
              <a:solidFill>
                <a:schemeClr val="tx1"/>
              </a:solidFill>
              <a:round/>
              <a:headEnd/>
              <a:tailEnd/>
            </a:ln>
          </p:spPr>
          <p:txBody>
            <a:bodyPr wrap="none" anchor="ctr"/>
            <a:lstStyle/>
            <a:p>
              <a:endParaRPr lang="en-US"/>
            </a:p>
          </p:txBody>
        </p:sp>
      </p:grpSp>
      <p:sp>
        <p:nvSpPr>
          <p:cNvPr id="33797" name="Oval 11"/>
          <p:cNvSpPr>
            <a:spLocks noChangeArrowheads="1"/>
          </p:cNvSpPr>
          <p:nvPr/>
        </p:nvSpPr>
        <p:spPr bwMode="auto">
          <a:xfrm>
            <a:off x="5030788" y="1484313"/>
            <a:ext cx="609600" cy="781050"/>
          </a:xfrm>
          <a:prstGeom prst="ellipse">
            <a:avLst/>
          </a:prstGeom>
          <a:solidFill>
            <a:srgbClr val="CCFF33"/>
          </a:solidFill>
          <a:ln w="12700">
            <a:solidFill>
              <a:schemeClr val="tx1"/>
            </a:solidFill>
            <a:round/>
            <a:headEnd/>
            <a:tailEnd/>
          </a:ln>
        </p:spPr>
        <p:txBody>
          <a:bodyPr wrap="none" anchor="ctr"/>
          <a:lstStyle/>
          <a:p>
            <a:endParaRPr lang="en-US"/>
          </a:p>
        </p:txBody>
      </p:sp>
      <p:sp>
        <p:nvSpPr>
          <p:cNvPr id="33798" name="Oval 12"/>
          <p:cNvSpPr>
            <a:spLocks noChangeArrowheads="1"/>
          </p:cNvSpPr>
          <p:nvPr/>
        </p:nvSpPr>
        <p:spPr bwMode="auto">
          <a:xfrm>
            <a:off x="5202238" y="1836738"/>
            <a:ext cx="323850" cy="361950"/>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33799" name="Freeform 13"/>
          <p:cNvSpPr>
            <a:spLocks/>
          </p:cNvSpPr>
          <p:nvPr/>
        </p:nvSpPr>
        <p:spPr bwMode="auto">
          <a:xfrm>
            <a:off x="5226050" y="1919288"/>
            <a:ext cx="233363" cy="193675"/>
          </a:xfrm>
          <a:custGeom>
            <a:avLst/>
            <a:gdLst>
              <a:gd name="T0" fmla="*/ 2147483647 w 147"/>
              <a:gd name="T1" fmla="*/ 2147483647 h 122"/>
              <a:gd name="T2" fmla="*/ 2147483647 w 147"/>
              <a:gd name="T3" fmla="*/ 2147483647 h 122"/>
              <a:gd name="T4" fmla="*/ 2147483647 w 147"/>
              <a:gd name="T5" fmla="*/ 2147483647 h 122"/>
              <a:gd name="T6" fmla="*/ 2147483647 w 147"/>
              <a:gd name="T7" fmla="*/ 2147483647 h 122"/>
              <a:gd name="T8" fmla="*/ 2147483647 w 147"/>
              <a:gd name="T9" fmla="*/ 2147483647 h 122"/>
              <a:gd name="T10" fmla="*/ 2147483647 w 147"/>
              <a:gd name="T11" fmla="*/ 2147483647 h 122"/>
              <a:gd name="T12" fmla="*/ 2147483647 w 147"/>
              <a:gd name="T13" fmla="*/ 2147483647 h 122"/>
              <a:gd name="T14" fmla="*/ 2147483647 w 147"/>
              <a:gd name="T15" fmla="*/ 2147483647 h 122"/>
              <a:gd name="T16" fmla="*/ 2147483647 w 147"/>
              <a:gd name="T17" fmla="*/ 2147483647 h 122"/>
              <a:gd name="T18" fmla="*/ 2147483647 w 147"/>
              <a:gd name="T19" fmla="*/ 2147483647 h 122"/>
              <a:gd name="T20" fmla="*/ 2147483647 w 147"/>
              <a:gd name="T21" fmla="*/ 2147483647 h 122"/>
              <a:gd name="T22" fmla="*/ 2147483647 w 147"/>
              <a:gd name="T23" fmla="*/ 2147483647 h 122"/>
              <a:gd name="T24" fmla="*/ 2147483647 w 147"/>
              <a:gd name="T25" fmla="*/ 2147483647 h 122"/>
              <a:gd name="T26" fmla="*/ 2147483647 w 147"/>
              <a:gd name="T27" fmla="*/ 2147483647 h 122"/>
              <a:gd name="T28" fmla="*/ 2147483647 w 147"/>
              <a:gd name="T29" fmla="*/ 2147483647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
              <a:gd name="T46" fmla="*/ 0 h 122"/>
              <a:gd name="T47" fmla="*/ 147 w 147"/>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 h="122">
                <a:moveTo>
                  <a:pt x="51" y="50"/>
                </a:moveTo>
                <a:cubicBezTo>
                  <a:pt x="65" y="29"/>
                  <a:pt x="75" y="22"/>
                  <a:pt x="99" y="14"/>
                </a:cubicBezTo>
                <a:cubicBezTo>
                  <a:pt x="141" y="76"/>
                  <a:pt x="110" y="68"/>
                  <a:pt x="39" y="74"/>
                </a:cubicBezTo>
                <a:cubicBezTo>
                  <a:pt x="31" y="76"/>
                  <a:pt x="19" y="73"/>
                  <a:pt x="15" y="80"/>
                </a:cubicBezTo>
                <a:cubicBezTo>
                  <a:pt x="0" y="104"/>
                  <a:pt x="45" y="118"/>
                  <a:pt x="57" y="122"/>
                </a:cubicBezTo>
                <a:cubicBezTo>
                  <a:pt x="99" y="94"/>
                  <a:pt x="89" y="89"/>
                  <a:pt x="69" y="50"/>
                </a:cubicBezTo>
                <a:cubicBezTo>
                  <a:pt x="44" y="0"/>
                  <a:pt x="85" y="66"/>
                  <a:pt x="51" y="14"/>
                </a:cubicBezTo>
                <a:cubicBezTo>
                  <a:pt x="57" y="10"/>
                  <a:pt x="62" y="2"/>
                  <a:pt x="69" y="2"/>
                </a:cubicBezTo>
                <a:cubicBezTo>
                  <a:pt x="82" y="2"/>
                  <a:pt x="105" y="14"/>
                  <a:pt x="105" y="14"/>
                </a:cubicBezTo>
                <a:cubicBezTo>
                  <a:pt x="145" y="54"/>
                  <a:pt x="136" y="34"/>
                  <a:pt x="147" y="68"/>
                </a:cubicBezTo>
                <a:cubicBezTo>
                  <a:pt x="145" y="74"/>
                  <a:pt x="146" y="82"/>
                  <a:pt x="141" y="86"/>
                </a:cubicBezTo>
                <a:cubicBezTo>
                  <a:pt x="131" y="93"/>
                  <a:pt x="105" y="98"/>
                  <a:pt x="105" y="98"/>
                </a:cubicBezTo>
                <a:cubicBezTo>
                  <a:pt x="97" y="96"/>
                  <a:pt x="87" y="97"/>
                  <a:pt x="81" y="92"/>
                </a:cubicBezTo>
                <a:cubicBezTo>
                  <a:pt x="52" y="67"/>
                  <a:pt x="57" y="50"/>
                  <a:pt x="21" y="26"/>
                </a:cubicBezTo>
                <a:cubicBezTo>
                  <a:pt x="19" y="32"/>
                  <a:pt x="15" y="44"/>
                  <a:pt x="15" y="44"/>
                </a:cubicBezTo>
              </a:path>
            </a:pathLst>
          </a:custGeom>
          <a:noFill/>
          <a:ln w="19050">
            <a:solidFill>
              <a:srgbClr val="336600"/>
            </a:solidFill>
            <a:round/>
            <a:headEnd/>
            <a:tailEnd/>
          </a:ln>
        </p:spPr>
        <p:txBody>
          <a:bodyPr wrap="none" anchor="ctr"/>
          <a:lstStyle/>
          <a:p>
            <a:endParaRPr lang="en-US"/>
          </a:p>
        </p:txBody>
      </p:sp>
      <p:grpSp>
        <p:nvGrpSpPr>
          <p:cNvPr id="3" name="Group 14"/>
          <p:cNvGrpSpPr>
            <a:grpSpLocks/>
          </p:cNvGrpSpPr>
          <p:nvPr/>
        </p:nvGrpSpPr>
        <p:grpSpPr bwMode="auto">
          <a:xfrm>
            <a:off x="4862513" y="647700"/>
            <a:ext cx="590550" cy="771525"/>
            <a:chOff x="3096" y="588"/>
            <a:chExt cx="384" cy="492"/>
          </a:xfrm>
        </p:grpSpPr>
        <p:sp>
          <p:nvSpPr>
            <p:cNvPr id="33827" name="Oval 15"/>
            <p:cNvSpPr>
              <a:spLocks noChangeArrowheads="1"/>
            </p:cNvSpPr>
            <p:nvPr/>
          </p:nvSpPr>
          <p:spPr bwMode="auto">
            <a:xfrm>
              <a:off x="3096" y="588"/>
              <a:ext cx="384" cy="492"/>
            </a:xfrm>
            <a:prstGeom prst="ellipse">
              <a:avLst/>
            </a:prstGeom>
            <a:solidFill>
              <a:srgbClr val="CCFF33"/>
            </a:solidFill>
            <a:ln w="12700">
              <a:solidFill>
                <a:schemeClr val="tx1"/>
              </a:solidFill>
              <a:round/>
              <a:headEnd/>
              <a:tailEnd/>
            </a:ln>
          </p:spPr>
          <p:txBody>
            <a:bodyPr wrap="none" anchor="ctr"/>
            <a:lstStyle/>
            <a:p>
              <a:endParaRPr lang="en-US"/>
            </a:p>
          </p:txBody>
        </p:sp>
        <p:sp>
          <p:nvSpPr>
            <p:cNvPr id="33828" name="Oval 16"/>
            <p:cNvSpPr>
              <a:spLocks noChangeArrowheads="1"/>
            </p:cNvSpPr>
            <p:nvPr/>
          </p:nvSpPr>
          <p:spPr bwMode="auto">
            <a:xfrm>
              <a:off x="3204" y="810"/>
              <a:ext cx="204" cy="228"/>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33829" name="Freeform 17"/>
            <p:cNvSpPr>
              <a:spLocks/>
            </p:cNvSpPr>
            <p:nvPr/>
          </p:nvSpPr>
          <p:spPr bwMode="auto">
            <a:xfrm>
              <a:off x="3219" y="862"/>
              <a:ext cx="147" cy="122"/>
            </a:xfrm>
            <a:custGeom>
              <a:avLst/>
              <a:gdLst>
                <a:gd name="T0" fmla="*/ 51 w 147"/>
                <a:gd name="T1" fmla="*/ 50 h 122"/>
                <a:gd name="T2" fmla="*/ 99 w 147"/>
                <a:gd name="T3" fmla="*/ 14 h 122"/>
                <a:gd name="T4" fmla="*/ 39 w 147"/>
                <a:gd name="T5" fmla="*/ 74 h 122"/>
                <a:gd name="T6" fmla="*/ 15 w 147"/>
                <a:gd name="T7" fmla="*/ 80 h 122"/>
                <a:gd name="T8" fmla="*/ 57 w 147"/>
                <a:gd name="T9" fmla="*/ 122 h 122"/>
                <a:gd name="T10" fmla="*/ 69 w 147"/>
                <a:gd name="T11" fmla="*/ 50 h 122"/>
                <a:gd name="T12" fmla="*/ 51 w 147"/>
                <a:gd name="T13" fmla="*/ 14 h 122"/>
                <a:gd name="T14" fmla="*/ 69 w 147"/>
                <a:gd name="T15" fmla="*/ 2 h 122"/>
                <a:gd name="T16" fmla="*/ 105 w 147"/>
                <a:gd name="T17" fmla="*/ 14 h 122"/>
                <a:gd name="T18" fmla="*/ 147 w 147"/>
                <a:gd name="T19" fmla="*/ 68 h 122"/>
                <a:gd name="T20" fmla="*/ 141 w 147"/>
                <a:gd name="T21" fmla="*/ 86 h 122"/>
                <a:gd name="T22" fmla="*/ 105 w 147"/>
                <a:gd name="T23" fmla="*/ 98 h 122"/>
                <a:gd name="T24" fmla="*/ 81 w 147"/>
                <a:gd name="T25" fmla="*/ 92 h 122"/>
                <a:gd name="T26" fmla="*/ 21 w 147"/>
                <a:gd name="T27" fmla="*/ 26 h 122"/>
                <a:gd name="T28" fmla="*/ 15 w 147"/>
                <a:gd name="T29" fmla="*/ 44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
                <a:gd name="T46" fmla="*/ 0 h 122"/>
                <a:gd name="T47" fmla="*/ 147 w 147"/>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 h="122">
                  <a:moveTo>
                    <a:pt x="51" y="50"/>
                  </a:moveTo>
                  <a:cubicBezTo>
                    <a:pt x="65" y="29"/>
                    <a:pt x="75" y="22"/>
                    <a:pt x="99" y="14"/>
                  </a:cubicBezTo>
                  <a:cubicBezTo>
                    <a:pt x="141" y="76"/>
                    <a:pt x="110" y="68"/>
                    <a:pt x="39" y="74"/>
                  </a:cubicBezTo>
                  <a:cubicBezTo>
                    <a:pt x="31" y="76"/>
                    <a:pt x="19" y="73"/>
                    <a:pt x="15" y="80"/>
                  </a:cubicBezTo>
                  <a:cubicBezTo>
                    <a:pt x="0" y="104"/>
                    <a:pt x="45" y="118"/>
                    <a:pt x="57" y="122"/>
                  </a:cubicBezTo>
                  <a:cubicBezTo>
                    <a:pt x="99" y="94"/>
                    <a:pt x="89" y="89"/>
                    <a:pt x="69" y="50"/>
                  </a:cubicBezTo>
                  <a:cubicBezTo>
                    <a:pt x="44" y="0"/>
                    <a:pt x="85" y="66"/>
                    <a:pt x="51" y="14"/>
                  </a:cubicBezTo>
                  <a:cubicBezTo>
                    <a:pt x="57" y="10"/>
                    <a:pt x="62" y="2"/>
                    <a:pt x="69" y="2"/>
                  </a:cubicBezTo>
                  <a:cubicBezTo>
                    <a:pt x="82" y="2"/>
                    <a:pt x="105" y="14"/>
                    <a:pt x="105" y="14"/>
                  </a:cubicBezTo>
                  <a:cubicBezTo>
                    <a:pt x="145" y="54"/>
                    <a:pt x="136" y="34"/>
                    <a:pt x="147" y="68"/>
                  </a:cubicBezTo>
                  <a:cubicBezTo>
                    <a:pt x="145" y="74"/>
                    <a:pt x="146" y="82"/>
                    <a:pt x="141" y="86"/>
                  </a:cubicBezTo>
                  <a:cubicBezTo>
                    <a:pt x="131" y="93"/>
                    <a:pt x="105" y="98"/>
                    <a:pt x="105" y="98"/>
                  </a:cubicBezTo>
                  <a:cubicBezTo>
                    <a:pt x="97" y="96"/>
                    <a:pt x="87" y="97"/>
                    <a:pt x="81" y="92"/>
                  </a:cubicBezTo>
                  <a:cubicBezTo>
                    <a:pt x="52" y="67"/>
                    <a:pt x="57" y="50"/>
                    <a:pt x="21" y="26"/>
                  </a:cubicBezTo>
                  <a:cubicBezTo>
                    <a:pt x="19" y="32"/>
                    <a:pt x="15" y="44"/>
                    <a:pt x="15" y="44"/>
                  </a:cubicBezTo>
                </a:path>
              </a:pathLst>
            </a:custGeom>
            <a:noFill/>
            <a:ln w="19050">
              <a:solidFill>
                <a:srgbClr val="336600"/>
              </a:solidFill>
              <a:round/>
              <a:headEnd/>
              <a:tailEnd/>
            </a:ln>
          </p:spPr>
          <p:txBody>
            <a:bodyPr wrap="none" anchor="ctr"/>
            <a:lstStyle/>
            <a:p>
              <a:endParaRPr lang="en-US"/>
            </a:p>
          </p:txBody>
        </p:sp>
      </p:grpSp>
      <p:sp>
        <p:nvSpPr>
          <p:cNvPr id="33801" name="Arc 18"/>
          <p:cNvSpPr>
            <a:spLocks/>
          </p:cNvSpPr>
          <p:nvPr/>
        </p:nvSpPr>
        <p:spPr bwMode="auto">
          <a:xfrm rot="1346286">
            <a:off x="4862513" y="2413000"/>
            <a:ext cx="2060575" cy="2492375"/>
          </a:xfrm>
          <a:custGeom>
            <a:avLst/>
            <a:gdLst>
              <a:gd name="T0" fmla="*/ 2147483647 w 21294"/>
              <a:gd name="T1" fmla="*/ 0 h 21495"/>
              <a:gd name="T2" fmla="*/ 2147483647 w 21294"/>
              <a:gd name="T3" fmla="*/ 2147483647 h 21495"/>
              <a:gd name="T4" fmla="*/ 0 w 21294"/>
              <a:gd name="T5" fmla="*/ 2147483647 h 21495"/>
              <a:gd name="T6" fmla="*/ 0 60000 65536"/>
              <a:gd name="T7" fmla="*/ 0 60000 65536"/>
              <a:gd name="T8" fmla="*/ 0 60000 65536"/>
              <a:gd name="T9" fmla="*/ 0 w 21294"/>
              <a:gd name="T10" fmla="*/ 0 h 21495"/>
              <a:gd name="T11" fmla="*/ 21294 w 21294"/>
              <a:gd name="T12" fmla="*/ 21495 h 21495"/>
            </a:gdLst>
            <a:ahLst/>
            <a:cxnLst>
              <a:cxn ang="T6">
                <a:pos x="T0" y="T1"/>
              </a:cxn>
              <a:cxn ang="T7">
                <a:pos x="T2" y="T3"/>
              </a:cxn>
              <a:cxn ang="T8">
                <a:pos x="T4" y="T5"/>
              </a:cxn>
            </a:cxnLst>
            <a:rect l="T9" t="T10" r="T11" b="T12"/>
            <a:pathLst>
              <a:path w="21294" h="21495" fill="none" extrusionOk="0">
                <a:moveTo>
                  <a:pt x="2124" y="-1"/>
                </a:moveTo>
                <a:cubicBezTo>
                  <a:pt x="11810" y="956"/>
                  <a:pt x="19660" y="8274"/>
                  <a:pt x="21293" y="17870"/>
                </a:cubicBezTo>
              </a:path>
              <a:path w="21294" h="21495" stroke="0" extrusionOk="0">
                <a:moveTo>
                  <a:pt x="2124" y="-1"/>
                </a:moveTo>
                <a:cubicBezTo>
                  <a:pt x="11810" y="956"/>
                  <a:pt x="19660" y="8274"/>
                  <a:pt x="21293" y="17870"/>
                </a:cubicBezTo>
                <a:lnTo>
                  <a:pt x="0" y="21495"/>
                </a:lnTo>
                <a:close/>
              </a:path>
            </a:pathLst>
          </a:custGeom>
          <a:noFill/>
          <a:ln w="12700">
            <a:solidFill>
              <a:schemeClr val="tx1"/>
            </a:solidFill>
            <a:round/>
            <a:headEnd/>
            <a:tailEnd type="triangle" w="med" len="med"/>
          </a:ln>
        </p:spPr>
        <p:txBody>
          <a:bodyPr wrap="none" anchor="ctr"/>
          <a:lstStyle/>
          <a:p>
            <a:endParaRPr lang="en-US"/>
          </a:p>
        </p:txBody>
      </p:sp>
      <p:sp>
        <p:nvSpPr>
          <p:cNvPr id="33802" name="Oval 19"/>
          <p:cNvSpPr>
            <a:spLocks noChangeArrowheads="1"/>
          </p:cNvSpPr>
          <p:nvPr/>
        </p:nvSpPr>
        <p:spPr bwMode="auto">
          <a:xfrm>
            <a:off x="6315075" y="4757738"/>
            <a:ext cx="914400" cy="1158875"/>
          </a:xfrm>
          <a:prstGeom prst="ellipse">
            <a:avLst/>
          </a:prstGeom>
          <a:solidFill>
            <a:srgbClr val="CCFF33"/>
          </a:solidFill>
          <a:ln w="12700">
            <a:solidFill>
              <a:schemeClr val="tx1"/>
            </a:solidFill>
            <a:round/>
            <a:headEnd/>
            <a:tailEnd/>
          </a:ln>
        </p:spPr>
        <p:txBody>
          <a:bodyPr wrap="none" anchor="ctr"/>
          <a:lstStyle/>
          <a:p>
            <a:endParaRPr lang="en-US"/>
          </a:p>
        </p:txBody>
      </p:sp>
      <p:sp>
        <p:nvSpPr>
          <p:cNvPr id="33803" name="Oval 20"/>
          <p:cNvSpPr>
            <a:spLocks noChangeArrowheads="1"/>
          </p:cNvSpPr>
          <p:nvPr/>
        </p:nvSpPr>
        <p:spPr bwMode="auto">
          <a:xfrm>
            <a:off x="6572250" y="5280025"/>
            <a:ext cx="485775" cy="538163"/>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33804" name="Oval 21"/>
          <p:cNvSpPr>
            <a:spLocks noChangeArrowheads="1"/>
          </p:cNvSpPr>
          <p:nvPr/>
        </p:nvSpPr>
        <p:spPr bwMode="auto">
          <a:xfrm>
            <a:off x="1255713" y="3938588"/>
            <a:ext cx="1189037" cy="1435100"/>
          </a:xfrm>
          <a:prstGeom prst="ellipse">
            <a:avLst/>
          </a:prstGeom>
          <a:solidFill>
            <a:srgbClr val="CCFF33"/>
          </a:solidFill>
          <a:ln w="12700">
            <a:solidFill>
              <a:schemeClr val="tx1"/>
            </a:solidFill>
            <a:round/>
            <a:headEnd/>
            <a:tailEnd/>
          </a:ln>
        </p:spPr>
        <p:txBody>
          <a:bodyPr wrap="none" anchor="ctr"/>
          <a:lstStyle/>
          <a:p>
            <a:endParaRPr lang="en-US"/>
          </a:p>
        </p:txBody>
      </p:sp>
      <p:sp>
        <p:nvSpPr>
          <p:cNvPr id="33805" name="Oval 22"/>
          <p:cNvSpPr>
            <a:spLocks noChangeArrowheads="1"/>
          </p:cNvSpPr>
          <p:nvPr/>
        </p:nvSpPr>
        <p:spPr bwMode="auto">
          <a:xfrm>
            <a:off x="1362075" y="4570413"/>
            <a:ext cx="923925" cy="687387"/>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33806" name="Oval 23"/>
          <p:cNvSpPr>
            <a:spLocks noChangeArrowheads="1"/>
          </p:cNvSpPr>
          <p:nvPr/>
        </p:nvSpPr>
        <p:spPr bwMode="auto">
          <a:xfrm>
            <a:off x="2106613" y="969963"/>
            <a:ext cx="1436687" cy="1739900"/>
          </a:xfrm>
          <a:prstGeom prst="ellipse">
            <a:avLst/>
          </a:prstGeom>
          <a:solidFill>
            <a:srgbClr val="CCFF33"/>
          </a:solidFill>
          <a:ln w="12700">
            <a:solidFill>
              <a:schemeClr val="tx1"/>
            </a:solidFill>
            <a:round/>
            <a:headEnd/>
            <a:tailEnd/>
          </a:ln>
        </p:spPr>
        <p:txBody>
          <a:bodyPr wrap="none" anchor="ctr"/>
          <a:lstStyle/>
          <a:p>
            <a:endParaRPr lang="en-US"/>
          </a:p>
        </p:txBody>
      </p:sp>
      <p:sp>
        <p:nvSpPr>
          <p:cNvPr id="33807" name="Oval 24"/>
          <p:cNvSpPr>
            <a:spLocks noChangeArrowheads="1"/>
          </p:cNvSpPr>
          <p:nvPr/>
        </p:nvSpPr>
        <p:spPr bwMode="auto">
          <a:xfrm>
            <a:off x="2235200" y="1736725"/>
            <a:ext cx="500063" cy="719138"/>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33808" name="Oval 25"/>
          <p:cNvSpPr>
            <a:spLocks noChangeArrowheads="1"/>
          </p:cNvSpPr>
          <p:nvPr/>
        </p:nvSpPr>
        <p:spPr bwMode="auto">
          <a:xfrm>
            <a:off x="2816225" y="1782763"/>
            <a:ext cx="500063" cy="719137"/>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33809" name="Text Box 26"/>
          <p:cNvSpPr txBox="1">
            <a:spLocks noChangeArrowheads="1"/>
          </p:cNvSpPr>
          <p:nvPr/>
        </p:nvSpPr>
        <p:spPr bwMode="auto">
          <a:xfrm>
            <a:off x="4186238" y="2246313"/>
            <a:ext cx="395287" cy="396875"/>
          </a:xfrm>
          <a:prstGeom prst="rect">
            <a:avLst/>
          </a:prstGeom>
          <a:noFill/>
          <a:ln w="12700">
            <a:noFill/>
            <a:miter lim="800000"/>
            <a:headEnd/>
            <a:tailEnd/>
          </a:ln>
        </p:spPr>
        <p:txBody>
          <a:bodyPr wrap="none">
            <a:spAutoFit/>
          </a:bodyPr>
          <a:lstStyle/>
          <a:p>
            <a:pPr defTabSz="762000"/>
            <a:r>
              <a:rPr lang="en-NZ" sz="2000" i="0">
                <a:latin typeface="Arial" charset="0"/>
              </a:rPr>
              <a:t>M</a:t>
            </a:r>
            <a:endParaRPr lang="en-AU" sz="2000" i="0">
              <a:latin typeface="Arial" charset="0"/>
            </a:endParaRPr>
          </a:p>
        </p:txBody>
      </p:sp>
      <p:sp>
        <p:nvSpPr>
          <p:cNvPr id="33810" name="Text Box 27"/>
          <p:cNvSpPr txBox="1">
            <a:spLocks noChangeArrowheads="1"/>
          </p:cNvSpPr>
          <p:nvPr/>
        </p:nvSpPr>
        <p:spPr bwMode="auto">
          <a:xfrm>
            <a:off x="5749925" y="3522663"/>
            <a:ext cx="522288" cy="396875"/>
          </a:xfrm>
          <a:prstGeom prst="rect">
            <a:avLst/>
          </a:prstGeom>
          <a:noFill/>
          <a:ln w="12700">
            <a:noFill/>
            <a:miter lim="800000"/>
            <a:headEnd/>
            <a:tailEnd/>
          </a:ln>
        </p:spPr>
        <p:txBody>
          <a:bodyPr wrap="none">
            <a:spAutoFit/>
          </a:bodyPr>
          <a:lstStyle/>
          <a:p>
            <a:pPr defTabSz="762000"/>
            <a:r>
              <a:rPr lang="en-NZ" sz="2000" i="0">
                <a:latin typeface="Arial" charset="0"/>
              </a:rPr>
              <a:t>G1</a:t>
            </a:r>
            <a:endParaRPr lang="en-AU" sz="2000" i="0">
              <a:latin typeface="Arial" charset="0"/>
            </a:endParaRPr>
          </a:p>
        </p:txBody>
      </p:sp>
      <p:sp>
        <p:nvSpPr>
          <p:cNvPr id="33811" name="Text Box 28"/>
          <p:cNvSpPr txBox="1">
            <a:spLocks noChangeArrowheads="1"/>
          </p:cNvSpPr>
          <p:nvPr/>
        </p:nvSpPr>
        <p:spPr bwMode="auto">
          <a:xfrm>
            <a:off x="3627438" y="5351463"/>
            <a:ext cx="354012" cy="396875"/>
          </a:xfrm>
          <a:prstGeom prst="rect">
            <a:avLst/>
          </a:prstGeom>
          <a:noFill/>
          <a:ln w="12700">
            <a:noFill/>
            <a:miter lim="800000"/>
            <a:headEnd/>
            <a:tailEnd/>
          </a:ln>
        </p:spPr>
        <p:txBody>
          <a:bodyPr wrap="none">
            <a:spAutoFit/>
          </a:bodyPr>
          <a:lstStyle/>
          <a:p>
            <a:pPr defTabSz="762000"/>
            <a:r>
              <a:rPr lang="en-NZ" sz="2000" i="0">
                <a:latin typeface="Arial" charset="0"/>
              </a:rPr>
              <a:t>S</a:t>
            </a:r>
            <a:endParaRPr lang="en-AU" sz="2000" i="0">
              <a:latin typeface="Arial" charset="0"/>
            </a:endParaRPr>
          </a:p>
        </p:txBody>
      </p:sp>
      <p:sp>
        <p:nvSpPr>
          <p:cNvPr id="33812" name="Text Box 29"/>
          <p:cNvSpPr txBox="1">
            <a:spLocks noChangeArrowheads="1"/>
          </p:cNvSpPr>
          <p:nvPr/>
        </p:nvSpPr>
        <p:spPr bwMode="auto">
          <a:xfrm>
            <a:off x="2860675" y="2871788"/>
            <a:ext cx="565150" cy="396875"/>
          </a:xfrm>
          <a:prstGeom prst="rect">
            <a:avLst/>
          </a:prstGeom>
          <a:noFill/>
          <a:ln w="12700">
            <a:noFill/>
            <a:miter lim="800000"/>
            <a:headEnd/>
            <a:tailEnd/>
          </a:ln>
        </p:spPr>
        <p:txBody>
          <a:bodyPr>
            <a:spAutoFit/>
          </a:bodyPr>
          <a:lstStyle/>
          <a:p>
            <a:pPr defTabSz="762000"/>
            <a:r>
              <a:rPr lang="en-NZ" sz="2000" i="0">
                <a:latin typeface="Arial" charset="0"/>
              </a:rPr>
              <a:t>G2</a:t>
            </a:r>
            <a:endParaRPr lang="en-AU" sz="2000" i="0">
              <a:latin typeface="Arial" charset="0"/>
            </a:endParaRPr>
          </a:p>
        </p:txBody>
      </p:sp>
      <p:sp>
        <p:nvSpPr>
          <p:cNvPr id="33813" name="Arc 30"/>
          <p:cNvSpPr>
            <a:spLocks/>
          </p:cNvSpPr>
          <p:nvPr/>
        </p:nvSpPr>
        <p:spPr bwMode="auto">
          <a:xfrm rot="8358609">
            <a:off x="3074988" y="4244975"/>
            <a:ext cx="2060575" cy="2492375"/>
          </a:xfrm>
          <a:custGeom>
            <a:avLst/>
            <a:gdLst>
              <a:gd name="T0" fmla="*/ 2147483647 w 21294"/>
              <a:gd name="T1" fmla="*/ 0 h 21495"/>
              <a:gd name="T2" fmla="*/ 2147483647 w 21294"/>
              <a:gd name="T3" fmla="*/ 2147483647 h 21495"/>
              <a:gd name="T4" fmla="*/ 0 w 21294"/>
              <a:gd name="T5" fmla="*/ 2147483647 h 21495"/>
              <a:gd name="T6" fmla="*/ 0 60000 65536"/>
              <a:gd name="T7" fmla="*/ 0 60000 65536"/>
              <a:gd name="T8" fmla="*/ 0 60000 65536"/>
              <a:gd name="T9" fmla="*/ 0 w 21294"/>
              <a:gd name="T10" fmla="*/ 0 h 21495"/>
              <a:gd name="T11" fmla="*/ 21294 w 21294"/>
              <a:gd name="T12" fmla="*/ 21495 h 21495"/>
            </a:gdLst>
            <a:ahLst/>
            <a:cxnLst>
              <a:cxn ang="T6">
                <a:pos x="T0" y="T1"/>
              </a:cxn>
              <a:cxn ang="T7">
                <a:pos x="T2" y="T3"/>
              </a:cxn>
              <a:cxn ang="T8">
                <a:pos x="T4" y="T5"/>
              </a:cxn>
            </a:cxnLst>
            <a:rect l="T9" t="T10" r="T11" b="T12"/>
            <a:pathLst>
              <a:path w="21294" h="21495" fill="none" extrusionOk="0">
                <a:moveTo>
                  <a:pt x="2124" y="-1"/>
                </a:moveTo>
                <a:cubicBezTo>
                  <a:pt x="11810" y="956"/>
                  <a:pt x="19660" y="8274"/>
                  <a:pt x="21293" y="17870"/>
                </a:cubicBezTo>
              </a:path>
              <a:path w="21294" h="21495" stroke="0" extrusionOk="0">
                <a:moveTo>
                  <a:pt x="2124" y="-1"/>
                </a:moveTo>
                <a:cubicBezTo>
                  <a:pt x="11810" y="956"/>
                  <a:pt x="19660" y="8274"/>
                  <a:pt x="21293" y="17870"/>
                </a:cubicBezTo>
                <a:lnTo>
                  <a:pt x="0" y="21495"/>
                </a:lnTo>
                <a:close/>
              </a:path>
            </a:pathLst>
          </a:custGeom>
          <a:noFill/>
          <a:ln w="12700">
            <a:solidFill>
              <a:schemeClr val="tx1"/>
            </a:solidFill>
            <a:round/>
            <a:headEnd/>
            <a:tailEnd type="triangle" w="med" len="med"/>
          </a:ln>
        </p:spPr>
        <p:txBody>
          <a:bodyPr wrap="none" anchor="ctr"/>
          <a:lstStyle/>
          <a:p>
            <a:endParaRPr lang="en-US"/>
          </a:p>
        </p:txBody>
      </p:sp>
      <p:sp>
        <p:nvSpPr>
          <p:cNvPr id="33814" name="Arc 31"/>
          <p:cNvSpPr>
            <a:spLocks/>
          </p:cNvSpPr>
          <p:nvPr/>
        </p:nvSpPr>
        <p:spPr bwMode="auto">
          <a:xfrm rot="-7447603">
            <a:off x="2315369" y="2505869"/>
            <a:ext cx="1808163" cy="2060575"/>
          </a:xfrm>
          <a:custGeom>
            <a:avLst/>
            <a:gdLst>
              <a:gd name="T0" fmla="*/ 2147483647 w 18680"/>
              <a:gd name="T1" fmla="*/ 0 h 17762"/>
              <a:gd name="T2" fmla="*/ 2147483647 w 18680"/>
              <a:gd name="T3" fmla="*/ 2147483647 h 17762"/>
              <a:gd name="T4" fmla="*/ 0 w 18680"/>
              <a:gd name="T5" fmla="*/ 2147483647 h 17762"/>
              <a:gd name="T6" fmla="*/ 0 60000 65536"/>
              <a:gd name="T7" fmla="*/ 0 60000 65536"/>
              <a:gd name="T8" fmla="*/ 0 60000 65536"/>
              <a:gd name="T9" fmla="*/ 0 w 18680"/>
              <a:gd name="T10" fmla="*/ 0 h 17762"/>
              <a:gd name="T11" fmla="*/ 18680 w 18680"/>
              <a:gd name="T12" fmla="*/ 17762 h 17762"/>
            </a:gdLst>
            <a:ahLst/>
            <a:cxnLst>
              <a:cxn ang="T6">
                <a:pos x="T0" y="T1"/>
              </a:cxn>
              <a:cxn ang="T7">
                <a:pos x="T2" y="T3"/>
              </a:cxn>
              <a:cxn ang="T8">
                <a:pos x="T4" y="T5"/>
              </a:cxn>
            </a:cxnLst>
            <a:rect l="T9" t="T10" r="T11" b="T12"/>
            <a:pathLst>
              <a:path w="18680" h="17762" fill="none" extrusionOk="0">
                <a:moveTo>
                  <a:pt x="12291" y="-1"/>
                </a:moveTo>
                <a:cubicBezTo>
                  <a:pt x="14903" y="1807"/>
                  <a:pt x="17084" y="4169"/>
                  <a:pt x="18680" y="6916"/>
                </a:cubicBezTo>
              </a:path>
              <a:path w="18680" h="17762" stroke="0" extrusionOk="0">
                <a:moveTo>
                  <a:pt x="12291" y="-1"/>
                </a:moveTo>
                <a:cubicBezTo>
                  <a:pt x="14903" y="1807"/>
                  <a:pt x="17084" y="4169"/>
                  <a:pt x="18680" y="6916"/>
                </a:cubicBezTo>
                <a:lnTo>
                  <a:pt x="0" y="17762"/>
                </a:lnTo>
                <a:close/>
              </a:path>
            </a:pathLst>
          </a:custGeom>
          <a:noFill/>
          <a:ln w="12700">
            <a:solidFill>
              <a:schemeClr val="tx1"/>
            </a:solidFill>
            <a:round/>
            <a:headEnd/>
            <a:tailEnd type="triangle" w="med" len="med"/>
          </a:ln>
        </p:spPr>
        <p:txBody>
          <a:bodyPr wrap="none" anchor="ctr"/>
          <a:lstStyle/>
          <a:p>
            <a:endParaRPr lang="en-US"/>
          </a:p>
        </p:txBody>
      </p:sp>
      <p:sp>
        <p:nvSpPr>
          <p:cNvPr id="33815" name="Arc 32"/>
          <p:cNvSpPr>
            <a:spLocks/>
          </p:cNvSpPr>
          <p:nvPr/>
        </p:nvSpPr>
        <p:spPr bwMode="auto">
          <a:xfrm rot="-3001252">
            <a:off x="3571875" y="1666875"/>
            <a:ext cx="1808163" cy="2151063"/>
          </a:xfrm>
          <a:custGeom>
            <a:avLst/>
            <a:gdLst>
              <a:gd name="T0" fmla="*/ 2147483647 w 18680"/>
              <a:gd name="T1" fmla="*/ 0 h 18547"/>
              <a:gd name="T2" fmla="*/ 2147483647 w 18680"/>
              <a:gd name="T3" fmla="*/ 2147483647 h 18547"/>
              <a:gd name="T4" fmla="*/ 0 w 18680"/>
              <a:gd name="T5" fmla="*/ 2147483647 h 18547"/>
              <a:gd name="T6" fmla="*/ 0 60000 65536"/>
              <a:gd name="T7" fmla="*/ 0 60000 65536"/>
              <a:gd name="T8" fmla="*/ 0 60000 65536"/>
              <a:gd name="T9" fmla="*/ 0 w 18680"/>
              <a:gd name="T10" fmla="*/ 0 h 18547"/>
              <a:gd name="T11" fmla="*/ 18680 w 18680"/>
              <a:gd name="T12" fmla="*/ 18547 h 18547"/>
            </a:gdLst>
            <a:ahLst/>
            <a:cxnLst>
              <a:cxn ang="T6">
                <a:pos x="T0" y="T1"/>
              </a:cxn>
              <a:cxn ang="T7">
                <a:pos x="T2" y="T3"/>
              </a:cxn>
              <a:cxn ang="T8">
                <a:pos x="T4" y="T5"/>
              </a:cxn>
            </a:cxnLst>
            <a:rect l="T9" t="T10" r="T11" b="T12"/>
            <a:pathLst>
              <a:path w="18680" h="18547" fill="none" extrusionOk="0">
                <a:moveTo>
                  <a:pt x="11071" y="-1"/>
                </a:moveTo>
                <a:cubicBezTo>
                  <a:pt x="14220" y="1879"/>
                  <a:pt x="16838" y="4530"/>
                  <a:pt x="18680" y="7701"/>
                </a:cubicBezTo>
              </a:path>
              <a:path w="18680" h="18547" stroke="0" extrusionOk="0">
                <a:moveTo>
                  <a:pt x="11071" y="-1"/>
                </a:moveTo>
                <a:cubicBezTo>
                  <a:pt x="14220" y="1879"/>
                  <a:pt x="16838" y="4530"/>
                  <a:pt x="18680" y="7701"/>
                </a:cubicBezTo>
                <a:lnTo>
                  <a:pt x="0" y="18547"/>
                </a:lnTo>
                <a:close/>
              </a:path>
            </a:pathLst>
          </a:custGeom>
          <a:noFill/>
          <a:ln w="12700">
            <a:solidFill>
              <a:schemeClr val="tx1"/>
            </a:solidFill>
            <a:round/>
            <a:headEnd/>
            <a:tailEnd type="triangle" w="med" len="med"/>
          </a:ln>
        </p:spPr>
        <p:txBody>
          <a:bodyPr wrap="none" anchor="ctr"/>
          <a:lstStyle/>
          <a:p>
            <a:endParaRPr lang="en-US"/>
          </a:p>
        </p:txBody>
      </p:sp>
      <p:sp>
        <p:nvSpPr>
          <p:cNvPr id="33816" name="Text Box 33"/>
          <p:cNvSpPr txBox="1">
            <a:spLocks noChangeArrowheads="1"/>
          </p:cNvSpPr>
          <p:nvPr/>
        </p:nvSpPr>
        <p:spPr bwMode="auto">
          <a:xfrm>
            <a:off x="6811963" y="3376613"/>
            <a:ext cx="1616075" cy="581025"/>
          </a:xfrm>
          <a:prstGeom prst="rect">
            <a:avLst/>
          </a:prstGeom>
          <a:noFill/>
          <a:ln w="12700">
            <a:noFill/>
            <a:miter lim="800000"/>
            <a:headEnd/>
            <a:tailEnd/>
          </a:ln>
        </p:spPr>
        <p:txBody>
          <a:bodyPr wrap="none">
            <a:spAutoFit/>
          </a:bodyPr>
          <a:lstStyle/>
          <a:p>
            <a:pPr defTabSz="762000"/>
            <a:r>
              <a:rPr lang="en-NZ" sz="1600" i="0">
                <a:latin typeface="Arial" charset="0"/>
              </a:rPr>
              <a:t>11 hours</a:t>
            </a:r>
          </a:p>
          <a:p>
            <a:pPr defTabSz="762000"/>
            <a:r>
              <a:rPr lang="en-NZ" sz="1600" i="0">
                <a:latin typeface="Arial" charset="0"/>
              </a:rPr>
              <a:t>(highly variable)</a:t>
            </a:r>
            <a:endParaRPr lang="en-AU" sz="1600" i="0">
              <a:latin typeface="Arial" charset="0"/>
            </a:endParaRPr>
          </a:p>
        </p:txBody>
      </p:sp>
      <p:sp>
        <p:nvSpPr>
          <p:cNvPr id="33817" name="Text Box 34"/>
          <p:cNvSpPr txBox="1">
            <a:spLocks noChangeArrowheads="1"/>
          </p:cNvSpPr>
          <p:nvPr/>
        </p:nvSpPr>
        <p:spPr bwMode="auto">
          <a:xfrm>
            <a:off x="1779588" y="5676900"/>
            <a:ext cx="862012" cy="581025"/>
          </a:xfrm>
          <a:prstGeom prst="rect">
            <a:avLst/>
          </a:prstGeom>
          <a:noFill/>
          <a:ln w="12700">
            <a:noFill/>
            <a:miter lim="800000"/>
            <a:headEnd/>
            <a:tailEnd/>
          </a:ln>
        </p:spPr>
        <p:txBody>
          <a:bodyPr>
            <a:spAutoFit/>
          </a:bodyPr>
          <a:lstStyle/>
          <a:p>
            <a:pPr defTabSz="762000"/>
            <a:r>
              <a:rPr lang="en-NZ" sz="1600" i="0">
                <a:latin typeface="Arial" charset="0"/>
              </a:rPr>
              <a:t>10 hours</a:t>
            </a:r>
            <a:endParaRPr lang="en-AU" sz="1600" i="0">
              <a:latin typeface="Arial" charset="0"/>
            </a:endParaRPr>
          </a:p>
        </p:txBody>
      </p:sp>
      <p:sp>
        <p:nvSpPr>
          <p:cNvPr id="33818" name="Text Box 35"/>
          <p:cNvSpPr txBox="1">
            <a:spLocks noChangeArrowheads="1"/>
          </p:cNvSpPr>
          <p:nvPr/>
        </p:nvSpPr>
        <p:spPr bwMode="auto">
          <a:xfrm>
            <a:off x="1270000" y="3063875"/>
            <a:ext cx="862013" cy="336550"/>
          </a:xfrm>
          <a:prstGeom prst="rect">
            <a:avLst/>
          </a:prstGeom>
          <a:noFill/>
          <a:ln w="12700">
            <a:noFill/>
            <a:miter lim="800000"/>
            <a:headEnd/>
            <a:tailEnd/>
          </a:ln>
        </p:spPr>
        <p:txBody>
          <a:bodyPr wrap="none">
            <a:spAutoFit/>
          </a:bodyPr>
          <a:lstStyle/>
          <a:p>
            <a:pPr defTabSz="762000"/>
            <a:r>
              <a:rPr lang="en-NZ" sz="1600" i="0">
                <a:latin typeface="Arial" charset="0"/>
              </a:rPr>
              <a:t>4 hours</a:t>
            </a:r>
            <a:endParaRPr lang="en-AU" sz="1600" i="0">
              <a:latin typeface="Arial" charset="0"/>
            </a:endParaRPr>
          </a:p>
        </p:txBody>
      </p:sp>
      <p:sp>
        <p:nvSpPr>
          <p:cNvPr id="33819" name="Text Box 36"/>
          <p:cNvSpPr txBox="1">
            <a:spLocks noChangeArrowheads="1"/>
          </p:cNvSpPr>
          <p:nvPr/>
        </p:nvSpPr>
        <p:spPr bwMode="auto">
          <a:xfrm>
            <a:off x="3643313" y="1250950"/>
            <a:ext cx="760412" cy="336550"/>
          </a:xfrm>
          <a:prstGeom prst="rect">
            <a:avLst/>
          </a:prstGeom>
          <a:noFill/>
          <a:ln w="12700">
            <a:noFill/>
            <a:miter lim="800000"/>
            <a:headEnd/>
            <a:tailEnd/>
          </a:ln>
        </p:spPr>
        <p:txBody>
          <a:bodyPr wrap="none">
            <a:spAutoFit/>
          </a:bodyPr>
          <a:lstStyle/>
          <a:p>
            <a:pPr defTabSz="762000"/>
            <a:r>
              <a:rPr lang="en-NZ" sz="1600" i="0">
                <a:latin typeface="Arial" charset="0"/>
              </a:rPr>
              <a:t>1 hour</a:t>
            </a:r>
            <a:endParaRPr lang="en-AU" sz="1600" i="0">
              <a:latin typeface="Arial" charset="0"/>
            </a:endParaRPr>
          </a:p>
        </p:txBody>
      </p:sp>
      <p:sp>
        <p:nvSpPr>
          <p:cNvPr id="33820" name="Freeform 37"/>
          <p:cNvSpPr>
            <a:spLocks/>
          </p:cNvSpPr>
          <p:nvPr/>
        </p:nvSpPr>
        <p:spPr bwMode="auto">
          <a:xfrm>
            <a:off x="6705600" y="5486400"/>
            <a:ext cx="233363" cy="193675"/>
          </a:xfrm>
          <a:custGeom>
            <a:avLst/>
            <a:gdLst>
              <a:gd name="T0" fmla="*/ 2147483647 w 147"/>
              <a:gd name="T1" fmla="*/ 2147483647 h 122"/>
              <a:gd name="T2" fmla="*/ 2147483647 w 147"/>
              <a:gd name="T3" fmla="*/ 2147483647 h 122"/>
              <a:gd name="T4" fmla="*/ 2147483647 w 147"/>
              <a:gd name="T5" fmla="*/ 2147483647 h 122"/>
              <a:gd name="T6" fmla="*/ 2147483647 w 147"/>
              <a:gd name="T7" fmla="*/ 2147483647 h 122"/>
              <a:gd name="T8" fmla="*/ 2147483647 w 147"/>
              <a:gd name="T9" fmla="*/ 2147483647 h 122"/>
              <a:gd name="T10" fmla="*/ 2147483647 w 147"/>
              <a:gd name="T11" fmla="*/ 2147483647 h 122"/>
              <a:gd name="T12" fmla="*/ 2147483647 w 147"/>
              <a:gd name="T13" fmla="*/ 2147483647 h 122"/>
              <a:gd name="T14" fmla="*/ 2147483647 w 147"/>
              <a:gd name="T15" fmla="*/ 2147483647 h 122"/>
              <a:gd name="T16" fmla="*/ 2147483647 w 147"/>
              <a:gd name="T17" fmla="*/ 2147483647 h 122"/>
              <a:gd name="T18" fmla="*/ 2147483647 w 147"/>
              <a:gd name="T19" fmla="*/ 2147483647 h 122"/>
              <a:gd name="T20" fmla="*/ 2147483647 w 147"/>
              <a:gd name="T21" fmla="*/ 2147483647 h 122"/>
              <a:gd name="T22" fmla="*/ 2147483647 w 147"/>
              <a:gd name="T23" fmla="*/ 2147483647 h 122"/>
              <a:gd name="T24" fmla="*/ 2147483647 w 147"/>
              <a:gd name="T25" fmla="*/ 2147483647 h 122"/>
              <a:gd name="T26" fmla="*/ 2147483647 w 147"/>
              <a:gd name="T27" fmla="*/ 2147483647 h 122"/>
              <a:gd name="T28" fmla="*/ 2147483647 w 147"/>
              <a:gd name="T29" fmla="*/ 2147483647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
              <a:gd name="T46" fmla="*/ 0 h 122"/>
              <a:gd name="T47" fmla="*/ 147 w 147"/>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 h="122">
                <a:moveTo>
                  <a:pt x="51" y="50"/>
                </a:moveTo>
                <a:cubicBezTo>
                  <a:pt x="65" y="29"/>
                  <a:pt x="75" y="22"/>
                  <a:pt x="99" y="14"/>
                </a:cubicBezTo>
                <a:cubicBezTo>
                  <a:pt x="141" y="76"/>
                  <a:pt x="110" y="68"/>
                  <a:pt x="39" y="74"/>
                </a:cubicBezTo>
                <a:cubicBezTo>
                  <a:pt x="31" y="76"/>
                  <a:pt x="19" y="73"/>
                  <a:pt x="15" y="80"/>
                </a:cubicBezTo>
                <a:cubicBezTo>
                  <a:pt x="0" y="104"/>
                  <a:pt x="45" y="118"/>
                  <a:pt x="57" y="122"/>
                </a:cubicBezTo>
                <a:cubicBezTo>
                  <a:pt x="99" y="94"/>
                  <a:pt x="89" y="89"/>
                  <a:pt x="69" y="50"/>
                </a:cubicBezTo>
                <a:cubicBezTo>
                  <a:pt x="44" y="0"/>
                  <a:pt x="85" y="66"/>
                  <a:pt x="51" y="14"/>
                </a:cubicBezTo>
                <a:cubicBezTo>
                  <a:pt x="57" y="10"/>
                  <a:pt x="62" y="2"/>
                  <a:pt x="69" y="2"/>
                </a:cubicBezTo>
                <a:cubicBezTo>
                  <a:pt x="82" y="2"/>
                  <a:pt x="105" y="14"/>
                  <a:pt x="105" y="14"/>
                </a:cubicBezTo>
                <a:cubicBezTo>
                  <a:pt x="145" y="54"/>
                  <a:pt x="136" y="34"/>
                  <a:pt x="147" y="68"/>
                </a:cubicBezTo>
                <a:cubicBezTo>
                  <a:pt x="145" y="74"/>
                  <a:pt x="146" y="82"/>
                  <a:pt x="141" y="86"/>
                </a:cubicBezTo>
                <a:cubicBezTo>
                  <a:pt x="131" y="93"/>
                  <a:pt x="105" y="98"/>
                  <a:pt x="105" y="98"/>
                </a:cubicBezTo>
                <a:cubicBezTo>
                  <a:pt x="97" y="96"/>
                  <a:pt x="87" y="97"/>
                  <a:pt x="81" y="92"/>
                </a:cubicBezTo>
                <a:cubicBezTo>
                  <a:pt x="52" y="67"/>
                  <a:pt x="57" y="50"/>
                  <a:pt x="21" y="26"/>
                </a:cubicBezTo>
                <a:cubicBezTo>
                  <a:pt x="19" y="32"/>
                  <a:pt x="15" y="44"/>
                  <a:pt x="15" y="44"/>
                </a:cubicBezTo>
              </a:path>
            </a:pathLst>
          </a:custGeom>
          <a:noFill/>
          <a:ln w="19050">
            <a:solidFill>
              <a:srgbClr val="336600"/>
            </a:solidFill>
            <a:round/>
            <a:headEnd/>
            <a:tailEnd/>
          </a:ln>
        </p:spPr>
        <p:txBody>
          <a:bodyPr wrap="none" anchor="ctr"/>
          <a:lstStyle/>
          <a:p>
            <a:endParaRPr lang="en-US"/>
          </a:p>
        </p:txBody>
      </p:sp>
      <p:sp>
        <p:nvSpPr>
          <p:cNvPr id="33821" name="Freeform 38"/>
          <p:cNvSpPr>
            <a:spLocks/>
          </p:cNvSpPr>
          <p:nvPr/>
        </p:nvSpPr>
        <p:spPr bwMode="auto">
          <a:xfrm>
            <a:off x="1905000" y="4835525"/>
            <a:ext cx="233363" cy="193675"/>
          </a:xfrm>
          <a:custGeom>
            <a:avLst/>
            <a:gdLst>
              <a:gd name="T0" fmla="*/ 2147483647 w 147"/>
              <a:gd name="T1" fmla="*/ 2147483647 h 122"/>
              <a:gd name="T2" fmla="*/ 2147483647 w 147"/>
              <a:gd name="T3" fmla="*/ 2147483647 h 122"/>
              <a:gd name="T4" fmla="*/ 2147483647 w 147"/>
              <a:gd name="T5" fmla="*/ 2147483647 h 122"/>
              <a:gd name="T6" fmla="*/ 2147483647 w 147"/>
              <a:gd name="T7" fmla="*/ 2147483647 h 122"/>
              <a:gd name="T8" fmla="*/ 2147483647 w 147"/>
              <a:gd name="T9" fmla="*/ 2147483647 h 122"/>
              <a:gd name="T10" fmla="*/ 2147483647 w 147"/>
              <a:gd name="T11" fmla="*/ 2147483647 h 122"/>
              <a:gd name="T12" fmla="*/ 2147483647 w 147"/>
              <a:gd name="T13" fmla="*/ 2147483647 h 122"/>
              <a:gd name="T14" fmla="*/ 2147483647 w 147"/>
              <a:gd name="T15" fmla="*/ 2147483647 h 122"/>
              <a:gd name="T16" fmla="*/ 2147483647 w 147"/>
              <a:gd name="T17" fmla="*/ 2147483647 h 122"/>
              <a:gd name="T18" fmla="*/ 2147483647 w 147"/>
              <a:gd name="T19" fmla="*/ 2147483647 h 122"/>
              <a:gd name="T20" fmla="*/ 2147483647 w 147"/>
              <a:gd name="T21" fmla="*/ 2147483647 h 122"/>
              <a:gd name="T22" fmla="*/ 2147483647 w 147"/>
              <a:gd name="T23" fmla="*/ 2147483647 h 122"/>
              <a:gd name="T24" fmla="*/ 2147483647 w 147"/>
              <a:gd name="T25" fmla="*/ 2147483647 h 122"/>
              <a:gd name="T26" fmla="*/ 2147483647 w 147"/>
              <a:gd name="T27" fmla="*/ 2147483647 h 122"/>
              <a:gd name="T28" fmla="*/ 2147483647 w 147"/>
              <a:gd name="T29" fmla="*/ 2147483647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
              <a:gd name="T46" fmla="*/ 0 h 122"/>
              <a:gd name="T47" fmla="*/ 147 w 147"/>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 h="122">
                <a:moveTo>
                  <a:pt x="51" y="50"/>
                </a:moveTo>
                <a:cubicBezTo>
                  <a:pt x="65" y="29"/>
                  <a:pt x="75" y="22"/>
                  <a:pt x="99" y="14"/>
                </a:cubicBezTo>
                <a:cubicBezTo>
                  <a:pt x="141" y="76"/>
                  <a:pt x="110" y="68"/>
                  <a:pt x="39" y="74"/>
                </a:cubicBezTo>
                <a:cubicBezTo>
                  <a:pt x="31" y="76"/>
                  <a:pt x="19" y="73"/>
                  <a:pt x="15" y="80"/>
                </a:cubicBezTo>
                <a:cubicBezTo>
                  <a:pt x="0" y="104"/>
                  <a:pt x="45" y="118"/>
                  <a:pt x="57" y="122"/>
                </a:cubicBezTo>
                <a:cubicBezTo>
                  <a:pt x="99" y="94"/>
                  <a:pt x="89" y="89"/>
                  <a:pt x="69" y="50"/>
                </a:cubicBezTo>
                <a:cubicBezTo>
                  <a:pt x="44" y="0"/>
                  <a:pt x="85" y="66"/>
                  <a:pt x="51" y="14"/>
                </a:cubicBezTo>
                <a:cubicBezTo>
                  <a:pt x="57" y="10"/>
                  <a:pt x="62" y="2"/>
                  <a:pt x="69" y="2"/>
                </a:cubicBezTo>
                <a:cubicBezTo>
                  <a:pt x="82" y="2"/>
                  <a:pt x="105" y="14"/>
                  <a:pt x="105" y="14"/>
                </a:cubicBezTo>
                <a:cubicBezTo>
                  <a:pt x="145" y="54"/>
                  <a:pt x="136" y="34"/>
                  <a:pt x="147" y="68"/>
                </a:cubicBezTo>
                <a:cubicBezTo>
                  <a:pt x="145" y="74"/>
                  <a:pt x="146" y="82"/>
                  <a:pt x="141" y="86"/>
                </a:cubicBezTo>
                <a:cubicBezTo>
                  <a:pt x="131" y="93"/>
                  <a:pt x="105" y="98"/>
                  <a:pt x="105" y="98"/>
                </a:cubicBezTo>
                <a:cubicBezTo>
                  <a:pt x="97" y="96"/>
                  <a:pt x="87" y="97"/>
                  <a:pt x="81" y="92"/>
                </a:cubicBezTo>
                <a:cubicBezTo>
                  <a:pt x="52" y="67"/>
                  <a:pt x="57" y="50"/>
                  <a:pt x="21" y="26"/>
                </a:cubicBezTo>
                <a:cubicBezTo>
                  <a:pt x="19" y="32"/>
                  <a:pt x="15" y="44"/>
                  <a:pt x="15" y="44"/>
                </a:cubicBezTo>
              </a:path>
            </a:pathLst>
          </a:custGeom>
          <a:noFill/>
          <a:ln w="19050">
            <a:solidFill>
              <a:srgbClr val="336600"/>
            </a:solidFill>
            <a:round/>
            <a:headEnd/>
            <a:tailEnd/>
          </a:ln>
        </p:spPr>
        <p:txBody>
          <a:bodyPr wrap="none" anchor="ctr"/>
          <a:lstStyle/>
          <a:p>
            <a:endParaRPr lang="en-US"/>
          </a:p>
        </p:txBody>
      </p:sp>
      <p:sp>
        <p:nvSpPr>
          <p:cNvPr id="33822" name="Freeform 39"/>
          <p:cNvSpPr>
            <a:spLocks/>
          </p:cNvSpPr>
          <p:nvPr/>
        </p:nvSpPr>
        <p:spPr bwMode="auto">
          <a:xfrm>
            <a:off x="1447800" y="4800600"/>
            <a:ext cx="233363" cy="193675"/>
          </a:xfrm>
          <a:custGeom>
            <a:avLst/>
            <a:gdLst>
              <a:gd name="T0" fmla="*/ 2147483647 w 147"/>
              <a:gd name="T1" fmla="*/ 2147483647 h 122"/>
              <a:gd name="T2" fmla="*/ 2147483647 w 147"/>
              <a:gd name="T3" fmla="*/ 2147483647 h 122"/>
              <a:gd name="T4" fmla="*/ 2147483647 w 147"/>
              <a:gd name="T5" fmla="*/ 2147483647 h 122"/>
              <a:gd name="T6" fmla="*/ 2147483647 w 147"/>
              <a:gd name="T7" fmla="*/ 2147483647 h 122"/>
              <a:gd name="T8" fmla="*/ 2147483647 w 147"/>
              <a:gd name="T9" fmla="*/ 2147483647 h 122"/>
              <a:gd name="T10" fmla="*/ 2147483647 w 147"/>
              <a:gd name="T11" fmla="*/ 2147483647 h 122"/>
              <a:gd name="T12" fmla="*/ 2147483647 w 147"/>
              <a:gd name="T13" fmla="*/ 2147483647 h 122"/>
              <a:gd name="T14" fmla="*/ 2147483647 w 147"/>
              <a:gd name="T15" fmla="*/ 2147483647 h 122"/>
              <a:gd name="T16" fmla="*/ 2147483647 w 147"/>
              <a:gd name="T17" fmla="*/ 2147483647 h 122"/>
              <a:gd name="T18" fmla="*/ 2147483647 w 147"/>
              <a:gd name="T19" fmla="*/ 2147483647 h 122"/>
              <a:gd name="T20" fmla="*/ 2147483647 w 147"/>
              <a:gd name="T21" fmla="*/ 2147483647 h 122"/>
              <a:gd name="T22" fmla="*/ 2147483647 w 147"/>
              <a:gd name="T23" fmla="*/ 2147483647 h 122"/>
              <a:gd name="T24" fmla="*/ 2147483647 w 147"/>
              <a:gd name="T25" fmla="*/ 2147483647 h 122"/>
              <a:gd name="T26" fmla="*/ 2147483647 w 147"/>
              <a:gd name="T27" fmla="*/ 2147483647 h 122"/>
              <a:gd name="T28" fmla="*/ 2147483647 w 147"/>
              <a:gd name="T29" fmla="*/ 2147483647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
              <a:gd name="T46" fmla="*/ 0 h 122"/>
              <a:gd name="T47" fmla="*/ 147 w 147"/>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 h="122">
                <a:moveTo>
                  <a:pt x="51" y="50"/>
                </a:moveTo>
                <a:cubicBezTo>
                  <a:pt x="65" y="29"/>
                  <a:pt x="75" y="22"/>
                  <a:pt x="99" y="14"/>
                </a:cubicBezTo>
                <a:cubicBezTo>
                  <a:pt x="141" y="76"/>
                  <a:pt x="110" y="68"/>
                  <a:pt x="39" y="74"/>
                </a:cubicBezTo>
                <a:cubicBezTo>
                  <a:pt x="31" y="76"/>
                  <a:pt x="19" y="73"/>
                  <a:pt x="15" y="80"/>
                </a:cubicBezTo>
                <a:cubicBezTo>
                  <a:pt x="0" y="104"/>
                  <a:pt x="45" y="118"/>
                  <a:pt x="57" y="122"/>
                </a:cubicBezTo>
                <a:cubicBezTo>
                  <a:pt x="99" y="94"/>
                  <a:pt x="89" y="89"/>
                  <a:pt x="69" y="50"/>
                </a:cubicBezTo>
                <a:cubicBezTo>
                  <a:pt x="44" y="0"/>
                  <a:pt x="85" y="66"/>
                  <a:pt x="51" y="14"/>
                </a:cubicBezTo>
                <a:cubicBezTo>
                  <a:pt x="57" y="10"/>
                  <a:pt x="62" y="2"/>
                  <a:pt x="69" y="2"/>
                </a:cubicBezTo>
                <a:cubicBezTo>
                  <a:pt x="82" y="2"/>
                  <a:pt x="105" y="14"/>
                  <a:pt x="105" y="14"/>
                </a:cubicBezTo>
                <a:cubicBezTo>
                  <a:pt x="145" y="54"/>
                  <a:pt x="136" y="34"/>
                  <a:pt x="147" y="68"/>
                </a:cubicBezTo>
                <a:cubicBezTo>
                  <a:pt x="145" y="74"/>
                  <a:pt x="146" y="82"/>
                  <a:pt x="141" y="86"/>
                </a:cubicBezTo>
                <a:cubicBezTo>
                  <a:pt x="131" y="93"/>
                  <a:pt x="105" y="98"/>
                  <a:pt x="105" y="98"/>
                </a:cubicBezTo>
                <a:cubicBezTo>
                  <a:pt x="97" y="96"/>
                  <a:pt x="87" y="97"/>
                  <a:pt x="81" y="92"/>
                </a:cubicBezTo>
                <a:cubicBezTo>
                  <a:pt x="52" y="67"/>
                  <a:pt x="57" y="50"/>
                  <a:pt x="21" y="26"/>
                </a:cubicBezTo>
                <a:cubicBezTo>
                  <a:pt x="19" y="32"/>
                  <a:pt x="15" y="44"/>
                  <a:pt x="15" y="44"/>
                </a:cubicBezTo>
              </a:path>
            </a:pathLst>
          </a:custGeom>
          <a:noFill/>
          <a:ln w="19050">
            <a:solidFill>
              <a:srgbClr val="336600"/>
            </a:solidFill>
            <a:round/>
            <a:headEnd/>
            <a:tailEnd/>
          </a:ln>
        </p:spPr>
        <p:txBody>
          <a:bodyPr wrap="none" anchor="ctr"/>
          <a:lstStyle/>
          <a:p>
            <a:endParaRPr lang="en-US"/>
          </a:p>
        </p:txBody>
      </p:sp>
      <p:sp>
        <p:nvSpPr>
          <p:cNvPr id="33823" name="AutoShape 40"/>
          <p:cNvSpPr>
            <a:spLocks noChangeArrowheads="1"/>
          </p:cNvSpPr>
          <p:nvPr/>
        </p:nvSpPr>
        <p:spPr bwMode="auto">
          <a:xfrm rot="2979630">
            <a:off x="6113463" y="2135187"/>
            <a:ext cx="1316038" cy="849313"/>
          </a:xfrm>
          <a:prstGeom prst="curvedDownArrow">
            <a:avLst>
              <a:gd name="adj1" fmla="val 30991"/>
              <a:gd name="adj2" fmla="val 61981"/>
              <a:gd name="adj3" fmla="val 33333"/>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3824" name="Text Box 41"/>
          <p:cNvSpPr txBox="1">
            <a:spLocks noChangeArrowheads="1"/>
          </p:cNvSpPr>
          <p:nvPr/>
        </p:nvSpPr>
        <p:spPr bwMode="auto">
          <a:xfrm>
            <a:off x="7078663" y="2006600"/>
            <a:ext cx="1300162" cy="336550"/>
          </a:xfrm>
          <a:prstGeom prst="rect">
            <a:avLst/>
          </a:prstGeom>
          <a:noFill/>
          <a:ln w="12700">
            <a:noFill/>
            <a:miter lim="800000"/>
            <a:headEnd/>
            <a:tailEnd/>
          </a:ln>
        </p:spPr>
        <p:txBody>
          <a:bodyPr wrap="none">
            <a:spAutoFit/>
          </a:bodyPr>
          <a:lstStyle/>
          <a:p>
            <a:pPr defTabSz="762000"/>
            <a:r>
              <a:rPr lang="en-NZ" sz="1600" i="0">
                <a:latin typeface="Arial" charset="0"/>
              </a:rPr>
              <a:t>Senescence</a:t>
            </a:r>
            <a:endParaRPr lang="en-AU" sz="1600" i="0">
              <a:latin typeface="Arial" charset="0"/>
            </a:endParaRPr>
          </a:p>
        </p:txBody>
      </p:sp>
      <p:sp>
        <p:nvSpPr>
          <p:cNvPr id="33825" name="Freeform 42"/>
          <p:cNvSpPr>
            <a:spLocks/>
          </p:cNvSpPr>
          <p:nvPr/>
        </p:nvSpPr>
        <p:spPr bwMode="auto">
          <a:xfrm>
            <a:off x="2354263" y="2006600"/>
            <a:ext cx="233362" cy="193675"/>
          </a:xfrm>
          <a:custGeom>
            <a:avLst/>
            <a:gdLst>
              <a:gd name="T0" fmla="*/ 2147483647 w 147"/>
              <a:gd name="T1" fmla="*/ 2147483647 h 122"/>
              <a:gd name="T2" fmla="*/ 2147483647 w 147"/>
              <a:gd name="T3" fmla="*/ 2147483647 h 122"/>
              <a:gd name="T4" fmla="*/ 2147483647 w 147"/>
              <a:gd name="T5" fmla="*/ 2147483647 h 122"/>
              <a:gd name="T6" fmla="*/ 2147483647 w 147"/>
              <a:gd name="T7" fmla="*/ 2147483647 h 122"/>
              <a:gd name="T8" fmla="*/ 2147483647 w 147"/>
              <a:gd name="T9" fmla="*/ 2147483647 h 122"/>
              <a:gd name="T10" fmla="*/ 2147483647 w 147"/>
              <a:gd name="T11" fmla="*/ 2147483647 h 122"/>
              <a:gd name="T12" fmla="*/ 2147483647 w 147"/>
              <a:gd name="T13" fmla="*/ 2147483647 h 122"/>
              <a:gd name="T14" fmla="*/ 2147483647 w 147"/>
              <a:gd name="T15" fmla="*/ 2147483647 h 122"/>
              <a:gd name="T16" fmla="*/ 2147483647 w 147"/>
              <a:gd name="T17" fmla="*/ 2147483647 h 122"/>
              <a:gd name="T18" fmla="*/ 2147483647 w 147"/>
              <a:gd name="T19" fmla="*/ 2147483647 h 122"/>
              <a:gd name="T20" fmla="*/ 2147483647 w 147"/>
              <a:gd name="T21" fmla="*/ 2147483647 h 122"/>
              <a:gd name="T22" fmla="*/ 2147483647 w 147"/>
              <a:gd name="T23" fmla="*/ 2147483647 h 122"/>
              <a:gd name="T24" fmla="*/ 2147483647 w 147"/>
              <a:gd name="T25" fmla="*/ 2147483647 h 122"/>
              <a:gd name="T26" fmla="*/ 2147483647 w 147"/>
              <a:gd name="T27" fmla="*/ 2147483647 h 122"/>
              <a:gd name="T28" fmla="*/ 2147483647 w 147"/>
              <a:gd name="T29" fmla="*/ 2147483647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
              <a:gd name="T46" fmla="*/ 0 h 122"/>
              <a:gd name="T47" fmla="*/ 147 w 147"/>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 h="122">
                <a:moveTo>
                  <a:pt x="51" y="50"/>
                </a:moveTo>
                <a:cubicBezTo>
                  <a:pt x="65" y="29"/>
                  <a:pt x="75" y="22"/>
                  <a:pt x="99" y="14"/>
                </a:cubicBezTo>
                <a:cubicBezTo>
                  <a:pt x="141" y="76"/>
                  <a:pt x="110" y="68"/>
                  <a:pt x="39" y="74"/>
                </a:cubicBezTo>
                <a:cubicBezTo>
                  <a:pt x="31" y="76"/>
                  <a:pt x="19" y="73"/>
                  <a:pt x="15" y="80"/>
                </a:cubicBezTo>
                <a:cubicBezTo>
                  <a:pt x="0" y="104"/>
                  <a:pt x="45" y="118"/>
                  <a:pt x="57" y="122"/>
                </a:cubicBezTo>
                <a:cubicBezTo>
                  <a:pt x="99" y="94"/>
                  <a:pt x="89" y="89"/>
                  <a:pt x="69" y="50"/>
                </a:cubicBezTo>
                <a:cubicBezTo>
                  <a:pt x="44" y="0"/>
                  <a:pt x="85" y="66"/>
                  <a:pt x="51" y="14"/>
                </a:cubicBezTo>
                <a:cubicBezTo>
                  <a:pt x="57" y="10"/>
                  <a:pt x="62" y="2"/>
                  <a:pt x="69" y="2"/>
                </a:cubicBezTo>
                <a:cubicBezTo>
                  <a:pt x="82" y="2"/>
                  <a:pt x="105" y="14"/>
                  <a:pt x="105" y="14"/>
                </a:cubicBezTo>
                <a:cubicBezTo>
                  <a:pt x="145" y="54"/>
                  <a:pt x="136" y="34"/>
                  <a:pt x="147" y="68"/>
                </a:cubicBezTo>
                <a:cubicBezTo>
                  <a:pt x="145" y="74"/>
                  <a:pt x="146" y="82"/>
                  <a:pt x="141" y="86"/>
                </a:cubicBezTo>
                <a:cubicBezTo>
                  <a:pt x="131" y="93"/>
                  <a:pt x="105" y="98"/>
                  <a:pt x="105" y="98"/>
                </a:cubicBezTo>
                <a:cubicBezTo>
                  <a:pt x="97" y="96"/>
                  <a:pt x="87" y="97"/>
                  <a:pt x="81" y="92"/>
                </a:cubicBezTo>
                <a:cubicBezTo>
                  <a:pt x="52" y="67"/>
                  <a:pt x="57" y="50"/>
                  <a:pt x="21" y="26"/>
                </a:cubicBezTo>
                <a:cubicBezTo>
                  <a:pt x="19" y="32"/>
                  <a:pt x="15" y="44"/>
                  <a:pt x="15" y="44"/>
                </a:cubicBezTo>
              </a:path>
            </a:pathLst>
          </a:custGeom>
          <a:noFill/>
          <a:ln w="19050">
            <a:solidFill>
              <a:srgbClr val="336600"/>
            </a:solidFill>
            <a:round/>
            <a:headEnd/>
            <a:tailEnd/>
          </a:ln>
        </p:spPr>
        <p:txBody>
          <a:bodyPr wrap="none" anchor="ctr"/>
          <a:lstStyle/>
          <a:p>
            <a:endParaRPr lang="en-US"/>
          </a:p>
        </p:txBody>
      </p:sp>
      <p:sp>
        <p:nvSpPr>
          <p:cNvPr id="33826" name="Freeform 43"/>
          <p:cNvSpPr>
            <a:spLocks/>
          </p:cNvSpPr>
          <p:nvPr/>
        </p:nvSpPr>
        <p:spPr bwMode="auto">
          <a:xfrm>
            <a:off x="2943225" y="2027238"/>
            <a:ext cx="233363" cy="193675"/>
          </a:xfrm>
          <a:custGeom>
            <a:avLst/>
            <a:gdLst>
              <a:gd name="T0" fmla="*/ 2147483647 w 147"/>
              <a:gd name="T1" fmla="*/ 2147483647 h 122"/>
              <a:gd name="T2" fmla="*/ 2147483647 w 147"/>
              <a:gd name="T3" fmla="*/ 2147483647 h 122"/>
              <a:gd name="T4" fmla="*/ 2147483647 w 147"/>
              <a:gd name="T5" fmla="*/ 2147483647 h 122"/>
              <a:gd name="T6" fmla="*/ 2147483647 w 147"/>
              <a:gd name="T7" fmla="*/ 2147483647 h 122"/>
              <a:gd name="T8" fmla="*/ 2147483647 w 147"/>
              <a:gd name="T9" fmla="*/ 2147483647 h 122"/>
              <a:gd name="T10" fmla="*/ 2147483647 w 147"/>
              <a:gd name="T11" fmla="*/ 2147483647 h 122"/>
              <a:gd name="T12" fmla="*/ 2147483647 w 147"/>
              <a:gd name="T13" fmla="*/ 2147483647 h 122"/>
              <a:gd name="T14" fmla="*/ 2147483647 w 147"/>
              <a:gd name="T15" fmla="*/ 2147483647 h 122"/>
              <a:gd name="T16" fmla="*/ 2147483647 w 147"/>
              <a:gd name="T17" fmla="*/ 2147483647 h 122"/>
              <a:gd name="T18" fmla="*/ 2147483647 w 147"/>
              <a:gd name="T19" fmla="*/ 2147483647 h 122"/>
              <a:gd name="T20" fmla="*/ 2147483647 w 147"/>
              <a:gd name="T21" fmla="*/ 2147483647 h 122"/>
              <a:gd name="T22" fmla="*/ 2147483647 w 147"/>
              <a:gd name="T23" fmla="*/ 2147483647 h 122"/>
              <a:gd name="T24" fmla="*/ 2147483647 w 147"/>
              <a:gd name="T25" fmla="*/ 2147483647 h 122"/>
              <a:gd name="T26" fmla="*/ 2147483647 w 147"/>
              <a:gd name="T27" fmla="*/ 2147483647 h 122"/>
              <a:gd name="T28" fmla="*/ 2147483647 w 147"/>
              <a:gd name="T29" fmla="*/ 2147483647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
              <a:gd name="T46" fmla="*/ 0 h 122"/>
              <a:gd name="T47" fmla="*/ 147 w 147"/>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 h="122">
                <a:moveTo>
                  <a:pt x="51" y="50"/>
                </a:moveTo>
                <a:cubicBezTo>
                  <a:pt x="65" y="29"/>
                  <a:pt x="75" y="22"/>
                  <a:pt x="99" y="14"/>
                </a:cubicBezTo>
                <a:cubicBezTo>
                  <a:pt x="141" y="76"/>
                  <a:pt x="110" y="68"/>
                  <a:pt x="39" y="74"/>
                </a:cubicBezTo>
                <a:cubicBezTo>
                  <a:pt x="31" y="76"/>
                  <a:pt x="19" y="73"/>
                  <a:pt x="15" y="80"/>
                </a:cubicBezTo>
                <a:cubicBezTo>
                  <a:pt x="0" y="104"/>
                  <a:pt x="45" y="118"/>
                  <a:pt x="57" y="122"/>
                </a:cubicBezTo>
                <a:cubicBezTo>
                  <a:pt x="99" y="94"/>
                  <a:pt x="89" y="89"/>
                  <a:pt x="69" y="50"/>
                </a:cubicBezTo>
                <a:cubicBezTo>
                  <a:pt x="44" y="0"/>
                  <a:pt x="85" y="66"/>
                  <a:pt x="51" y="14"/>
                </a:cubicBezTo>
                <a:cubicBezTo>
                  <a:pt x="57" y="10"/>
                  <a:pt x="62" y="2"/>
                  <a:pt x="69" y="2"/>
                </a:cubicBezTo>
                <a:cubicBezTo>
                  <a:pt x="82" y="2"/>
                  <a:pt x="105" y="14"/>
                  <a:pt x="105" y="14"/>
                </a:cubicBezTo>
                <a:cubicBezTo>
                  <a:pt x="145" y="54"/>
                  <a:pt x="136" y="34"/>
                  <a:pt x="147" y="68"/>
                </a:cubicBezTo>
                <a:cubicBezTo>
                  <a:pt x="145" y="74"/>
                  <a:pt x="146" y="82"/>
                  <a:pt x="141" y="86"/>
                </a:cubicBezTo>
                <a:cubicBezTo>
                  <a:pt x="131" y="93"/>
                  <a:pt x="105" y="98"/>
                  <a:pt x="105" y="98"/>
                </a:cubicBezTo>
                <a:cubicBezTo>
                  <a:pt x="97" y="96"/>
                  <a:pt x="87" y="97"/>
                  <a:pt x="81" y="92"/>
                </a:cubicBezTo>
                <a:cubicBezTo>
                  <a:pt x="52" y="67"/>
                  <a:pt x="57" y="50"/>
                  <a:pt x="21" y="26"/>
                </a:cubicBezTo>
                <a:cubicBezTo>
                  <a:pt x="19" y="32"/>
                  <a:pt x="15" y="44"/>
                  <a:pt x="15" y="44"/>
                </a:cubicBezTo>
              </a:path>
            </a:pathLst>
          </a:custGeom>
          <a:noFill/>
          <a:ln w="19050">
            <a:solidFill>
              <a:srgbClr val="336600"/>
            </a:solidFill>
            <a:round/>
            <a:headEnd/>
            <a:tailEnd/>
          </a:ln>
        </p:spPr>
        <p:txBody>
          <a:bodyPr wrap="none" anchor="ctr"/>
          <a:lstStyle/>
          <a:p>
            <a:endParaRPr lang="en-US"/>
          </a:p>
        </p:txBody>
      </p:sp>
      <p:sp>
        <p:nvSpPr>
          <p:cNvPr id="44" name="Slide Number Placeholder 43"/>
          <p:cNvSpPr>
            <a:spLocks noGrp="1"/>
          </p:cNvSpPr>
          <p:nvPr>
            <p:ph type="sldNum" sz="quarter" idx="12"/>
          </p:nvPr>
        </p:nvSpPr>
        <p:spPr/>
        <p:txBody>
          <a:bodyPr/>
          <a:lstStyle/>
          <a:p>
            <a:fld id="{763B96F8-C033-465D-A2DF-63BFC6E383A9}" type="slidenum">
              <a:rPr lang="en-NZ" smtClean="0"/>
              <a:pPr/>
              <a:t>14</a:t>
            </a:fld>
            <a:endParaRPr lang="en-NZ"/>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609600"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NZ" smtClean="0"/>
              <a:t>Steady DNA Distribution (SDD)</a:t>
            </a:r>
            <a:endParaRPr lang="en-AU" smtClean="0"/>
          </a:p>
        </p:txBody>
      </p:sp>
      <p:pic>
        <p:nvPicPr>
          <p:cNvPr id="32771" name="Picture 4"/>
          <p:cNvPicPr>
            <a:picLocks noChangeAspect="1" noChangeArrowheads="1"/>
          </p:cNvPicPr>
          <p:nvPr/>
        </p:nvPicPr>
        <p:blipFill>
          <a:blip r:embed="rId2" cstate="print"/>
          <a:srcRect/>
          <a:stretch>
            <a:fillRect/>
          </a:stretch>
        </p:blipFill>
        <p:spPr bwMode="auto">
          <a:xfrm>
            <a:off x="1752600" y="1371600"/>
            <a:ext cx="5638800" cy="4603750"/>
          </a:xfrm>
          <a:prstGeom prst="rect">
            <a:avLst/>
          </a:prstGeom>
          <a:noFill/>
          <a:ln w="9525">
            <a:noFill/>
            <a:miter lim="800000"/>
            <a:headEnd/>
            <a:tailEnd/>
          </a:ln>
        </p:spPr>
      </p:pic>
      <p:sp>
        <p:nvSpPr>
          <p:cNvPr id="32772" name="Text Box 5"/>
          <p:cNvSpPr txBox="1">
            <a:spLocks noChangeArrowheads="1"/>
          </p:cNvSpPr>
          <p:nvPr/>
        </p:nvSpPr>
        <p:spPr bwMode="auto">
          <a:xfrm>
            <a:off x="5546725" y="4456113"/>
            <a:ext cx="1454150" cy="366712"/>
          </a:xfrm>
          <a:prstGeom prst="rect">
            <a:avLst/>
          </a:prstGeom>
          <a:noFill/>
          <a:ln w="12700">
            <a:noFill/>
            <a:miter lim="800000"/>
            <a:headEnd type="none" w="sm" len="sm"/>
            <a:tailEnd type="none" w="sm" len="sm"/>
          </a:ln>
        </p:spPr>
        <p:txBody>
          <a:bodyPr wrap="none">
            <a:spAutoFit/>
          </a:bodyPr>
          <a:lstStyle/>
          <a:p>
            <a:pPr algn="l" defTabSz="762000"/>
            <a:r>
              <a:rPr lang="en-NZ" sz="1800" i="0">
                <a:latin typeface="Arial" charset="0"/>
              </a:rPr>
              <a:t>G2/M</a:t>
            </a:r>
            <a:r>
              <a:rPr lang="en-NZ" sz="1800">
                <a:latin typeface="Arial" charset="0"/>
              </a:rPr>
              <a:t> </a:t>
            </a:r>
            <a:r>
              <a:rPr lang="en-NZ" sz="1800" i="0">
                <a:latin typeface="Arial" charset="0"/>
              </a:rPr>
              <a:t>Phase</a:t>
            </a:r>
            <a:endParaRPr lang="en-AU" sz="1800" i="0">
              <a:latin typeface="Arial" charset="0"/>
            </a:endParaRPr>
          </a:p>
        </p:txBody>
      </p:sp>
      <p:sp>
        <p:nvSpPr>
          <p:cNvPr id="32773" name="Text Box 6"/>
          <p:cNvSpPr txBox="1">
            <a:spLocks noChangeArrowheads="1"/>
          </p:cNvSpPr>
          <p:nvPr/>
        </p:nvSpPr>
        <p:spPr bwMode="auto">
          <a:xfrm>
            <a:off x="4343400" y="4648200"/>
            <a:ext cx="1047750" cy="366713"/>
          </a:xfrm>
          <a:prstGeom prst="rect">
            <a:avLst/>
          </a:prstGeom>
          <a:noFill/>
          <a:ln w="12700">
            <a:noFill/>
            <a:miter lim="800000"/>
            <a:headEnd type="none" w="sm" len="sm"/>
            <a:tailEnd type="none" w="sm" len="sm"/>
          </a:ln>
        </p:spPr>
        <p:txBody>
          <a:bodyPr wrap="none">
            <a:spAutoFit/>
          </a:bodyPr>
          <a:lstStyle/>
          <a:p>
            <a:pPr algn="l" defTabSz="762000"/>
            <a:r>
              <a:rPr lang="en-NZ" sz="1800" i="0">
                <a:latin typeface="Arial" charset="0"/>
              </a:rPr>
              <a:t>S Phase</a:t>
            </a:r>
            <a:endParaRPr lang="en-AU" sz="1800" i="0">
              <a:latin typeface="Arial" charset="0"/>
            </a:endParaRPr>
          </a:p>
        </p:txBody>
      </p:sp>
      <p:sp>
        <p:nvSpPr>
          <p:cNvPr id="32774" name="Text Box 8"/>
          <p:cNvSpPr txBox="1">
            <a:spLocks noChangeArrowheads="1"/>
          </p:cNvSpPr>
          <p:nvPr/>
        </p:nvSpPr>
        <p:spPr bwMode="auto">
          <a:xfrm>
            <a:off x="4479925" y="1484313"/>
            <a:ext cx="1200150" cy="366712"/>
          </a:xfrm>
          <a:prstGeom prst="rect">
            <a:avLst/>
          </a:prstGeom>
          <a:noFill/>
          <a:ln w="12700">
            <a:noFill/>
            <a:miter lim="800000"/>
            <a:headEnd type="none" w="sm" len="sm"/>
            <a:tailEnd type="none" w="sm" len="sm"/>
          </a:ln>
        </p:spPr>
        <p:txBody>
          <a:bodyPr wrap="none">
            <a:spAutoFit/>
          </a:bodyPr>
          <a:lstStyle/>
          <a:p>
            <a:pPr algn="l" defTabSz="762000"/>
            <a:r>
              <a:rPr lang="en-NZ" sz="1800" i="0">
                <a:latin typeface="Arial" charset="0"/>
              </a:rPr>
              <a:t>G1 Phase</a:t>
            </a:r>
            <a:endParaRPr lang="en-AU" sz="1800" i="0">
              <a:latin typeface="Arial" charset="0"/>
            </a:endParaRPr>
          </a:p>
        </p:txBody>
      </p:sp>
      <p:sp>
        <p:nvSpPr>
          <p:cNvPr id="32775" name="Line 9"/>
          <p:cNvSpPr>
            <a:spLocks noChangeShapeType="1"/>
          </p:cNvSpPr>
          <p:nvPr/>
        </p:nvSpPr>
        <p:spPr bwMode="auto">
          <a:xfrm flipH="1">
            <a:off x="6019800" y="4800600"/>
            <a:ext cx="228600" cy="381000"/>
          </a:xfrm>
          <a:prstGeom prst="line">
            <a:avLst/>
          </a:prstGeom>
          <a:noFill/>
          <a:ln w="12700">
            <a:solidFill>
              <a:schemeClr val="tx1"/>
            </a:solidFill>
            <a:round/>
            <a:headEnd type="none" w="sm" len="sm"/>
            <a:tailEnd type="triangle" w="sm" len="sm"/>
          </a:ln>
        </p:spPr>
        <p:txBody>
          <a:bodyPr/>
          <a:lstStyle/>
          <a:p>
            <a:endParaRPr lang="en-US"/>
          </a:p>
        </p:txBody>
      </p:sp>
      <p:sp>
        <p:nvSpPr>
          <p:cNvPr id="32776" name="Line 10"/>
          <p:cNvSpPr>
            <a:spLocks noChangeShapeType="1"/>
          </p:cNvSpPr>
          <p:nvPr/>
        </p:nvSpPr>
        <p:spPr bwMode="auto">
          <a:xfrm flipH="1">
            <a:off x="4191000" y="1828800"/>
            <a:ext cx="685800" cy="685800"/>
          </a:xfrm>
          <a:prstGeom prst="line">
            <a:avLst/>
          </a:prstGeom>
          <a:noFill/>
          <a:ln w="12700">
            <a:solidFill>
              <a:schemeClr val="tx1"/>
            </a:solidFill>
            <a:round/>
            <a:headEnd type="none" w="sm" len="sm"/>
            <a:tailEnd type="triangle" w="sm" len="sm"/>
          </a:ln>
        </p:spPr>
        <p:txBody>
          <a:bodyPr/>
          <a:lstStyle/>
          <a:p>
            <a:endParaRPr lang="en-US"/>
          </a:p>
        </p:txBody>
      </p:sp>
      <p:sp>
        <p:nvSpPr>
          <p:cNvPr id="32777" name="Line 11"/>
          <p:cNvSpPr>
            <a:spLocks noChangeShapeType="1"/>
          </p:cNvSpPr>
          <p:nvPr/>
        </p:nvSpPr>
        <p:spPr bwMode="auto">
          <a:xfrm>
            <a:off x="4876800" y="4953000"/>
            <a:ext cx="0" cy="228600"/>
          </a:xfrm>
          <a:prstGeom prst="line">
            <a:avLst/>
          </a:prstGeom>
          <a:noFill/>
          <a:ln w="12700">
            <a:solidFill>
              <a:schemeClr val="tx1"/>
            </a:solidFill>
            <a:round/>
            <a:headEnd type="none" w="sm" len="sm"/>
            <a:tailEnd type="triangle" w="sm" len="sm"/>
          </a:ln>
        </p:spPr>
        <p:txBody>
          <a:bodyPr/>
          <a:lstStyle/>
          <a:p>
            <a:endParaRPr lang="en-US"/>
          </a:p>
        </p:txBody>
      </p:sp>
      <p:sp>
        <p:nvSpPr>
          <p:cNvPr id="10" name="Slide Number Placeholder 9"/>
          <p:cNvSpPr>
            <a:spLocks noGrp="1"/>
          </p:cNvSpPr>
          <p:nvPr>
            <p:ph type="sldNum" sz="quarter" idx="12"/>
          </p:nvPr>
        </p:nvSpPr>
        <p:spPr/>
        <p:txBody>
          <a:bodyPr/>
          <a:lstStyle/>
          <a:p>
            <a:fld id="{763B96F8-C033-465D-A2DF-63BFC6E383A9}" type="slidenum">
              <a:rPr lang="en-NZ" smtClean="0"/>
              <a:pPr/>
              <a:t>15</a:t>
            </a:fld>
            <a:endParaRPr lang="en-NZ"/>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719138"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NZ" smtClean="0"/>
              <a:t>Idea</a:t>
            </a:r>
            <a:endParaRPr lang="en-AU" smtClean="0"/>
          </a:p>
        </p:txBody>
      </p:sp>
      <p:grpSp>
        <p:nvGrpSpPr>
          <p:cNvPr id="2" name="Group 18"/>
          <p:cNvGrpSpPr>
            <a:grpSpLocks/>
          </p:cNvGrpSpPr>
          <p:nvPr/>
        </p:nvGrpSpPr>
        <p:grpSpPr bwMode="auto">
          <a:xfrm>
            <a:off x="1760538" y="1327150"/>
            <a:ext cx="5387975" cy="4705350"/>
            <a:chOff x="1109" y="836"/>
            <a:chExt cx="3394" cy="2964"/>
          </a:xfrm>
        </p:grpSpPr>
        <p:sp>
          <p:nvSpPr>
            <p:cNvPr id="34820" name="Freeform 3"/>
            <p:cNvSpPr>
              <a:spLocks/>
            </p:cNvSpPr>
            <p:nvPr/>
          </p:nvSpPr>
          <p:spPr bwMode="auto">
            <a:xfrm rot="124732">
              <a:off x="1652" y="1152"/>
              <a:ext cx="936" cy="2353"/>
            </a:xfrm>
            <a:custGeom>
              <a:avLst/>
              <a:gdLst>
                <a:gd name="T0" fmla="*/ 4 w 1319"/>
                <a:gd name="T1" fmla="*/ 26599 h 1282"/>
                <a:gd name="T2" fmla="*/ 24 w 1319"/>
                <a:gd name="T3" fmla="*/ 25956 h 1282"/>
                <a:gd name="T4" fmla="*/ 35 w 1319"/>
                <a:gd name="T5" fmla="*/ 25534 h 1282"/>
                <a:gd name="T6" fmla="*/ 52 w 1319"/>
                <a:gd name="T7" fmla="*/ 24060 h 1282"/>
                <a:gd name="T8" fmla="*/ 77 w 1319"/>
                <a:gd name="T9" fmla="*/ 15432 h 1282"/>
                <a:gd name="T10" fmla="*/ 82 w 1319"/>
                <a:gd name="T11" fmla="*/ 6165 h 1282"/>
                <a:gd name="T12" fmla="*/ 86 w 1319"/>
                <a:gd name="T13" fmla="*/ 1968 h 1282"/>
                <a:gd name="T14" fmla="*/ 93 w 1319"/>
                <a:gd name="T15" fmla="*/ 705 h 1282"/>
                <a:gd name="T16" fmla="*/ 97 w 1319"/>
                <a:gd name="T17" fmla="*/ 68 h 1282"/>
                <a:gd name="T18" fmla="*/ 108 w 1319"/>
                <a:gd name="T19" fmla="*/ 1545 h 1282"/>
                <a:gd name="T20" fmla="*/ 121 w 1319"/>
                <a:gd name="T21" fmla="*/ 4064 h 1282"/>
                <a:gd name="T22" fmla="*/ 131 w 1319"/>
                <a:gd name="T23" fmla="*/ 9548 h 1282"/>
                <a:gd name="T24" fmla="*/ 141 w 1319"/>
                <a:gd name="T25" fmla="*/ 15432 h 1282"/>
                <a:gd name="T26" fmla="*/ 152 w 1319"/>
                <a:gd name="T27" fmla="*/ 18393 h 1282"/>
                <a:gd name="T28" fmla="*/ 157 w 1319"/>
                <a:gd name="T29" fmla="*/ 19428 h 1282"/>
                <a:gd name="T30" fmla="*/ 177 w 1319"/>
                <a:gd name="T31" fmla="*/ 23012 h 1282"/>
                <a:gd name="T32" fmla="*/ 183 w 1319"/>
                <a:gd name="T33" fmla="*/ 23218 h 1282"/>
                <a:gd name="T34" fmla="*/ 230 w 1319"/>
                <a:gd name="T35" fmla="*/ 25332 h 1282"/>
                <a:gd name="T36" fmla="*/ 233 w 1319"/>
                <a:gd name="T37" fmla="*/ 25751 h 12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19"/>
                <a:gd name="T58" fmla="*/ 0 h 1282"/>
                <a:gd name="T59" fmla="*/ 1319 w 1319"/>
                <a:gd name="T60" fmla="*/ 1282 h 12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19" h="1282">
                  <a:moveTo>
                    <a:pt x="24" y="1277"/>
                  </a:moveTo>
                  <a:cubicBezTo>
                    <a:pt x="177" y="1223"/>
                    <a:pt x="0" y="1282"/>
                    <a:pt x="135" y="1246"/>
                  </a:cubicBezTo>
                  <a:cubicBezTo>
                    <a:pt x="156" y="1240"/>
                    <a:pt x="196" y="1226"/>
                    <a:pt x="196" y="1226"/>
                  </a:cubicBezTo>
                  <a:cubicBezTo>
                    <a:pt x="232" y="1202"/>
                    <a:pt x="261" y="1188"/>
                    <a:pt x="287" y="1155"/>
                  </a:cubicBezTo>
                  <a:cubicBezTo>
                    <a:pt x="376" y="1040"/>
                    <a:pt x="408" y="882"/>
                    <a:pt x="428" y="741"/>
                  </a:cubicBezTo>
                  <a:cubicBezTo>
                    <a:pt x="436" y="592"/>
                    <a:pt x="449" y="444"/>
                    <a:pt x="458" y="296"/>
                  </a:cubicBezTo>
                  <a:cubicBezTo>
                    <a:pt x="458" y="295"/>
                    <a:pt x="451" y="144"/>
                    <a:pt x="479" y="94"/>
                  </a:cubicBezTo>
                  <a:cubicBezTo>
                    <a:pt x="491" y="73"/>
                    <a:pt x="506" y="54"/>
                    <a:pt x="519" y="34"/>
                  </a:cubicBezTo>
                  <a:cubicBezTo>
                    <a:pt x="526" y="24"/>
                    <a:pt x="539" y="3"/>
                    <a:pt x="539" y="3"/>
                  </a:cubicBezTo>
                  <a:cubicBezTo>
                    <a:pt x="601" y="18"/>
                    <a:pt x="576" y="0"/>
                    <a:pt x="600" y="74"/>
                  </a:cubicBezTo>
                  <a:cubicBezTo>
                    <a:pt x="615" y="120"/>
                    <a:pt x="658" y="148"/>
                    <a:pt x="671" y="195"/>
                  </a:cubicBezTo>
                  <a:cubicBezTo>
                    <a:pt x="695" y="281"/>
                    <a:pt x="703" y="374"/>
                    <a:pt x="731" y="458"/>
                  </a:cubicBezTo>
                  <a:cubicBezTo>
                    <a:pt x="743" y="553"/>
                    <a:pt x="757" y="648"/>
                    <a:pt x="782" y="741"/>
                  </a:cubicBezTo>
                  <a:cubicBezTo>
                    <a:pt x="795" y="789"/>
                    <a:pt x="807" y="846"/>
                    <a:pt x="842" y="883"/>
                  </a:cubicBezTo>
                  <a:cubicBezTo>
                    <a:pt x="862" y="943"/>
                    <a:pt x="838" y="886"/>
                    <a:pt x="873" y="933"/>
                  </a:cubicBezTo>
                  <a:cubicBezTo>
                    <a:pt x="899" y="967"/>
                    <a:pt x="953" y="1080"/>
                    <a:pt x="984" y="1105"/>
                  </a:cubicBezTo>
                  <a:cubicBezTo>
                    <a:pt x="992" y="1112"/>
                    <a:pt x="1004" y="1112"/>
                    <a:pt x="1014" y="1115"/>
                  </a:cubicBezTo>
                  <a:cubicBezTo>
                    <a:pt x="1082" y="1183"/>
                    <a:pt x="1184" y="1198"/>
                    <a:pt x="1277" y="1216"/>
                  </a:cubicBezTo>
                  <a:cubicBezTo>
                    <a:pt x="1310" y="1238"/>
                    <a:pt x="1319" y="1236"/>
                    <a:pt x="1297" y="1236"/>
                  </a:cubicBezTo>
                </a:path>
              </a:pathLst>
            </a:custGeom>
            <a:solidFill>
              <a:schemeClr val="accent1"/>
            </a:solidFill>
            <a:ln w="38100">
              <a:solidFill>
                <a:srgbClr val="336600"/>
              </a:solidFill>
              <a:round/>
              <a:headEnd type="none" w="sm" len="sm"/>
              <a:tailEnd type="none" w="sm" len="sm"/>
            </a:ln>
          </p:spPr>
          <p:txBody>
            <a:bodyPr/>
            <a:lstStyle/>
            <a:p>
              <a:endParaRPr lang="en-US"/>
            </a:p>
          </p:txBody>
        </p:sp>
        <p:sp>
          <p:nvSpPr>
            <p:cNvPr id="34821" name="Freeform 4"/>
            <p:cNvSpPr>
              <a:spLocks/>
            </p:cNvSpPr>
            <p:nvPr/>
          </p:nvSpPr>
          <p:spPr bwMode="auto">
            <a:xfrm>
              <a:off x="1605" y="2908"/>
              <a:ext cx="929" cy="566"/>
            </a:xfrm>
            <a:custGeom>
              <a:avLst/>
              <a:gdLst>
                <a:gd name="T0" fmla="*/ 0 w 929"/>
                <a:gd name="T1" fmla="*/ 566 h 566"/>
                <a:gd name="T2" fmla="*/ 121 w 929"/>
                <a:gd name="T3" fmla="*/ 535 h 566"/>
                <a:gd name="T4" fmla="*/ 192 w 929"/>
                <a:gd name="T5" fmla="*/ 464 h 566"/>
                <a:gd name="T6" fmla="*/ 313 w 929"/>
                <a:gd name="T7" fmla="*/ 161 h 566"/>
                <a:gd name="T8" fmla="*/ 454 w 929"/>
                <a:gd name="T9" fmla="*/ 0 h 566"/>
                <a:gd name="T10" fmla="*/ 586 w 929"/>
                <a:gd name="T11" fmla="*/ 40 h 566"/>
                <a:gd name="T12" fmla="*/ 677 w 929"/>
                <a:gd name="T13" fmla="*/ 222 h 566"/>
                <a:gd name="T14" fmla="*/ 757 w 929"/>
                <a:gd name="T15" fmla="*/ 343 h 566"/>
                <a:gd name="T16" fmla="*/ 818 w 929"/>
                <a:gd name="T17" fmla="*/ 475 h 566"/>
                <a:gd name="T18" fmla="*/ 929 w 929"/>
                <a:gd name="T19" fmla="*/ 525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0099FF"/>
            </a:solidFill>
            <a:ln w="38100">
              <a:solidFill>
                <a:schemeClr val="accent2"/>
              </a:solidFill>
              <a:round/>
              <a:headEnd type="none" w="sm" len="sm"/>
              <a:tailEnd type="none" w="sm" len="sm"/>
            </a:ln>
          </p:spPr>
          <p:txBody>
            <a:bodyPr/>
            <a:lstStyle/>
            <a:p>
              <a:endParaRPr lang="en-US"/>
            </a:p>
          </p:txBody>
        </p:sp>
        <p:sp>
          <p:nvSpPr>
            <p:cNvPr id="34822" name="Freeform 5"/>
            <p:cNvSpPr>
              <a:spLocks/>
            </p:cNvSpPr>
            <p:nvPr/>
          </p:nvSpPr>
          <p:spPr bwMode="auto">
            <a:xfrm>
              <a:off x="1741" y="2984"/>
              <a:ext cx="1010" cy="496"/>
            </a:xfrm>
            <a:custGeom>
              <a:avLst/>
              <a:gdLst>
                <a:gd name="T0" fmla="*/ 0 w 929"/>
                <a:gd name="T1" fmla="*/ 293 h 566"/>
                <a:gd name="T2" fmla="*/ 186 w 929"/>
                <a:gd name="T3" fmla="*/ 276 h 566"/>
                <a:gd name="T4" fmla="*/ 292 w 929"/>
                <a:gd name="T5" fmla="*/ 240 h 566"/>
                <a:gd name="T6" fmla="*/ 475 w 929"/>
                <a:gd name="T7" fmla="*/ 84 h 566"/>
                <a:gd name="T8" fmla="*/ 690 w 929"/>
                <a:gd name="T9" fmla="*/ 0 h 566"/>
                <a:gd name="T10" fmla="*/ 890 w 929"/>
                <a:gd name="T11" fmla="*/ 21 h 566"/>
                <a:gd name="T12" fmla="*/ 1028 w 929"/>
                <a:gd name="T13" fmla="*/ 115 h 566"/>
                <a:gd name="T14" fmla="*/ 1150 w 929"/>
                <a:gd name="T15" fmla="*/ 177 h 566"/>
                <a:gd name="T16" fmla="*/ 1243 w 929"/>
                <a:gd name="T17" fmla="*/ 245 h 566"/>
                <a:gd name="T18" fmla="*/ 1411 w 929"/>
                <a:gd name="T19" fmla="*/ 271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0099FF"/>
            </a:solidFill>
            <a:ln w="38100">
              <a:solidFill>
                <a:schemeClr val="accent2"/>
              </a:solidFill>
              <a:round/>
              <a:headEnd type="none" w="sm" len="sm"/>
              <a:tailEnd type="none" w="sm" len="sm"/>
            </a:ln>
          </p:spPr>
          <p:txBody>
            <a:bodyPr/>
            <a:lstStyle/>
            <a:p>
              <a:endParaRPr lang="en-US"/>
            </a:p>
          </p:txBody>
        </p:sp>
        <p:sp>
          <p:nvSpPr>
            <p:cNvPr id="34823" name="Freeform 6"/>
            <p:cNvSpPr>
              <a:spLocks/>
            </p:cNvSpPr>
            <p:nvPr/>
          </p:nvSpPr>
          <p:spPr bwMode="auto">
            <a:xfrm>
              <a:off x="1967" y="3000"/>
              <a:ext cx="1131" cy="496"/>
            </a:xfrm>
            <a:custGeom>
              <a:avLst/>
              <a:gdLst>
                <a:gd name="T0" fmla="*/ 0 w 929"/>
                <a:gd name="T1" fmla="*/ 293 h 566"/>
                <a:gd name="T2" fmla="*/ 323 w 929"/>
                <a:gd name="T3" fmla="*/ 276 h 566"/>
                <a:gd name="T4" fmla="*/ 514 w 929"/>
                <a:gd name="T5" fmla="*/ 240 h 566"/>
                <a:gd name="T6" fmla="*/ 838 w 929"/>
                <a:gd name="T7" fmla="*/ 84 h 566"/>
                <a:gd name="T8" fmla="*/ 1214 w 929"/>
                <a:gd name="T9" fmla="*/ 0 h 566"/>
                <a:gd name="T10" fmla="*/ 1567 w 929"/>
                <a:gd name="T11" fmla="*/ 21 h 566"/>
                <a:gd name="T12" fmla="*/ 1809 w 929"/>
                <a:gd name="T13" fmla="*/ 115 h 566"/>
                <a:gd name="T14" fmla="*/ 2025 w 929"/>
                <a:gd name="T15" fmla="*/ 177 h 566"/>
                <a:gd name="T16" fmla="*/ 2189 w 929"/>
                <a:gd name="T17" fmla="*/ 245 h 566"/>
                <a:gd name="T18" fmla="*/ 2484 w 929"/>
                <a:gd name="T19" fmla="*/ 271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0099FF"/>
            </a:solidFill>
            <a:ln w="38100">
              <a:solidFill>
                <a:schemeClr val="accent2"/>
              </a:solidFill>
              <a:round/>
              <a:headEnd type="none" w="sm" len="sm"/>
              <a:tailEnd type="none" w="sm" len="sm"/>
            </a:ln>
          </p:spPr>
          <p:txBody>
            <a:bodyPr/>
            <a:lstStyle/>
            <a:p>
              <a:endParaRPr lang="en-US"/>
            </a:p>
          </p:txBody>
        </p:sp>
        <p:sp>
          <p:nvSpPr>
            <p:cNvPr id="34824" name="Freeform 7"/>
            <p:cNvSpPr>
              <a:spLocks/>
            </p:cNvSpPr>
            <p:nvPr/>
          </p:nvSpPr>
          <p:spPr bwMode="auto">
            <a:xfrm>
              <a:off x="2223" y="3068"/>
              <a:ext cx="1222" cy="424"/>
            </a:xfrm>
            <a:custGeom>
              <a:avLst/>
              <a:gdLst>
                <a:gd name="T0" fmla="*/ 0 w 929"/>
                <a:gd name="T1" fmla="*/ 133 h 566"/>
                <a:gd name="T2" fmla="*/ 476 w 929"/>
                <a:gd name="T3" fmla="*/ 127 h 566"/>
                <a:gd name="T4" fmla="*/ 758 w 929"/>
                <a:gd name="T5" fmla="*/ 110 h 566"/>
                <a:gd name="T6" fmla="*/ 1234 w 929"/>
                <a:gd name="T7" fmla="*/ 38 h 566"/>
                <a:gd name="T8" fmla="*/ 1788 w 929"/>
                <a:gd name="T9" fmla="*/ 0 h 566"/>
                <a:gd name="T10" fmla="*/ 2309 w 929"/>
                <a:gd name="T11" fmla="*/ 9 h 566"/>
                <a:gd name="T12" fmla="*/ 2668 w 929"/>
                <a:gd name="T13" fmla="*/ 52 h 566"/>
                <a:gd name="T14" fmla="*/ 2981 w 929"/>
                <a:gd name="T15" fmla="*/ 82 h 566"/>
                <a:gd name="T16" fmla="*/ 3220 w 929"/>
                <a:gd name="T17" fmla="*/ 112 h 566"/>
                <a:gd name="T18" fmla="*/ 3658 w 929"/>
                <a:gd name="T19" fmla="*/ 124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0099FF"/>
            </a:solidFill>
            <a:ln w="38100">
              <a:solidFill>
                <a:schemeClr val="accent2"/>
              </a:solidFill>
              <a:round/>
              <a:headEnd type="none" w="sm" len="sm"/>
              <a:tailEnd type="none" w="sm" len="sm"/>
            </a:ln>
          </p:spPr>
          <p:txBody>
            <a:bodyPr/>
            <a:lstStyle/>
            <a:p>
              <a:endParaRPr lang="en-US"/>
            </a:p>
          </p:txBody>
        </p:sp>
        <p:sp>
          <p:nvSpPr>
            <p:cNvPr id="34825" name="Line 8"/>
            <p:cNvSpPr>
              <a:spLocks noChangeShapeType="1"/>
            </p:cNvSpPr>
            <p:nvPr/>
          </p:nvSpPr>
          <p:spPr bwMode="auto">
            <a:xfrm>
              <a:off x="1503" y="836"/>
              <a:ext cx="0" cy="2638"/>
            </a:xfrm>
            <a:prstGeom prst="line">
              <a:avLst/>
            </a:prstGeom>
            <a:noFill/>
            <a:ln w="12700">
              <a:solidFill>
                <a:schemeClr val="tx1"/>
              </a:solidFill>
              <a:round/>
              <a:headEnd type="stealth" w="sm" len="sm"/>
              <a:tailEnd type="none" w="sm" len="sm"/>
            </a:ln>
          </p:spPr>
          <p:txBody>
            <a:bodyPr/>
            <a:lstStyle/>
            <a:p>
              <a:endParaRPr lang="en-US"/>
            </a:p>
          </p:txBody>
        </p:sp>
        <p:sp>
          <p:nvSpPr>
            <p:cNvPr id="34826" name="Line 9"/>
            <p:cNvSpPr>
              <a:spLocks noChangeShapeType="1"/>
            </p:cNvSpPr>
            <p:nvPr/>
          </p:nvSpPr>
          <p:spPr bwMode="auto">
            <a:xfrm>
              <a:off x="1493" y="3474"/>
              <a:ext cx="2840" cy="10"/>
            </a:xfrm>
            <a:prstGeom prst="line">
              <a:avLst/>
            </a:prstGeom>
            <a:noFill/>
            <a:ln w="12700">
              <a:solidFill>
                <a:schemeClr val="tx1"/>
              </a:solidFill>
              <a:round/>
              <a:headEnd type="none" w="sm" len="sm"/>
              <a:tailEnd type="stealth" w="sm" len="sm"/>
            </a:ln>
          </p:spPr>
          <p:txBody>
            <a:bodyPr/>
            <a:lstStyle/>
            <a:p>
              <a:endParaRPr lang="en-US"/>
            </a:p>
          </p:txBody>
        </p:sp>
        <p:sp>
          <p:nvSpPr>
            <p:cNvPr id="34827" name="Freeform 10"/>
            <p:cNvSpPr>
              <a:spLocks/>
            </p:cNvSpPr>
            <p:nvPr/>
          </p:nvSpPr>
          <p:spPr bwMode="auto">
            <a:xfrm rot="29599">
              <a:off x="2530" y="3075"/>
              <a:ext cx="1222" cy="424"/>
            </a:xfrm>
            <a:custGeom>
              <a:avLst/>
              <a:gdLst>
                <a:gd name="T0" fmla="*/ 0 w 929"/>
                <a:gd name="T1" fmla="*/ 133 h 566"/>
                <a:gd name="T2" fmla="*/ 476 w 929"/>
                <a:gd name="T3" fmla="*/ 127 h 566"/>
                <a:gd name="T4" fmla="*/ 758 w 929"/>
                <a:gd name="T5" fmla="*/ 110 h 566"/>
                <a:gd name="T6" fmla="*/ 1234 w 929"/>
                <a:gd name="T7" fmla="*/ 38 h 566"/>
                <a:gd name="T8" fmla="*/ 1788 w 929"/>
                <a:gd name="T9" fmla="*/ 0 h 566"/>
                <a:gd name="T10" fmla="*/ 2309 w 929"/>
                <a:gd name="T11" fmla="*/ 9 h 566"/>
                <a:gd name="T12" fmla="*/ 2668 w 929"/>
                <a:gd name="T13" fmla="*/ 52 h 566"/>
                <a:gd name="T14" fmla="*/ 2981 w 929"/>
                <a:gd name="T15" fmla="*/ 82 h 566"/>
                <a:gd name="T16" fmla="*/ 3220 w 929"/>
                <a:gd name="T17" fmla="*/ 112 h 566"/>
                <a:gd name="T18" fmla="*/ 3658 w 929"/>
                <a:gd name="T19" fmla="*/ 124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FF0000"/>
            </a:solidFill>
            <a:ln w="38100">
              <a:solidFill>
                <a:srgbClr val="990033"/>
              </a:solidFill>
              <a:round/>
              <a:headEnd type="none" w="sm" len="sm"/>
              <a:tailEnd type="none" w="sm" len="sm"/>
            </a:ln>
          </p:spPr>
          <p:txBody>
            <a:bodyPr/>
            <a:lstStyle/>
            <a:p>
              <a:endParaRPr lang="en-US"/>
            </a:p>
          </p:txBody>
        </p:sp>
        <p:cxnSp>
          <p:nvCxnSpPr>
            <p:cNvPr id="34828" name="AutoShape 11"/>
            <p:cNvCxnSpPr>
              <a:cxnSpLocks noChangeShapeType="1"/>
            </p:cNvCxnSpPr>
            <p:nvPr/>
          </p:nvCxnSpPr>
          <p:spPr bwMode="auto">
            <a:xfrm rot="5400000" flipH="1">
              <a:off x="2120" y="1625"/>
              <a:ext cx="1359" cy="1105"/>
            </a:xfrm>
            <a:prstGeom prst="curvedConnector3">
              <a:avLst>
                <a:gd name="adj1" fmla="val 137306"/>
              </a:avLst>
            </a:prstGeom>
            <a:noFill/>
            <a:ln w="12700">
              <a:solidFill>
                <a:schemeClr val="tx1"/>
              </a:solidFill>
              <a:round/>
              <a:headEnd type="none" w="sm" len="sm"/>
              <a:tailEnd type="triangle" w="sm" len="sm"/>
            </a:ln>
          </p:spPr>
        </p:cxnSp>
        <p:sp>
          <p:nvSpPr>
            <p:cNvPr id="34829" name="Text Box 12"/>
            <p:cNvSpPr txBox="1">
              <a:spLocks noChangeArrowheads="1"/>
            </p:cNvSpPr>
            <p:nvPr/>
          </p:nvSpPr>
          <p:spPr bwMode="auto">
            <a:xfrm>
              <a:off x="1828" y="865"/>
              <a:ext cx="575" cy="288"/>
            </a:xfrm>
            <a:prstGeom prst="rect">
              <a:avLst/>
            </a:prstGeom>
            <a:noFill/>
            <a:ln w="12700">
              <a:noFill/>
              <a:miter lim="800000"/>
              <a:headEnd type="none" w="sm" len="sm"/>
              <a:tailEnd type="none" w="sm" len="sm"/>
            </a:ln>
          </p:spPr>
          <p:txBody>
            <a:bodyPr wrap="none">
              <a:spAutoFit/>
            </a:bodyPr>
            <a:lstStyle/>
            <a:p>
              <a:pPr algn="l" defTabSz="762000"/>
              <a:r>
                <a:rPr lang="en-NZ" i="0"/>
                <a:t>G</a:t>
              </a:r>
              <a:r>
                <a:rPr lang="en-NZ" i="0" baseline="-25000"/>
                <a:t>1</a:t>
              </a:r>
              <a:r>
                <a:rPr lang="en-NZ" i="0"/>
                <a:t>/G</a:t>
              </a:r>
              <a:r>
                <a:rPr lang="en-NZ" i="0" baseline="-25000"/>
                <a:t>0</a:t>
              </a:r>
              <a:endParaRPr lang="en-AU" i="0"/>
            </a:p>
          </p:txBody>
        </p:sp>
        <p:sp>
          <p:nvSpPr>
            <p:cNvPr id="34830" name="Text Box 13"/>
            <p:cNvSpPr txBox="1">
              <a:spLocks noChangeArrowheads="1"/>
            </p:cNvSpPr>
            <p:nvPr/>
          </p:nvSpPr>
          <p:spPr bwMode="auto">
            <a:xfrm>
              <a:off x="2511" y="2578"/>
              <a:ext cx="223" cy="288"/>
            </a:xfrm>
            <a:prstGeom prst="rect">
              <a:avLst/>
            </a:prstGeom>
            <a:noFill/>
            <a:ln w="12700">
              <a:noFill/>
              <a:miter lim="800000"/>
              <a:headEnd type="none" w="sm" len="sm"/>
              <a:tailEnd type="none" w="sm" len="sm"/>
            </a:ln>
          </p:spPr>
          <p:txBody>
            <a:bodyPr wrap="none">
              <a:spAutoFit/>
            </a:bodyPr>
            <a:lstStyle/>
            <a:p>
              <a:pPr algn="l" defTabSz="762000"/>
              <a:r>
                <a:rPr lang="en-NZ" i="0"/>
                <a:t>S</a:t>
              </a:r>
              <a:endParaRPr lang="en-AU" i="0"/>
            </a:p>
          </p:txBody>
        </p:sp>
        <p:sp>
          <p:nvSpPr>
            <p:cNvPr id="34831" name="Text Box 14"/>
            <p:cNvSpPr txBox="1">
              <a:spLocks noChangeArrowheads="1"/>
            </p:cNvSpPr>
            <p:nvPr/>
          </p:nvSpPr>
          <p:spPr bwMode="auto">
            <a:xfrm>
              <a:off x="3406" y="2896"/>
              <a:ext cx="575" cy="288"/>
            </a:xfrm>
            <a:prstGeom prst="rect">
              <a:avLst/>
            </a:prstGeom>
            <a:noFill/>
            <a:ln w="12700">
              <a:noFill/>
              <a:miter lim="800000"/>
              <a:headEnd type="none" w="sm" len="sm"/>
              <a:tailEnd type="none" w="sm" len="sm"/>
            </a:ln>
          </p:spPr>
          <p:txBody>
            <a:bodyPr wrap="none">
              <a:spAutoFit/>
            </a:bodyPr>
            <a:lstStyle/>
            <a:p>
              <a:pPr algn="l" defTabSz="762000"/>
              <a:r>
                <a:rPr lang="en-NZ" i="0"/>
                <a:t>G2/M</a:t>
              </a:r>
              <a:endParaRPr lang="en-AU" i="0"/>
            </a:p>
          </p:txBody>
        </p:sp>
        <p:sp>
          <p:nvSpPr>
            <p:cNvPr id="34832" name="Text Box 15"/>
            <p:cNvSpPr txBox="1">
              <a:spLocks noChangeArrowheads="1"/>
            </p:cNvSpPr>
            <p:nvPr/>
          </p:nvSpPr>
          <p:spPr bwMode="auto">
            <a:xfrm>
              <a:off x="3709" y="3512"/>
              <a:ext cx="794" cy="288"/>
            </a:xfrm>
            <a:prstGeom prst="rect">
              <a:avLst/>
            </a:prstGeom>
            <a:noFill/>
            <a:ln w="12700">
              <a:noFill/>
              <a:miter lim="800000"/>
              <a:headEnd type="none" w="sm" len="sm"/>
              <a:tailEnd type="none" w="sm" len="sm"/>
            </a:ln>
          </p:spPr>
          <p:txBody>
            <a:bodyPr wrap="none">
              <a:spAutoFit/>
            </a:bodyPr>
            <a:lstStyle/>
            <a:p>
              <a:pPr algn="l" defTabSz="762000"/>
              <a:r>
                <a:rPr lang="en-NZ"/>
                <a:t>x </a:t>
              </a:r>
              <a:r>
                <a:rPr lang="en-NZ" i="0"/>
                <a:t>(DNA)</a:t>
              </a:r>
              <a:endParaRPr lang="en-AU"/>
            </a:p>
          </p:txBody>
        </p:sp>
        <p:sp>
          <p:nvSpPr>
            <p:cNvPr id="34833" name="Text Box 16"/>
            <p:cNvSpPr txBox="1">
              <a:spLocks noChangeArrowheads="1"/>
            </p:cNvSpPr>
            <p:nvPr/>
          </p:nvSpPr>
          <p:spPr bwMode="auto">
            <a:xfrm>
              <a:off x="3102" y="1219"/>
              <a:ext cx="630" cy="250"/>
            </a:xfrm>
            <a:prstGeom prst="rect">
              <a:avLst/>
            </a:prstGeom>
            <a:noFill/>
            <a:ln w="12700">
              <a:noFill/>
              <a:miter lim="800000"/>
              <a:headEnd type="none" w="sm" len="sm"/>
              <a:tailEnd type="none" w="sm" len="sm"/>
            </a:ln>
          </p:spPr>
          <p:txBody>
            <a:bodyPr wrap="none">
              <a:spAutoFit/>
            </a:bodyPr>
            <a:lstStyle/>
            <a:p>
              <a:pPr algn="l" defTabSz="762000"/>
              <a:r>
                <a:rPr lang="en-NZ" sz="2000" i="0"/>
                <a:t>division</a:t>
              </a:r>
              <a:endParaRPr lang="en-AU" sz="2000" i="0"/>
            </a:p>
          </p:txBody>
        </p:sp>
        <p:sp>
          <p:nvSpPr>
            <p:cNvPr id="34834" name="Text Box 17"/>
            <p:cNvSpPr txBox="1">
              <a:spLocks noChangeArrowheads="1"/>
            </p:cNvSpPr>
            <p:nvPr/>
          </p:nvSpPr>
          <p:spPr bwMode="auto">
            <a:xfrm rot="-5400000">
              <a:off x="853" y="2167"/>
              <a:ext cx="744" cy="231"/>
            </a:xfrm>
            <a:prstGeom prst="rect">
              <a:avLst/>
            </a:prstGeom>
            <a:noFill/>
            <a:ln w="12700">
              <a:noFill/>
              <a:miter lim="800000"/>
              <a:headEnd type="none" w="sm" len="sm"/>
              <a:tailEnd type="none" w="sm" len="sm"/>
            </a:ln>
          </p:spPr>
          <p:txBody>
            <a:bodyPr wrap="none">
              <a:spAutoFit/>
            </a:bodyPr>
            <a:lstStyle/>
            <a:p>
              <a:pPr algn="l" defTabSz="762000"/>
              <a:r>
                <a:rPr lang="en-NZ" sz="1800" i="0"/>
                <a:t>Cell Count</a:t>
              </a:r>
              <a:endParaRPr lang="en-AU" sz="1800" i="0"/>
            </a:p>
          </p:txBody>
        </p:sp>
      </p:grpSp>
      <p:sp>
        <p:nvSpPr>
          <p:cNvPr id="19" name="Slide Number Placeholder 18"/>
          <p:cNvSpPr>
            <a:spLocks noGrp="1"/>
          </p:cNvSpPr>
          <p:nvPr>
            <p:ph type="sldNum" sz="quarter" idx="12"/>
          </p:nvPr>
        </p:nvSpPr>
        <p:spPr/>
        <p:txBody>
          <a:bodyPr/>
          <a:lstStyle/>
          <a:p>
            <a:fld id="{763B96F8-C033-465D-A2DF-63BFC6E383A9}" type="slidenum">
              <a:rPr lang="en-NZ" smtClean="0"/>
              <a:pPr/>
              <a:t>16</a:t>
            </a:fld>
            <a:endParaRPr lang="en-NZ"/>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bwMode="auto">
          <a:xfrm>
            <a:off x="641350"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NZ" sz="3200" smtClean="0"/>
              <a:t>4. Further new maths</a:t>
            </a:r>
            <a:endParaRPr lang="en-AU" sz="4800" smtClean="0"/>
          </a:p>
        </p:txBody>
      </p:sp>
      <p:graphicFrame>
        <p:nvGraphicFramePr>
          <p:cNvPr id="7170" name="Object 4"/>
          <p:cNvGraphicFramePr>
            <a:graphicFrameLocks noChangeAspect="1"/>
          </p:cNvGraphicFramePr>
          <p:nvPr/>
        </p:nvGraphicFramePr>
        <p:xfrm>
          <a:off x="2417763" y="2293938"/>
          <a:ext cx="3265487" cy="2282825"/>
        </p:xfrm>
        <a:graphic>
          <a:graphicData uri="http://schemas.openxmlformats.org/presentationml/2006/ole">
            <p:oleObj spid="_x0000_s4098" name="Equation" r:id="rId3" imgW="1307880" imgH="914400" progId="Equation.3">
              <p:embed/>
            </p:oleObj>
          </a:graphicData>
        </a:graphic>
      </p:graphicFrame>
      <p:sp>
        <p:nvSpPr>
          <p:cNvPr id="7173" name="Text Box 9"/>
          <p:cNvSpPr txBox="1">
            <a:spLocks noChangeArrowheads="1"/>
          </p:cNvSpPr>
          <p:nvPr/>
        </p:nvSpPr>
        <p:spPr bwMode="auto">
          <a:xfrm>
            <a:off x="1500166" y="4864100"/>
            <a:ext cx="6643733" cy="1569660"/>
          </a:xfrm>
          <a:prstGeom prst="rect">
            <a:avLst/>
          </a:prstGeom>
          <a:noFill/>
          <a:ln w="12700">
            <a:noFill/>
            <a:miter lim="800000"/>
            <a:headEnd type="none" w="sm" len="sm"/>
            <a:tailEnd type="none" w="sm" len="sm"/>
          </a:ln>
        </p:spPr>
        <p:txBody>
          <a:bodyPr wrap="square">
            <a:spAutoFit/>
          </a:bodyPr>
          <a:lstStyle/>
          <a:p>
            <a:pPr algn="l" defTabSz="762000"/>
            <a:r>
              <a:rPr lang="en-NZ" sz="3200" i="0" dirty="0"/>
              <a:t>If solutions are attracting then</a:t>
            </a:r>
          </a:p>
          <a:p>
            <a:pPr algn="l" defTabSz="762000"/>
            <a:r>
              <a:rPr lang="en-NZ" sz="3200" i="0" dirty="0"/>
              <a:t>the </a:t>
            </a:r>
            <a:r>
              <a:rPr lang="en-NZ" sz="3200" i="0" dirty="0" err="1"/>
              <a:t>y’s</a:t>
            </a:r>
            <a:r>
              <a:rPr lang="en-NZ" sz="3200" i="0" dirty="0"/>
              <a:t> are the SSDs in each phase</a:t>
            </a:r>
            <a:r>
              <a:rPr lang="en-NZ" sz="3200" i="0" dirty="0" smtClean="0"/>
              <a:t>.</a:t>
            </a:r>
          </a:p>
          <a:p>
            <a:pPr algn="l" defTabSz="762000"/>
            <a:r>
              <a:rPr lang="en-NZ" sz="3200" dirty="0" smtClean="0"/>
              <a:t>In all cases </a:t>
            </a:r>
            <a:r>
              <a:rPr lang="en-NZ" sz="3200" i="1" dirty="0" smtClean="0"/>
              <a:t>N(t)</a:t>
            </a:r>
            <a:r>
              <a:rPr lang="en-NZ" sz="3200" dirty="0" smtClean="0"/>
              <a:t> ~ exp (-</a:t>
            </a:r>
            <a:r>
              <a:rPr lang="el-GR" sz="3200" i="1" dirty="0" smtClean="0"/>
              <a:t>λ</a:t>
            </a:r>
            <a:r>
              <a:rPr lang="en-NZ" sz="3200" i="1" dirty="0" smtClean="0"/>
              <a:t>t</a:t>
            </a:r>
            <a:r>
              <a:rPr lang="en-NZ" sz="3200" dirty="0" smtClean="0"/>
              <a:t>)</a:t>
            </a:r>
            <a:endParaRPr lang="en-AU" sz="3200" i="0" dirty="0"/>
          </a:p>
        </p:txBody>
      </p:sp>
      <p:graphicFrame>
        <p:nvGraphicFramePr>
          <p:cNvPr id="7171" name="Object 10"/>
          <p:cNvGraphicFramePr>
            <a:graphicFrameLocks noChangeAspect="1"/>
          </p:cNvGraphicFramePr>
          <p:nvPr/>
        </p:nvGraphicFramePr>
        <p:xfrm>
          <a:off x="4514850" y="3321050"/>
          <a:ext cx="114300" cy="215900"/>
        </p:xfrm>
        <a:graphic>
          <a:graphicData uri="http://schemas.openxmlformats.org/presentationml/2006/ole">
            <p:oleObj spid="_x0000_s4099" name="Equation" r:id="rId4" imgW="114120" imgH="215640" progId="Equation.3">
              <p:embed/>
            </p:oleObj>
          </a:graphicData>
        </a:graphic>
      </p:graphicFrame>
      <p:sp>
        <p:nvSpPr>
          <p:cNvPr id="7174" name="Text Box 14"/>
          <p:cNvSpPr txBox="1">
            <a:spLocks noChangeArrowheads="1"/>
          </p:cNvSpPr>
          <p:nvPr/>
        </p:nvSpPr>
        <p:spPr bwMode="auto">
          <a:xfrm>
            <a:off x="531813" y="1009650"/>
            <a:ext cx="7212012" cy="822325"/>
          </a:xfrm>
          <a:prstGeom prst="rect">
            <a:avLst/>
          </a:prstGeom>
          <a:noFill/>
          <a:ln w="12700">
            <a:noFill/>
            <a:miter lim="800000"/>
            <a:headEnd type="none" w="sm" len="sm"/>
            <a:tailEnd type="none" w="sm" len="sm"/>
          </a:ln>
        </p:spPr>
        <p:txBody>
          <a:bodyPr>
            <a:spAutoFit/>
          </a:bodyPr>
          <a:lstStyle/>
          <a:p>
            <a:pPr algn="l" defTabSz="762000">
              <a:buFontTx/>
              <a:buChar char="•"/>
            </a:pPr>
            <a:r>
              <a:rPr lang="en-NZ"/>
              <a:t> Finite Differences+convolution: Do get SSD’s but slow.</a:t>
            </a:r>
          </a:p>
          <a:p>
            <a:pPr algn="l" defTabSz="762000">
              <a:buFontTx/>
              <a:buChar char="•"/>
            </a:pPr>
            <a:r>
              <a:rPr lang="en-NZ" i="0"/>
              <a:t>Look for separable solutions…..</a:t>
            </a:r>
            <a:endParaRPr lang="en-AU" i="0"/>
          </a:p>
        </p:txBody>
      </p:sp>
      <p:sp>
        <p:nvSpPr>
          <p:cNvPr id="7" name="Slide Number Placeholder 6"/>
          <p:cNvSpPr>
            <a:spLocks noGrp="1"/>
          </p:cNvSpPr>
          <p:nvPr>
            <p:ph type="sldNum" sz="quarter" idx="12"/>
          </p:nvPr>
        </p:nvSpPr>
        <p:spPr/>
        <p:txBody>
          <a:bodyPr/>
          <a:lstStyle/>
          <a:p>
            <a:fld id="{763B96F8-C033-465D-A2DF-63BFC6E383A9}" type="slidenum">
              <a:rPr lang="en-NZ" smtClean="0"/>
              <a:pPr/>
              <a:t>17</a:t>
            </a:fld>
            <a:endParaRPr lang="en-NZ"/>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8"/>
          <p:cNvSpPr>
            <a:spLocks noChangeArrowheads="1"/>
          </p:cNvSpPr>
          <p:nvPr/>
        </p:nvSpPr>
        <p:spPr bwMode="auto">
          <a:xfrm>
            <a:off x="1357290" y="2143116"/>
            <a:ext cx="6788152" cy="2687644"/>
          </a:xfrm>
          <a:prstGeom prst="rect">
            <a:avLst/>
          </a:prstGeom>
          <a:solidFill>
            <a:srgbClr val="33CC33"/>
          </a:solidFill>
          <a:ln w="12700">
            <a:solidFill>
              <a:schemeClr val="tx1"/>
            </a:solidFill>
            <a:miter lim="800000"/>
            <a:headEnd type="none" w="sm" len="sm"/>
            <a:tailEnd type="none" w="sm" len="sm"/>
          </a:ln>
        </p:spPr>
        <p:txBody>
          <a:bodyPr wrap="none" anchor="ctr"/>
          <a:lstStyle/>
          <a:p>
            <a:endParaRPr lang="en-US" dirty="0"/>
          </a:p>
        </p:txBody>
      </p:sp>
      <p:sp>
        <p:nvSpPr>
          <p:cNvPr id="2052" name="Rectangle 2"/>
          <p:cNvSpPr>
            <a:spLocks noGrp="1" noChangeArrowheads="1"/>
          </p:cNvSpPr>
          <p:nvPr>
            <p:ph type="title"/>
          </p:nvPr>
        </p:nvSpPr>
        <p:spPr bwMode="auto">
          <a:xfrm>
            <a:off x="609600" y="0"/>
            <a:ext cx="7772400" cy="1143000"/>
          </a:xfrm>
          <a:solidFill>
            <a:schemeClr val="tx2">
              <a:lumMod val="60000"/>
              <a:lumOff val="40000"/>
            </a:schemeClr>
          </a:solidFill>
          <a:ln>
            <a:miter lim="800000"/>
            <a:headEnd/>
            <a:tailEnd/>
          </a:ln>
        </p:spPr>
        <p:txBody>
          <a:bodyPr vert="horz" wrap="square" lIns="91440" tIns="45720" rIns="91440" bIns="45720" numCol="1" anchor="t" anchorCtr="0" compatLnSpc="1">
            <a:prstTxWarp prst="textNoShape">
              <a:avLst/>
            </a:prstTxWarp>
          </a:bodyPr>
          <a:lstStyle/>
          <a:p>
            <a:r>
              <a:rPr lang="en-NZ" sz="2400" dirty="0" smtClean="0"/>
              <a:t>Model of a cell line</a:t>
            </a:r>
            <a:br>
              <a:rPr lang="en-NZ" sz="2400" dirty="0" smtClean="0"/>
            </a:br>
            <a:r>
              <a:rPr lang="en-NZ" sz="2400" dirty="0" smtClean="0"/>
              <a:t>unperturbed by cancer therapy G1-phase</a:t>
            </a:r>
            <a:endParaRPr lang="en-AU" sz="2400" dirty="0" smtClean="0"/>
          </a:p>
        </p:txBody>
      </p:sp>
      <p:sp>
        <p:nvSpPr>
          <p:cNvPr id="2053" name="Rectangle 5"/>
          <p:cNvSpPr>
            <a:spLocks noChangeArrowheads="1"/>
          </p:cNvSpPr>
          <p:nvPr/>
        </p:nvSpPr>
        <p:spPr bwMode="auto">
          <a:xfrm>
            <a:off x="3262313" y="2471738"/>
            <a:ext cx="9144000" cy="0"/>
          </a:xfrm>
          <a:prstGeom prst="rect">
            <a:avLst/>
          </a:prstGeom>
          <a:noFill/>
          <a:ln w="12700">
            <a:noFill/>
            <a:miter lim="800000"/>
            <a:headEnd type="none" w="sm" len="sm"/>
            <a:tailEnd type="none" w="sm" len="sm"/>
          </a:ln>
        </p:spPr>
        <p:txBody>
          <a:bodyPr>
            <a:spAutoFit/>
          </a:bodyPr>
          <a:lstStyle/>
          <a:p>
            <a:endParaRPr lang="en-US"/>
          </a:p>
        </p:txBody>
      </p:sp>
      <p:graphicFrame>
        <p:nvGraphicFramePr>
          <p:cNvPr id="2050" name="Object 12"/>
          <p:cNvGraphicFramePr>
            <a:graphicFrameLocks noChangeAspect="1"/>
          </p:cNvGraphicFramePr>
          <p:nvPr/>
        </p:nvGraphicFramePr>
        <p:xfrm>
          <a:off x="1571604" y="2285992"/>
          <a:ext cx="5835650" cy="1157288"/>
        </p:xfrm>
        <a:graphic>
          <a:graphicData uri="http://schemas.openxmlformats.org/presentationml/2006/ole">
            <p:oleObj spid="_x0000_s2050" name="Equation" r:id="rId3" imgW="3200400" imgH="634680" progId="Equation.3">
              <p:embed/>
            </p:oleObj>
          </a:graphicData>
        </a:graphic>
      </p:graphicFrame>
      <p:sp>
        <p:nvSpPr>
          <p:cNvPr id="6" name="Slide Number Placeholder 5"/>
          <p:cNvSpPr>
            <a:spLocks noGrp="1"/>
          </p:cNvSpPr>
          <p:nvPr>
            <p:ph type="sldNum" sz="quarter" idx="12"/>
          </p:nvPr>
        </p:nvSpPr>
        <p:spPr/>
        <p:txBody>
          <a:bodyPr/>
          <a:lstStyle/>
          <a:p>
            <a:fld id="{763B96F8-C033-465D-A2DF-63BFC6E383A9}" type="slidenum">
              <a:rPr lang="en-NZ" smtClean="0"/>
              <a:pPr/>
              <a:t>18</a:t>
            </a:fld>
            <a:endParaRPr lang="en-NZ"/>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457200" y="274638"/>
            <a:ext cx="8229600" cy="742950"/>
          </a:xfrm>
          <a:solidFill>
            <a:schemeClr val="accent1">
              <a:lumMod val="40000"/>
              <a:lumOff val="60000"/>
            </a:schemeClr>
          </a:solid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Dispersion</a:t>
            </a:r>
          </a:p>
        </p:txBody>
      </p:sp>
      <p:sp>
        <p:nvSpPr>
          <p:cNvPr id="35843" name="Rectangle 3"/>
          <p:cNvSpPr>
            <a:spLocks noGrp="1" noChangeArrowheads="1"/>
          </p:cNvSpPr>
          <p:nvPr>
            <p:ph type="body" idx="1"/>
          </p:nvPr>
        </p:nvSpPr>
        <p:spPr bwMode="auto">
          <a:xfrm>
            <a:off x="457200" y="1028700"/>
            <a:ext cx="8229600" cy="5097463"/>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t>There is white noise particularly in the S-phase</a:t>
            </a:r>
          </a:p>
          <a:p>
            <a:r>
              <a:rPr lang="en-US" b="1" i="1" dirty="0" smtClean="0"/>
              <a:t>   </a:t>
            </a:r>
            <a:r>
              <a:rPr lang="en-US" dirty="0" smtClean="0"/>
              <a:t>Growth</a:t>
            </a:r>
            <a:r>
              <a:rPr lang="en-US" b="1" i="1" dirty="0" smtClean="0"/>
              <a:t>    </a:t>
            </a:r>
            <a:r>
              <a:rPr lang="en-US" b="1" i="1" dirty="0" err="1" smtClean="0"/>
              <a:t>dx</a:t>
            </a:r>
            <a:r>
              <a:rPr lang="en-US" b="1" dirty="0" smtClean="0"/>
              <a:t>   =  </a:t>
            </a:r>
            <a:r>
              <a:rPr lang="en-US" b="1" i="1" dirty="0" smtClean="0"/>
              <a:t>g </a:t>
            </a:r>
            <a:r>
              <a:rPr lang="en-US" b="1" i="1" dirty="0" err="1" smtClean="0"/>
              <a:t>dt</a:t>
            </a:r>
            <a:r>
              <a:rPr lang="en-US" b="1" i="1" dirty="0" smtClean="0"/>
              <a:t>   +   </a:t>
            </a:r>
            <a:r>
              <a:rPr lang="el-GR" b="1" i="1" dirty="0" smtClean="0">
                <a:cs typeface="Times New Roman" pitchFamily="18" charset="0"/>
              </a:rPr>
              <a:t>σ</a:t>
            </a:r>
            <a:r>
              <a:rPr lang="en-US" b="1" i="1" dirty="0" smtClean="0">
                <a:cs typeface="Times New Roman" pitchFamily="18" charset="0"/>
              </a:rPr>
              <a:t> </a:t>
            </a:r>
            <a:r>
              <a:rPr lang="en-US" b="1" i="1" dirty="0" err="1" smtClean="0">
                <a:cs typeface="Times New Roman" pitchFamily="18" charset="0"/>
              </a:rPr>
              <a:t>dX</a:t>
            </a:r>
            <a:endParaRPr lang="en-US" b="1" i="1" dirty="0" smtClean="0">
              <a:cs typeface="Times New Roman" pitchFamily="18" charset="0"/>
            </a:endParaRPr>
          </a:p>
          <a:p>
            <a:pPr>
              <a:buFontTx/>
              <a:buNone/>
            </a:pPr>
            <a:r>
              <a:rPr lang="en-US" b="1" i="1" dirty="0" smtClean="0">
                <a:cs typeface="Times New Roman" pitchFamily="18" charset="0"/>
              </a:rPr>
              <a:t>                                </a:t>
            </a:r>
            <a:r>
              <a:rPr lang="en-US" sz="1800" b="1" i="1" dirty="0" smtClean="0">
                <a:cs typeface="Times New Roman" pitchFamily="18" charset="0"/>
              </a:rPr>
              <a:t>Deterministic        White</a:t>
            </a:r>
          </a:p>
          <a:p>
            <a:pPr>
              <a:buFontTx/>
              <a:buNone/>
            </a:pPr>
            <a:r>
              <a:rPr lang="en-US" sz="1800" b="1" i="1" dirty="0" smtClean="0">
                <a:cs typeface="Times New Roman" pitchFamily="18" charset="0"/>
              </a:rPr>
              <a:t>                                                            Growth                Noise</a:t>
            </a:r>
          </a:p>
          <a:p>
            <a:r>
              <a:rPr lang="en-US" sz="3600" b="1" dirty="0" smtClean="0">
                <a:cs typeface="Times New Roman" pitchFamily="18" charset="0"/>
              </a:rPr>
              <a:t>   </a:t>
            </a:r>
            <a:r>
              <a:rPr lang="en-US" sz="3600" dirty="0" smtClean="0">
                <a:cs typeface="Times New Roman" pitchFamily="18" charset="0"/>
              </a:rPr>
              <a:t>Gives Fokker-Planck Equation</a:t>
            </a:r>
          </a:p>
          <a:p>
            <a:pPr>
              <a:buFontTx/>
              <a:buNone/>
            </a:pPr>
            <a:r>
              <a:rPr lang="en-US" sz="3600" dirty="0" smtClean="0">
                <a:cs typeface="Times New Roman" pitchFamily="18" charset="0"/>
              </a:rPr>
              <a:t>       </a:t>
            </a:r>
            <a:r>
              <a:rPr lang="en-US" sz="3600" i="1" dirty="0" smtClean="0">
                <a:cs typeface="Times New Roman" pitchFamily="18" charset="0"/>
              </a:rPr>
              <a:t>S</a:t>
            </a:r>
            <a:r>
              <a:rPr lang="en-US" sz="3600" i="1" baseline="-25000" dirty="0" smtClean="0">
                <a:cs typeface="Times New Roman" pitchFamily="18" charset="0"/>
              </a:rPr>
              <a:t>t</a:t>
            </a:r>
            <a:r>
              <a:rPr lang="en-US" sz="3600" dirty="0" smtClean="0">
                <a:cs typeface="Times New Roman" pitchFamily="18" charset="0"/>
              </a:rPr>
              <a:t> = </a:t>
            </a:r>
            <a:r>
              <a:rPr lang="en-US" sz="3600" i="1" dirty="0" smtClean="0">
                <a:cs typeface="Times New Roman" pitchFamily="18" charset="0"/>
              </a:rPr>
              <a:t>(D S)</a:t>
            </a:r>
            <a:r>
              <a:rPr lang="en-US" sz="3600" i="1" baseline="-25000" dirty="0" smtClean="0">
                <a:cs typeface="Times New Roman" pitchFamily="18" charset="0"/>
              </a:rPr>
              <a:t>xx  </a:t>
            </a:r>
            <a:r>
              <a:rPr lang="en-US" sz="3600" i="1" dirty="0" smtClean="0">
                <a:cs typeface="Times New Roman" pitchFamily="18" charset="0"/>
              </a:rPr>
              <a:t> - (g S)</a:t>
            </a:r>
            <a:r>
              <a:rPr lang="en-US" sz="3600" i="1" baseline="-25000" dirty="0" smtClean="0">
                <a:cs typeface="Times New Roman" pitchFamily="18" charset="0"/>
              </a:rPr>
              <a:t>x</a:t>
            </a:r>
            <a:r>
              <a:rPr lang="en-US" sz="3600" dirty="0" smtClean="0">
                <a:cs typeface="Times New Roman" pitchFamily="18" charset="0"/>
              </a:rPr>
              <a:t>  +…   etc.,</a:t>
            </a:r>
          </a:p>
          <a:p>
            <a:pPr>
              <a:buFontTx/>
              <a:buNone/>
            </a:pPr>
            <a:r>
              <a:rPr lang="en-US" sz="3600" dirty="0" smtClean="0">
                <a:cs typeface="Times New Roman" pitchFamily="18" charset="0"/>
              </a:rPr>
              <a:t>                 </a:t>
            </a:r>
            <a:r>
              <a:rPr lang="en-US" sz="3600" i="1" dirty="0" smtClean="0">
                <a:cs typeface="Times New Roman" pitchFamily="18" charset="0"/>
              </a:rPr>
              <a:t>D   = </a:t>
            </a:r>
            <a:r>
              <a:rPr lang="el-GR" i="1" dirty="0" smtClean="0">
                <a:cs typeface="Times New Roman" pitchFamily="18" charset="0"/>
              </a:rPr>
              <a:t>σ</a:t>
            </a:r>
            <a:r>
              <a:rPr lang="en-US" i="1" dirty="0" smtClean="0">
                <a:cs typeface="Times New Roman" pitchFamily="18" charset="0"/>
              </a:rPr>
              <a:t> </a:t>
            </a:r>
            <a:r>
              <a:rPr lang="en-US" baseline="30000" dirty="0" smtClean="0">
                <a:cs typeface="Times New Roman" pitchFamily="18" charset="0"/>
              </a:rPr>
              <a:t>2</a:t>
            </a:r>
            <a:r>
              <a:rPr lang="en-US" dirty="0" smtClean="0">
                <a:cs typeface="Times New Roman" pitchFamily="18" charset="0"/>
              </a:rPr>
              <a:t>/2.</a:t>
            </a:r>
            <a:endParaRPr lang="en-US" sz="3600" dirty="0" smtClean="0">
              <a:cs typeface="Times New Roman" pitchFamily="18" charset="0"/>
            </a:endParaRPr>
          </a:p>
          <a:p>
            <a:pPr>
              <a:buFontTx/>
              <a:buNone/>
            </a:pPr>
            <a:r>
              <a:rPr lang="en-US" sz="3600" dirty="0" smtClean="0">
                <a:cs typeface="Times New Roman" pitchFamily="18" charset="0"/>
              </a:rPr>
              <a:t> </a:t>
            </a:r>
            <a:endParaRPr lang="en-US" sz="3600" baseline="-25000" dirty="0" smtClean="0">
              <a:cs typeface="Times New Roman" pitchFamily="18" charset="0"/>
            </a:endParaRPr>
          </a:p>
          <a:p>
            <a:pPr>
              <a:buFontTx/>
              <a:buNone/>
            </a:pPr>
            <a:endParaRPr lang="el-GR" b="1" dirty="0" smtClean="0">
              <a:cs typeface="Times New Roman" pitchFamily="18" charset="0"/>
            </a:endParaRPr>
          </a:p>
        </p:txBody>
      </p:sp>
      <p:sp>
        <p:nvSpPr>
          <p:cNvPr id="4" name="Slide Number Placeholder 3"/>
          <p:cNvSpPr>
            <a:spLocks noGrp="1"/>
          </p:cNvSpPr>
          <p:nvPr>
            <p:ph type="sldNum" sz="quarter" idx="12"/>
          </p:nvPr>
        </p:nvSpPr>
        <p:spPr/>
        <p:txBody>
          <a:bodyPr/>
          <a:lstStyle/>
          <a:p>
            <a:fld id="{763B96F8-C033-465D-A2DF-63BFC6E383A9}" type="slidenum">
              <a:rPr lang="en-NZ" smtClean="0"/>
              <a:pPr/>
              <a:t>19</a:t>
            </a:fld>
            <a:endParaRPr lang="en-NZ"/>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p:nvPr>
        </p:nvSpPr>
        <p:spPr bwMode="auto">
          <a:xfrm>
            <a:off x="620713"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NZ" smtClean="0"/>
              <a:t>S-phase equations</a:t>
            </a:r>
          </a:p>
        </p:txBody>
      </p:sp>
      <p:graphicFrame>
        <p:nvGraphicFramePr>
          <p:cNvPr id="6146" name="Object 3"/>
          <p:cNvGraphicFramePr>
            <a:graphicFrameLocks noChangeAspect="1"/>
          </p:cNvGraphicFramePr>
          <p:nvPr/>
        </p:nvGraphicFramePr>
        <p:xfrm>
          <a:off x="238125" y="3049588"/>
          <a:ext cx="8893175" cy="1992312"/>
        </p:xfrm>
        <a:graphic>
          <a:graphicData uri="http://schemas.openxmlformats.org/presentationml/2006/ole">
            <p:oleObj spid="_x0000_s3074" name="Equation" r:id="rId3" imgW="4876560" imgH="1091880" progId="Equation.3">
              <p:embed/>
            </p:oleObj>
          </a:graphicData>
        </a:graphic>
      </p:graphicFrame>
      <p:graphicFrame>
        <p:nvGraphicFramePr>
          <p:cNvPr id="6147" name="Object 4"/>
          <p:cNvGraphicFramePr>
            <a:graphicFrameLocks noChangeAspect="1"/>
          </p:cNvGraphicFramePr>
          <p:nvPr/>
        </p:nvGraphicFramePr>
        <p:xfrm>
          <a:off x="0" y="1544638"/>
          <a:ext cx="5699125" cy="1389062"/>
        </p:xfrm>
        <a:graphic>
          <a:graphicData uri="http://schemas.openxmlformats.org/presentationml/2006/ole">
            <p:oleObj spid="_x0000_s3075" name="Equation" r:id="rId4" imgW="3124080" imgH="761760" progId="Equation.3">
              <p:embed/>
            </p:oleObj>
          </a:graphicData>
        </a:graphic>
      </p:graphicFrame>
      <p:graphicFrame>
        <p:nvGraphicFramePr>
          <p:cNvPr id="6148" name="Object 5"/>
          <p:cNvGraphicFramePr>
            <a:graphicFrameLocks noChangeAspect="1"/>
          </p:cNvGraphicFramePr>
          <p:nvPr/>
        </p:nvGraphicFramePr>
        <p:xfrm>
          <a:off x="577850" y="5086350"/>
          <a:ext cx="7747000" cy="1139825"/>
        </p:xfrm>
        <a:graphic>
          <a:graphicData uri="http://schemas.openxmlformats.org/presentationml/2006/ole">
            <p:oleObj spid="_x0000_s3076" name="Equation" r:id="rId5" imgW="3276360" imgH="482400" progId="Equation.3">
              <p:embed/>
            </p:oleObj>
          </a:graphicData>
        </a:graphic>
      </p:graphicFrame>
      <p:grpSp>
        <p:nvGrpSpPr>
          <p:cNvPr id="2" name="Group 6"/>
          <p:cNvGrpSpPr>
            <a:grpSpLocks/>
          </p:cNvGrpSpPr>
          <p:nvPr/>
        </p:nvGrpSpPr>
        <p:grpSpPr bwMode="auto">
          <a:xfrm>
            <a:off x="5613400" y="993775"/>
            <a:ext cx="3530600" cy="2347913"/>
            <a:chOff x="1109" y="836"/>
            <a:chExt cx="4043" cy="3324"/>
          </a:xfrm>
        </p:grpSpPr>
        <p:sp>
          <p:nvSpPr>
            <p:cNvPr id="6151" name="Freeform 7"/>
            <p:cNvSpPr>
              <a:spLocks/>
            </p:cNvSpPr>
            <p:nvPr/>
          </p:nvSpPr>
          <p:spPr bwMode="auto">
            <a:xfrm rot="124732">
              <a:off x="1652" y="1152"/>
              <a:ext cx="936" cy="2353"/>
            </a:xfrm>
            <a:custGeom>
              <a:avLst/>
              <a:gdLst>
                <a:gd name="T0" fmla="*/ 4 w 1319"/>
                <a:gd name="T1" fmla="*/ 26599 h 1282"/>
                <a:gd name="T2" fmla="*/ 24 w 1319"/>
                <a:gd name="T3" fmla="*/ 25956 h 1282"/>
                <a:gd name="T4" fmla="*/ 35 w 1319"/>
                <a:gd name="T5" fmla="*/ 25534 h 1282"/>
                <a:gd name="T6" fmla="*/ 52 w 1319"/>
                <a:gd name="T7" fmla="*/ 24060 h 1282"/>
                <a:gd name="T8" fmla="*/ 77 w 1319"/>
                <a:gd name="T9" fmla="*/ 15432 h 1282"/>
                <a:gd name="T10" fmla="*/ 82 w 1319"/>
                <a:gd name="T11" fmla="*/ 6165 h 1282"/>
                <a:gd name="T12" fmla="*/ 86 w 1319"/>
                <a:gd name="T13" fmla="*/ 1968 h 1282"/>
                <a:gd name="T14" fmla="*/ 93 w 1319"/>
                <a:gd name="T15" fmla="*/ 705 h 1282"/>
                <a:gd name="T16" fmla="*/ 97 w 1319"/>
                <a:gd name="T17" fmla="*/ 68 h 1282"/>
                <a:gd name="T18" fmla="*/ 108 w 1319"/>
                <a:gd name="T19" fmla="*/ 1545 h 1282"/>
                <a:gd name="T20" fmla="*/ 121 w 1319"/>
                <a:gd name="T21" fmla="*/ 4064 h 1282"/>
                <a:gd name="T22" fmla="*/ 131 w 1319"/>
                <a:gd name="T23" fmla="*/ 9548 h 1282"/>
                <a:gd name="T24" fmla="*/ 141 w 1319"/>
                <a:gd name="T25" fmla="*/ 15432 h 1282"/>
                <a:gd name="T26" fmla="*/ 152 w 1319"/>
                <a:gd name="T27" fmla="*/ 18393 h 1282"/>
                <a:gd name="T28" fmla="*/ 157 w 1319"/>
                <a:gd name="T29" fmla="*/ 19428 h 1282"/>
                <a:gd name="T30" fmla="*/ 177 w 1319"/>
                <a:gd name="T31" fmla="*/ 23012 h 1282"/>
                <a:gd name="T32" fmla="*/ 183 w 1319"/>
                <a:gd name="T33" fmla="*/ 23218 h 1282"/>
                <a:gd name="T34" fmla="*/ 230 w 1319"/>
                <a:gd name="T35" fmla="*/ 25332 h 1282"/>
                <a:gd name="T36" fmla="*/ 233 w 1319"/>
                <a:gd name="T37" fmla="*/ 25751 h 12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19"/>
                <a:gd name="T58" fmla="*/ 0 h 1282"/>
                <a:gd name="T59" fmla="*/ 1319 w 1319"/>
                <a:gd name="T60" fmla="*/ 1282 h 12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19" h="1282">
                  <a:moveTo>
                    <a:pt x="24" y="1277"/>
                  </a:moveTo>
                  <a:cubicBezTo>
                    <a:pt x="177" y="1223"/>
                    <a:pt x="0" y="1282"/>
                    <a:pt x="135" y="1246"/>
                  </a:cubicBezTo>
                  <a:cubicBezTo>
                    <a:pt x="156" y="1240"/>
                    <a:pt x="196" y="1226"/>
                    <a:pt x="196" y="1226"/>
                  </a:cubicBezTo>
                  <a:cubicBezTo>
                    <a:pt x="232" y="1202"/>
                    <a:pt x="261" y="1188"/>
                    <a:pt x="287" y="1155"/>
                  </a:cubicBezTo>
                  <a:cubicBezTo>
                    <a:pt x="376" y="1040"/>
                    <a:pt x="408" y="882"/>
                    <a:pt x="428" y="741"/>
                  </a:cubicBezTo>
                  <a:cubicBezTo>
                    <a:pt x="436" y="592"/>
                    <a:pt x="449" y="444"/>
                    <a:pt x="458" y="296"/>
                  </a:cubicBezTo>
                  <a:cubicBezTo>
                    <a:pt x="458" y="295"/>
                    <a:pt x="451" y="144"/>
                    <a:pt x="479" y="94"/>
                  </a:cubicBezTo>
                  <a:cubicBezTo>
                    <a:pt x="491" y="73"/>
                    <a:pt x="506" y="54"/>
                    <a:pt x="519" y="34"/>
                  </a:cubicBezTo>
                  <a:cubicBezTo>
                    <a:pt x="526" y="24"/>
                    <a:pt x="539" y="3"/>
                    <a:pt x="539" y="3"/>
                  </a:cubicBezTo>
                  <a:cubicBezTo>
                    <a:pt x="601" y="18"/>
                    <a:pt x="576" y="0"/>
                    <a:pt x="600" y="74"/>
                  </a:cubicBezTo>
                  <a:cubicBezTo>
                    <a:pt x="615" y="120"/>
                    <a:pt x="658" y="148"/>
                    <a:pt x="671" y="195"/>
                  </a:cubicBezTo>
                  <a:cubicBezTo>
                    <a:pt x="695" y="281"/>
                    <a:pt x="703" y="374"/>
                    <a:pt x="731" y="458"/>
                  </a:cubicBezTo>
                  <a:cubicBezTo>
                    <a:pt x="743" y="553"/>
                    <a:pt x="757" y="648"/>
                    <a:pt x="782" y="741"/>
                  </a:cubicBezTo>
                  <a:cubicBezTo>
                    <a:pt x="795" y="789"/>
                    <a:pt x="807" y="846"/>
                    <a:pt x="842" y="883"/>
                  </a:cubicBezTo>
                  <a:cubicBezTo>
                    <a:pt x="862" y="943"/>
                    <a:pt x="838" y="886"/>
                    <a:pt x="873" y="933"/>
                  </a:cubicBezTo>
                  <a:cubicBezTo>
                    <a:pt x="899" y="967"/>
                    <a:pt x="953" y="1080"/>
                    <a:pt x="984" y="1105"/>
                  </a:cubicBezTo>
                  <a:cubicBezTo>
                    <a:pt x="992" y="1112"/>
                    <a:pt x="1004" y="1112"/>
                    <a:pt x="1014" y="1115"/>
                  </a:cubicBezTo>
                  <a:cubicBezTo>
                    <a:pt x="1082" y="1183"/>
                    <a:pt x="1184" y="1198"/>
                    <a:pt x="1277" y="1216"/>
                  </a:cubicBezTo>
                  <a:cubicBezTo>
                    <a:pt x="1310" y="1238"/>
                    <a:pt x="1319" y="1236"/>
                    <a:pt x="1297" y="1236"/>
                  </a:cubicBezTo>
                </a:path>
              </a:pathLst>
            </a:custGeom>
            <a:solidFill>
              <a:schemeClr val="accent1"/>
            </a:solidFill>
            <a:ln w="38100">
              <a:solidFill>
                <a:srgbClr val="336600"/>
              </a:solidFill>
              <a:round/>
              <a:headEnd type="none" w="sm" len="sm"/>
              <a:tailEnd type="none" w="sm" len="sm"/>
            </a:ln>
          </p:spPr>
          <p:txBody>
            <a:bodyPr/>
            <a:lstStyle/>
            <a:p>
              <a:endParaRPr lang="en-US"/>
            </a:p>
          </p:txBody>
        </p:sp>
        <p:sp>
          <p:nvSpPr>
            <p:cNvPr id="6152" name="Freeform 8"/>
            <p:cNvSpPr>
              <a:spLocks/>
            </p:cNvSpPr>
            <p:nvPr/>
          </p:nvSpPr>
          <p:spPr bwMode="auto">
            <a:xfrm>
              <a:off x="1605" y="2908"/>
              <a:ext cx="929" cy="566"/>
            </a:xfrm>
            <a:custGeom>
              <a:avLst/>
              <a:gdLst>
                <a:gd name="T0" fmla="*/ 0 w 929"/>
                <a:gd name="T1" fmla="*/ 566 h 566"/>
                <a:gd name="T2" fmla="*/ 121 w 929"/>
                <a:gd name="T3" fmla="*/ 535 h 566"/>
                <a:gd name="T4" fmla="*/ 192 w 929"/>
                <a:gd name="T5" fmla="*/ 464 h 566"/>
                <a:gd name="T6" fmla="*/ 313 w 929"/>
                <a:gd name="T7" fmla="*/ 161 h 566"/>
                <a:gd name="T8" fmla="*/ 454 w 929"/>
                <a:gd name="T9" fmla="*/ 0 h 566"/>
                <a:gd name="T10" fmla="*/ 586 w 929"/>
                <a:gd name="T11" fmla="*/ 40 h 566"/>
                <a:gd name="T12" fmla="*/ 677 w 929"/>
                <a:gd name="T13" fmla="*/ 222 h 566"/>
                <a:gd name="T14" fmla="*/ 757 w 929"/>
                <a:gd name="T15" fmla="*/ 343 h 566"/>
                <a:gd name="T16" fmla="*/ 818 w 929"/>
                <a:gd name="T17" fmla="*/ 475 h 566"/>
                <a:gd name="T18" fmla="*/ 929 w 929"/>
                <a:gd name="T19" fmla="*/ 525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0099FF"/>
            </a:solidFill>
            <a:ln w="38100">
              <a:solidFill>
                <a:schemeClr val="accent2"/>
              </a:solidFill>
              <a:round/>
              <a:headEnd type="none" w="sm" len="sm"/>
              <a:tailEnd type="none" w="sm" len="sm"/>
            </a:ln>
          </p:spPr>
          <p:txBody>
            <a:bodyPr/>
            <a:lstStyle/>
            <a:p>
              <a:endParaRPr lang="en-US"/>
            </a:p>
          </p:txBody>
        </p:sp>
        <p:sp>
          <p:nvSpPr>
            <p:cNvPr id="6153" name="Freeform 9"/>
            <p:cNvSpPr>
              <a:spLocks/>
            </p:cNvSpPr>
            <p:nvPr/>
          </p:nvSpPr>
          <p:spPr bwMode="auto">
            <a:xfrm>
              <a:off x="1741" y="2984"/>
              <a:ext cx="1010" cy="496"/>
            </a:xfrm>
            <a:custGeom>
              <a:avLst/>
              <a:gdLst>
                <a:gd name="T0" fmla="*/ 0 w 929"/>
                <a:gd name="T1" fmla="*/ 293 h 566"/>
                <a:gd name="T2" fmla="*/ 186 w 929"/>
                <a:gd name="T3" fmla="*/ 276 h 566"/>
                <a:gd name="T4" fmla="*/ 292 w 929"/>
                <a:gd name="T5" fmla="*/ 240 h 566"/>
                <a:gd name="T6" fmla="*/ 475 w 929"/>
                <a:gd name="T7" fmla="*/ 84 h 566"/>
                <a:gd name="T8" fmla="*/ 690 w 929"/>
                <a:gd name="T9" fmla="*/ 0 h 566"/>
                <a:gd name="T10" fmla="*/ 890 w 929"/>
                <a:gd name="T11" fmla="*/ 21 h 566"/>
                <a:gd name="T12" fmla="*/ 1028 w 929"/>
                <a:gd name="T13" fmla="*/ 115 h 566"/>
                <a:gd name="T14" fmla="*/ 1150 w 929"/>
                <a:gd name="T15" fmla="*/ 177 h 566"/>
                <a:gd name="T16" fmla="*/ 1243 w 929"/>
                <a:gd name="T17" fmla="*/ 245 h 566"/>
                <a:gd name="T18" fmla="*/ 1411 w 929"/>
                <a:gd name="T19" fmla="*/ 271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0099FF"/>
            </a:solidFill>
            <a:ln w="38100">
              <a:solidFill>
                <a:schemeClr val="accent2"/>
              </a:solidFill>
              <a:round/>
              <a:headEnd type="none" w="sm" len="sm"/>
              <a:tailEnd type="none" w="sm" len="sm"/>
            </a:ln>
          </p:spPr>
          <p:txBody>
            <a:bodyPr/>
            <a:lstStyle/>
            <a:p>
              <a:endParaRPr lang="en-US"/>
            </a:p>
          </p:txBody>
        </p:sp>
        <p:sp>
          <p:nvSpPr>
            <p:cNvPr id="6154" name="Freeform 10"/>
            <p:cNvSpPr>
              <a:spLocks/>
            </p:cNvSpPr>
            <p:nvPr/>
          </p:nvSpPr>
          <p:spPr bwMode="auto">
            <a:xfrm>
              <a:off x="1967" y="3000"/>
              <a:ext cx="1131" cy="496"/>
            </a:xfrm>
            <a:custGeom>
              <a:avLst/>
              <a:gdLst>
                <a:gd name="T0" fmla="*/ 0 w 929"/>
                <a:gd name="T1" fmla="*/ 293 h 566"/>
                <a:gd name="T2" fmla="*/ 323 w 929"/>
                <a:gd name="T3" fmla="*/ 276 h 566"/>
                <a:gd name="T4" fmla="*/ 514 w 929"/>
                <a:gd name="T5" fmla="*/ 240 h 566"/>
                <a:gd name="T6" fmla="*/ 838 w 929"/>
                <a:gd name="T7" fmla="*/ 84 h 566"/>
                <a:gd name="T8" fmla="*/ 1214 w 929"/>
                <a:gd name="T9" fmla="*/ 0 h 566"/>
                <a:gd name="T10" fmla="*/ 1567 w 929"/>
                <a:gd name="T11" fmla="*/ 21 h 566"/>
                <a:gd name="T12" fmla="*/ 1809 w 929"/>
                <a:gd name="T13" fmla="*/ 115 h 566"/>
                <a:gd name="T14" fmla="*/ 2025 w 929"/>
                <a:gd name="T15" fmla="*/ 177 h 566"/>
                <a:gd name="T16" fmla="*/ 2189 w 929"/>
                <a:gd name="T17" fmla="*/ 245 h 566"/>
                <a:gd name="T18" fmla="*/ 2484 w 929"/>
                <a:gd name="T19" fmla="*/ 271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0099FF"/>
            </a:solidFill>
            <a:ln w="38100">
              <a:solidFill>
                <a:schemeClr val="accent2"/>
              </a:solidFill>
              <a:round/>
              <a:headEnd type="none" w="sm" len="sm"/>
              <a:tailEnd type="none" w="sm" len="sm"/>
            </a:ln>
          </p:spPr>
          <p:txBody>
            <a:bodyPr/>
            <a:lstStyle/>
            <a:p>
              <a:endParaRPr lang="en-US"/>
            </a:p>
          </p:txBody>
        </p:sp>
        <p:sp>
          <p:nvSpPr>
            <p:cNvPr id="6155" name="Freeform 11"/>
            <p:cNvSpPr>
              <a:spLocks/>
            </p:cNvSpPr>
            <p:nvPr/>
          </p:nvSpPr>
          <p:spPr bwMode="auto">
            <a:xfrm>
              <a:off x="2223" y="3068"/>
              <a:ext cx="1222" cy="424"/>
            </a:xfrm>
            <a:custGeom>
              <a:avLst/>
              <a:gdLst>
                <a:gd name="T0" fmla="*/ 0 w 929"/>
                <a:gd name="T1" fmla="*/ 133 h 566"/>
                <a:gd name="T2" fmla="*/ 476 w 929"/>
                <a:gd name="T3" fmla="*/ 127 h 566"/>
                <a:gd name="T4" fmla="*/ 758 w 929"/>
                <a:gd name="T5" fmla="*/ 110 h 566"/>
                <a:gd name="T6" fmla="*/ 1234 w 929"/>
                <a:gd name="T7" fmla="*/ 38 h 566"/>
                <a:gd name="T8" fmla="*/ 1788 w 929"/>
                <a:gd name="T9" fmla="*/ 0 h 566"/>
                <a:gd name="T10" fmla="*/ 2309 w 929"/>
                <a:gd name="T11" fmla="*/ 9 h 566"/>
                <a:gd name="T12" fmla="*/ 2668 w 929"/>
                <a:gd name="T13" fmla="*/ 52 h 566"/>
                <a:gd name="T14" fmla="*/ 2981 w 929"/>
                <a:gd name="T15" fmla="*/ 82 h 566"/>
                <a:gd name="T16" fmla="*/ 3220 w 929"/>
                <a:gd name="T17" fmla="*/ 112 h 566"/>
                <a:gd name="T18" fmla="*/ 3658 w 929"/>
                <a:gd name="T19" fmla="*/ 124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0099FF"/>
            </a:solidFill>
            <a:ln w="38100">
              <a:solidFill>
                <a:schemeClr val="accent2"/>
              </a:solidFill>
              <a:round/>
              <a:headEnd type="none" w="sm" len="sm"/>
              <a:tailEnd type="none" w="sm" len="sm"/>
            </a:ln>
          </p:spPr>
          <p:txBody>
            <a:bodyPr/>
            <a:lstStyle/>
            <a:p>
              <a:endParaRPr lang="en-US"/>
            </a:p>
          </p:txBody>
        </p:sp>
        <p:sp>
          <p:nvSpPr>
            <p:cNvPr id="6156" name="Line 12"/>
            <p:cNvSpPr>
              <a:spLocks noChangeShapeType="1"/>
            </p:cNvSpPr>
            <p:nvPr/>
          </p:nvSpPr>
          <p:spPr bwMode="auto">
            <a:xfrm>
              <a:off x="1503" y="836"/>
              <a:ext cx="0" cy="2638"/>
            </a:xfrm>
            <a:prstGeom prst="line">
              <a:avLst/>
            </a:prstGeom>
            <a:noFill/>
            <a:ln w="12700">
              <a:solidFill>
                <a:schemeClr val="tx1"/>
              </a:solidFill>
              <a:round/>
              <a:headEnd type="stealth" w="sm" len="sm"/>
              <a:tailEnd type="none" w="sm" len="sm"/>
            </a:ln>
          </p:spPr>
          <p:txBody>
            <a:bodyPr/>
            <a:lstStyle/>
            <a:p>
              <a:endParaRPr lang="en-US"/>
            </a:p>
          </p:txBody>
        </p:sp>
        <p:sp>
          <p:nvSpPr>
            <p:cNvPr id="6157" name="Line 13"/>
            <p:cNvSpPr>
              <a:spLocks noChangeShapeType="1"/>
            </p:cNvSpPr>
            <p:nvPr/>
          </p:nvSpPr>
          <p:spPr bwMode="auto">
            <a:xfrm>
              <a:off x="1493" y="3474"/>
              <a:ext cx="2840" cy="10"/>
            </a:xfrm>
            <a:prstGeom prst="line">
              <a:avLst/>
            </a:prstGeom>
            <a:noFill/>
            <a:ln w="12700">
              <a:solidFill>
                <a:schemeClr val="tx1"/>
              </a:solidFill>
              <a:round/>
              <a:headEnd type="none" w="sm" len="sm"/>
              <a:tailEnd type="stealth" w="sm" len="sm"/>
            </a:ln>
          </p:spPr>
          <p:txBody>
            <a:bodyPr/>
            <a:lstStyle/>
            <a:p>
              <a:endParaRPr lang="en-US"/>
            </a:p>
          </p:txBody>
        </p:sp>
        <p:sp>
          <p:nvSpPr>
            <p:cNvPr id="6158" name="Freeform 14"/>
            <p:cNvSpPr>
              <a:spLocks/>
            </p:cNvSpPr>
            <p:nvPr/>
          </p:nvSpPr>
          <p:spPr bwMode="auto">
            <a:xfrm rot="29599">
              <a:off x="2530" y="3075"/>
              <a:ext cx="1222" cy="424"/>
            </a:xfrm>
            <a:custGeom>
              <a:avLst/>
              <a:gdLst>
                <a:gd name="T0" fmla="*/ 0 w 929"/>
                <a:gd name="T1" fmla="*/ 133 h 566"/>
                <a:gd name="T2" fmla="*/ 476 w 929"/>
                <a:gd name="T3" fmla="*/ 127 h 566"/>
                <a:gd name="T4" fmla="*/ 758 w 929"/>
                <a:gd name="T5" fmla="*/ 110 h 566"/>
                <a:gd name="T6" fmla="*/ 1234 w 929"/>
                <a:gd name="T7" fmla="*/ 38 h 566"/>
                <a:gd name="T8" fmla="*/ 1788 w 929"/>
                <a:gd name="T9" fmla="*/ 0 h 566"/>
                <a:gd name="T10" fmla="*/ 2309 w 929"/>
                <a:gd name="T11" fmla="*/ 9 h 566"/>
                <a:gd name="T12" fmla="*/ 2668 w 929"/>
                <a:gd name="T13" fmla="*/ 52 h 566"/>
                <a:gd name="T14" fmla="*/ 2981 w 929"/>
                <a:gd name="T15" fmla="*/ 82 h 566"/>
                <a:gd name="T16" fmla="*/ 3220 w 929"/>
                <a:gd name="T17" fmla="*/ 112 h 566"/>
                <a:gd name="T18" fmla="*/ 3658 w 929"/>
                <a:gd name="T19" fmla="*/ 124 h 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566"/>
                <a:gd name="T32" fmla="*/ 929 w 929"/>
                <a:gd name="T33" fmla="*/ 566 h 5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566">
                  <a:moveTo>
                    <a:pt x="0" y="566"/>
                  </a:moveTo>
                  <a:cubicBezTo>
                    <a:pt x="41" y="557"/>
                    <a:pt x="81" y="548"/>
                    <a:pt x="121" y="535"/>
                  </a:cubicBezTo>
                  <a:cubicBezTo>
                    <a:pt x="152" y="514"/>
                    <a:pt x="166" y="490"/>
                    <a:pt x="192" y="464"/>
                  </a:cubicBezTo>
                  <a:cubicBezTo>
                    <a:pt x="224" y="369"/>
                    <a:pt x="243" y="235"/>
                    <a:pt x="313" y="161"/>
                  </a:cubicBezTo>
                  <a:cubicBezTo>
                    <a:pt x="338" y="87"/>
                    <a:pt x="375" y="26"/>
                    <a:pt x="454" y="0"/>
                  </a:cubicBezTo>
                  <a:cubicBezTo>
                    <a:pt x="512" y="7"/>
                    <a:pt x="546" y="2"/>
                    <a:pt x="586" y="40"/>
                  </a:cubicBezTo>
                  <a:cubicBezTo>
                    <a:pt x="608" y="108"/>
                    <a:pt x="637" y="162"/>
                    <a:pt x="677" y="222"/>
                  </a:cubicBezTo>
                  <a:cubicBezTo>
                    <a:pt x="701" y="258"/>
                    <a:pt x="743" y="303"/>
                    <a:pt x="757" y="343"/>
                  </a:cubicBezTo>
                  <a:cubicBezTo>
                    <a:pt x="769" y="376"/>
                    <a:pt x="780" y="462"/>
                    <a:pt x="818" y="475"/>
                  </a:cubicBezTo>
                  <a:cubicBezTo>
                    <a:pt x="856" y="488"/>
                    <a:pt x="893" y="507"/>
                    <a:pt x="929" y="525"/>
                  </a:cubicBezTo>
                </a:path>
              </a:pathLst>
            </a:custGeom>
            <a:solidFill>
              <a:srgbClr val="FF0000"/>
            </a:solidFill>
            <a:ln w="38100">
              <a:solidFill>
                <a:srgbClr val="990033"/>
              </a:solidFill>
              <a:round/>
              <a:headEnd type="none" w="sm" len="sm"/>
              <a:tailEnd type="none" w="sm" len="sm"/>
            </a:ln>
          </p:spPr>
          <p:txBody>
            <a:bodyPr/>
            <a:lstStyle/>
            <a:p>
              <a:endParaRPr lang="en-US"/>
            </a:p>
          </p:txBody>
        </p:sp>
        <p:cxnSp>
          <p:nvCxnSpPr>
            <p:cNvPr id="6159" name="AutoShape 15"/>
            <p:cNvCxnSpPr>
              <a:cxnSpLocks noChangeShapeType="1"/>
            </p:cNvCxnSpPr>
            <p:nvPr/>
          </p:nvCxnSpPr>
          <p:spPr bwMode="auto">
            <a:xfrm rot="5400000" flipH="1">
              <a:off x="2120" y="1625"/>
              <a:ext cx="1359" cy="1105"/>
            </a:xfrm>
            <a:prstGeom prst="curvedConnector3">
              <a:avLst>
                <a:gd name="adj1" fmla="val 137306"/>
              </a:avLst>
            </a:prstGeom>
            <a:noFill/>
            <a:ln w="12700">
              <a:solidFill>
                <a:schemeClr val="tx1"/>
              </a:solidFill>
              <a:round/>
              <a:headEnd type="none" w="sm" len="sm"/>
              <a:tailEnd type="triangle" w="sm" len="sm"/>
            </a:ln>
          </p:spPr>
        </p:cxnSp>
        <p:sp>
          <p:nvSpPr>
            <p:cNvPr id="6160" name="Text Box 16"/>
            <p:cNvSpPr txBox="1">
              <a:spLocks noChangeArrowheads="1"/>
            </p:cNvSpPr>
            <p:nvPr/>
          </p:nvSpPr>
          <p:spPr bwMode="auto">
            <a:xfrm>
              <a:off x="1829" y="865"/>
              <a:ext cx="638" cy="647"/>
            </a:xfrm>
            <a:prstGeom prst="rect">
              <a:avLst/>
            </a:prstGeom>
            <a:noFill/>
            <a:ln w="12700">
              <a:noFill/>
              <a:miter lim="800000"/>
              <a:headEnd type="none" w="sm" len="sm"/>
              <a:tailEnd type="none" w="sm" len="sm"/>
            </a:ln>
          </p:spPr>
          <p:txBody>
            <a:bodyPr wrap="none">
              <a:spAutoFit/>
            </a:bodyPr>
            <a:lstStyle/>
            <a:p>
              <a:pPr algn="l" defTabSz="762000"/>
              <a:r>
                <a:rPr lang="en-NZ" i="0"/>
                <a:t>G1</a:t>
              </a:r>
              <a:endParaRPr lang="en-AU" i="0"/>
            </a:p>
          </p:txBody>
        </p:sp>
        <p:sp>
          <p:nvSpPr>
            <p:cNvPr id="6161" name="Text Box 17"/>
            <p:cNvSpPr txBox="1">
              <a:spLocks noChangeArrowheads="1"/>
            </p:cNvSpPr>
            <p:nvPr/>
          </p:nvSpPr>
          <p:spPr bwMode="auto">
            <a:xfrm>
              <a:off x="2511" y="2578"/>
              <a:ext cx="405" cy="647"/>
            </a:xfrm>
            <a:prstGeom prst="rect">
              <a:avLst/>
            </a:prstGeom>
            <a:noFill/>
            <a:ln w="12700">
              <a:noFill/>
              <a:miter lim="800000"/>
              <a:headEnd type="none" w="sm" len="sm"/>
              <a:tailEnd type="none" w="sm" len="sm"/>
            </a:ln>
          </p:spPr>
          <p:txBody>
            <a:bodyPr wrap="none">
              <a:spAutoFit/>
            </a:bodyPr>
            <a:lstStyle/>
            <a:p>
              <a:pPr algn="l" defTabSz="762000"/>
              <a:r>
                <a:rPr lang="en-NZ" i="0"/>
                <a:t>S</a:t>
              </a:r>
              <a:endParaRPr lang="en-AU" i="0"/>
            </a:p>
          </p:txBody>
        </p:sp>
        <p:sp>
          <p:nvSpPr>
            <p:cNvPr id="6162" name="Text Box 18"/>
            <p:cNvSpPr txBox="1">
              <a:spLocks noChangeArrowheads="1"/>
            </p:cNvSpPr>
            <p:nvPr/>
          </p:nvSpPr>
          <p:spPr bwMode="auto">
            <a:xfrm>
              <a:off x="3407" y="2897"/>
              <a:ext cx="1045" cy="647"/>
            </a:xfrm>
            <a:prstGeom prst="rect">
              <a:avLst/>
            </a:prstGeom>
            <a:noFill/>
            <a:ln w="12700">
              <a:noFill/>
              <a:miter lim="800000"/>
              <a:headEnd type="none" w="sm" len="sm"/>
              <a:tailEnd type="none" w="sm" len="sm"/>
            </a:ln>
          </p:spPr>
          <p:txBody>
            <a:bodyPr wrap="none">
              <a:spAutoFit/>
            </a:bodyPr>
            <a:lstStyle/>
            <a:p>
              <a:pPr algn="l" defTabSz="762000"/>
              <a:r>
                <a:rPr lang="en-NZ" i="0"/>
                <a:t>G2/M</a:t>
              </a:r>
              <a:endParaRPr lang="en-AU" i="0"/>
            </a:p>
          </p:txBody>
        </p:sp>
        <p:sp>
          <p:nvSpPr>
            <p:cNvPr id="6163" name="Text Box 19"/>
            <p:cNvSpPr txBox="1">
              <a:spLocks noChangeArrowheads="1"/>
            </p:cNvSpPr>
            <p:nvPr/>
          </p:nvSpPr>
          <p:spPr bwMode="auto">
            <a:xfrm>
              <a:off x="3709" y="3512"/>
              <a:ext cx="1443" cy="648"/>
            </a:xfrm>
            <a:prstGeom prst="rect">
              <a:avLst/>
            </a:prstGeom>
            <a:noFill/>
            <a:ln w="12700">
              <a:noFill/>
              <a:miter lim="800000"/>
              <a:headEnd type="none" w="sm" len="sm"/>
              <a:tailEnd type="none" w="sm" len="sm"/>
            </a:ln>
          </p:spPr>
          <p:txBody>
            <a:bodyPr wrap="none">
              <a:spAutoFit/>
            </a:bodyPr>
            <a:lstStyle/>
            <a:p>
              <a:pPr algn="l" defTabSz="762000"/>
              <a:r>
                <a:rPr lang="en-NZ"/>
                <a:t>x </a:t>
              </a:r>
              <a:r>
                <a:rPr lang="en-NZ" i="0"/>
                <a:t>(DNA)</a:t>
              </a:r>
              <a:endParaRPr lang="en-AU"/>
            </a:p>
          </p:txBody>
        </p:sp>
        <p:sp>
          <p:nvSpPr>
            <p:cNvPr id="6164" name="Text Box 20"/>
            <p:cNvSpPr txBox="1">
              <a:spLocks noChangeArrowheads="1"/>
            </p:cNvSpPr>
            <p:nvPr/>
          </p:nvSpPr>
          <p:spPr bwMode="auto">
            <a:xfrm>
              <a:off x="3101" y="1218"/>
              <a:ext cx="1146" cy="562"/>
            </a:xfrm>
            <a:prstGeom prst="rect">
              <a:avLst/>
            </a:prstGeom>
            <a:noFill/>
            <a:ln w="12700">
              <a:noFill/>
              <a:miter lim="800000"/>
              <a:headEnd type="none" w="sm" len="sm"/>
              <a:tailEnd type="none" w="sm" len="sm"/>
            </a:ln>
          </p:spPr>
          <p:txBody>
            <a:bodyPr wrap="none">
              <a:spAutoFit/>
            </a:bodyPr>
            <a:lstStyle/>
            <a:p>
              <a:pPr algn="l" defTabSz="762000"/>
              <a:r>
                <a:rPr lang="en-NZ" sz="2000" i="0"/>
                <a:t>division</a:t>
              </a:r>
              <a:endParaRPr lang="en-AU" sz="2000" i="0"/>
            </a:p>
          </p:txBody>
        </p:sp>
        <p:sp>
          <p:nvSpPr>
            <p:cNvPr id="6165" name="Text Box 21"/>
            <p:cNvSpPr txBox="1">
              <a:spLocks noChangeArrowheads="1"/>
            </p:cNvSpPr>
            <p:nvPr/>
          </p:nvSpPr>
          <p:spPr bwMode="auto">
            <a:xfrm rot="-5400000">
              <a:off x="483" y="1606"/>
              <a:ext cx="1672" cy="420"/>
            </a:xfrm>
            <a:prstGeom prst="rect">
              <a:avLst/>
            </a:prstGeom>
            <a:noFill/>
            <a:ln w="12700">
              <a:noFill/>
              <a:miter lim="800000"/>
              <a:headEnd type="none" w="sm" len="sm"/>
              <a:tailEnd type="none" w="sm" len="sm"/>
            </a:ln>
          </p:spPr>
          <p:txBody>
            <a:bodyPr wrap="none">
              <a:spAutoFit/>
            </a:bodyPr>
            <a:lstStyle/>
            <a:p>
              <a:pPr algn="l" defTabSz="762000"/>
              <a:r>
                <a:rPr lang="en-NZ" sz="1800" i="0"/>
                <a:t>Cell Count</a:t>
              </a:r>
              <a:endParaRPr lang="en-AU" sz="1800" i="0"/>
            </a:p>
          </p:txBody>
        </p:sp>
      </p:grpSp>
      <p:sp>
        <p:nvSpPr>
          <p:cNvPr id="22" name="Slide Number Placeholder 21"/>
          <p:cNvSpPr>
            <a:spLocks noGrp="1"/>
          </p:cNvSpPr>
          <p:nvPr>
            <p:ph type="sldNum" sz="quarter" idx="12"/>
          </p:nvPr>
        </p:nvSpPr>
        <p:spPr/>
        <p:txBody>
          <a:bodyPr/>
          <a:lstStyle/>
          <a:p>
            <a:fld id="{763B96F8-C033-465D-A2DF-63BFC6E383A9}" type="slidenum">
              <a:rPr lang="en-NZ" smtClean="0"/>
              <a:pPr/>
              <a:t>20</a:t>
            </a:fld>
            <a:endParaRPr lang="en-NZ"/>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bwMode="auto">
          <a:xfrm>
            <a:off x="620713"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NZ" sz="4000" smtClean="0"/>
              <a:t>Equations for y</a:t>
            </a:r>
            <a:r>
              <a:rPr lang="en-NZ" sz="4000" baseline="-25000" smtClean="0"/>
              <a:t>1 </a:t>
            </a:r>
            <a:r>
              <a:rPr lang="en-NZ" sz="4000" smtClean="0"/>
              <a:t>the SSD: G1-phase</a:t>
            </a:r>
          </a:p>
        </p:txBody>
      </p:sp>
      <p:graphicFrame>
        <p:nvGraphicFramePr>
          <p:cNvPr id="8194" name="Object 7"/>
          <p:cNvGraphicFramePr>
            <a:graphicFrameLocks noChangeAspect="1"/>
          </p:cNvGraphicFramePr>
          <p:nvPr/>
        </p:nvGraphicFramePr>
        <p:xfrm>
          <a:off x="244475" y="4249738"/>
          <a:ext cx="8899525" cy="925512"/>
        </p:xfrm>
        <a:graphic>
          <a:graphicData uri="http://schemas.openxmlformats.org/presentationml/2006/ole">
            <p:oleObj spid="_x0000_s5122" name="Equation" r:id="rId3" imgW="2869920" imgH="330120" progId="Equation.3">
              <p:embed/>
            </p:oleObj>
          </a:graphicData>
        </a:graphic>
      </p:graphicFrame>
      <p:sp>
        <p:nvSpPr>
          <p:cNvPr id="8198" name="Text Box 8"/>
          <p:cNvSpPr txBox="1">
            <a:spLocks noChangeArrowheads="1"/>
          </p:cNvSpPr>
          <p:nvPr/>
        </p:nvSpPr>
        <p:spPr bwMode="auto">
          <a:xfrm>
            <a:off x="211138" y="2859088"/>
            <a:ext cx="5800725" cy="1552575"/>
          </a:xfrm>
          <a:prstGeom prst="rect">
            <a:avLst/>
          </a:prstGeom>
          <a:noFill/>
          <a:ln w="12700">
            <a:noFill/>
            <a:miter lim="800000"/>
            <a:headEnd type="none" w="sm" len="sm"/>
            <a:tailEnd type="none" w="sm" len="sm"/>
          </a:ln>
        </p:spPr>
        <p:txBody>
          <a:bodyPr>
            <a:spAutoFit/>
          </a:bodyPr>
          <a:lstStyle/>
          <a:p>
            <a:pPr algn="l" defTabSz="762000"/>
            <a:r>
              <a:rPr lang="en-NZ" i="0"/>
              <a:t>  Solution: </a:t>
            </a:r>
            <a:r>
              <a:rPr lang="en-NZ"/>
              <a:t>y</a:t>
            </a:r>
            <a:r>
              <a:rPr lang="en-NZ" i="0" baseline="-25000"/>
              <a:t>1</a:t>
            </a:r>
            <a:r>
              <a:rPr lang="en-NZ" i="0"/>
              <a:t>(</a:t>
            </a:r>
            <a:r>
              <a:rPr lang="en-NZ"/>
              <a:t>x</a:t>
            </a:r>
            <a:r>
              <a:rPr lang="en-NZ" i="0"/>
              <a:t>) = </a:t>
            </a:r>
            <a:r>
              <a:rPr lang="el-GR" i="0">
                <a:cs typeface="Times New Roman" pitchFamily="18" charset="0"/>
              </a:rPr>
              <a:t>δ</a:t>
            </a:r>
            <a:r>
              <a:rPr lang="en-US" i="0">
                <a:cs typeface="Times New Roman" pitchFamily="18" charset="0"/>
              </a:rPr>
              <a:t>(</a:t>
            </a:r>
            <a:r>
              <a:rPr lang="en-US">
                <a:cs typeface="Times New Roman" pitchFamily="18" charset="0"/>
              </a:rPr>
              <a:t>x</a:t>
            </a:r>
            <a:r>
              <a:rPr lang="en-US" i="0">
                <a:cs typeface="Times New Roman" pitchFamily="18" charset="0"/>
              </a:rPr>
              <a:t>-1), </a:t>
            </a:r>
            <a:r>
              <a:rPr lang="el-GR" i="0">
                <a:cs typeface="Times New Roman" pitchFamily="18" charset="0"/>
              </a:rPr>
              <a:t>Λ</a:t>
            </a:r>
            <a:r>
              <a:rPr lang="en-US" i="0">
                <a:cs typeface="Times New Roman" pitchFamily="18" charset="0"/>
              </a:rPr>
              <a:t> = ½.  </a:t>
            </a:r>
            <a:r>
              <a:rPr lang="en-US" i="0">
                <a:solidFill>
                  <a:srgbClr val="FF0000"/>
                </a:solidFill>
                <a:cs typeface="Times New Roman" pitchFamily="18" charset="0"/>
              </a:rPr>
              <a:t>Check</a:t>
            </a:r>
            <a:r>
              <a:rPr lang="en-US" i="0">
                <a:cs typeface="Times New Roman" pitchFamily="18" charset="0"/>
              </a:rPr>
              <a:t>.  Exam Question on generalised functions?</a:t>
            </a:r>
          </a:p>
          <a:p>
            <a:pPr algn="l" defTabSz="762000"/>
            <a:endParaRPr lang="el-GR" i="0">
              <a:cs typeface="Times New Roman" pitchFamily="18" charset="0"/>
            </a:endParaRPr>
          </a:p>
          <a:p>
            <a:pPr algn="l" defTabSz="762000"/>
            <a:r>
              <a:rPr lang="en-NZ" i="0"/>
              <a:t>Fredholm integral equation (non-symmetric):</a:t>
            </a:r>
            <a:endParaRPr lang="en-AU" i="0"/>
          </a:p>
        </p:txBody>
      </p:sp>
      <p:graphicFrame>
        <p:nvGraphicFramePr>
          <p:cNvPr id="8195" name="Object 12"/>
          <p:cNvGraphicFramePr>
            <a:graphicFrameLocks noChangeAspect="1"/>
          </p:cNvGraphicFramePr>
          <p:nvPr/>
        </p:nvGraphicFramePr>
        <p:xfrm>
          <a:off x="1327150" y="1390650"/>
          <a:ext cx="5883275" cy="1381125"/>
        </p:xfrm>
        <a:graphic>
          <a:graphicData uri="http://schemas.openxmlformats.org/presentationml/2006/ole">
            <p:oleObj spid="_x0000_s5123" name="Equation" r:id="rId4" imgW="2209680" imgH="431640" progId="Equation.3">
              <p:embed/>
            </p:oleObj>
          </a:graphicData>
        </a:graphic>
      </p:graphicFrame>
      <p:graphicFrame>
        <p:nvGraphicFramePr>
          <p:cNvPr id="8196" name="Object 16"/>
          <p:cNvGraphicFramePr>
            <a:graphicFrameLocks noChangeAspect="1"/>
          </p:cNvGraphicFramePr>
          <p:nvPr/>
        </p:nvGraphicFramePr>
        <p:xfrm>
          <a:off x="1884363" y="4945063"/>
          <a:ext cx="5738812" cy="1304925"/>
        </p:xfrm>
        <a:graphic>
          <a:graphicData uri="http://schemas.openxmlformats.org/presentationml/2006/ole">
            <p:oleObj spid="_x0000_s5124" name="Equation" r:id="rId5" imgW="2361960" imgH="457200" progId="Equation.3">
              <p:embed/>
            </p:oleObj>
          </a:graphicData>
        </a:graphic>
      </p:graphicFrame>
      <p:sp>
        <p:nvSpPr>
          <p:cNvPr id="8199" name="Text Box 17"/>
          <p:cNvSpPr txBox="1">
            <a:spLocks noChangeArrowheads="1"/>
          </p:cNvSpPr>
          <p:nvPr/>
        </p:nvSpPr>
        <p:spPr bwMode="auto">
          <a:xfrm>
            <a:off x="254000" y="1111250"/>
            <a:ext cx="3243263" cy="457200"/>
          </a:xfrm>
          <a:prstGeom prst="rect">
            <a:avLst/>
          </a:prstGeom>
          <a:noFill/>
          <a:ln w="12700">
            <a:noFill/>
            <a:miter lim="800000"/>
            <a:headEnd type="none" w="sm" len="sm"/>
            <a:tailEnd type="none" w="sm" len="sm"/>
          </a:ln>
        </p:spPr>
        <p:txBody>
          <a:bodyPr wrap="none">
            <a:spAutoFit/>
          </a:bodyPr>
          <a:lstStyle/>
          <a:p>
            <a:pPr algn="l" defTabSz="762000"/>
            <a:r>
              <a:rPr lang="en-NZ" i="0"/>
              <a:t>Delay equation equation:</a:t>
            </a:r>
            <a:endParaRPr lang="en-AU" i="0"/>
          </a:p>
        </p:txBody>
      </p:sp>
      <p:sp>
        <p:nvSpPr>
          <p:cNvPr id="8" name="Slide Number Placeholder 7"/>
          <p:cNvSpPr>
            <a:spLocks noGrp="1"/>
          </p:cNvSpPr>
          <p:nvPr>
            <p:ph type="sldNum" sz="quarter" idx="12"/>
          </p:nvPr>
        </p:nvSpPr>
        <p:spPr/>
        <p:txBody>
          <a:bodyPr/>
          <a:lstStyle/>
          <a:p>
            <a:fld id="{763B96F8-C033-465D-A2DF-63BFC6E383A9}" type="slidenum">
              <a:rPr lang="en-NZ" smtClean="0"/>
              <a:pPr/>
              <a:t>21</a:t>
            </a:fld>
            <a:endParaRPr lang="en-NZ"/>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bwMode="auto">
          <a:xfrm>
            <a:off x="457200" y="0"/>
            <a:ext cx="8229600" cy="900113"/>
          </a:xfrm>
          <a:noFill/>
          <a:ln>
            <a:miter lim="800000"/>
            <a:headEnd/>
            <a:tailEnd/>
          </a:ln>
        </p:spPr>
        <p:txBody>
          <a:bodyPr vert="horz" wrap="square" lIns="91440" tIns="45720" rIns="91440" bIns="45720" numCol="1" anchor="t" anchorCtr="0" compatLnSpc="1">
            <a:prstTxWarp prst="textNoShape">
              <a:avLst/>
            </a:prstTxWarp>
          </a:bodyPr>
          <a:lstStyle/>
          <a:p>
            <a:r>
              <a:rPr lang="en-NZ" smtClean="0"/>
              <a:t>Medical options</a:t>
            </a:r>
            <a:endParaRPr lang="en-AU" smtClean="0"/>
          </a:p>
        </p:txBody>
      </p:sp>
      <p:sp>
        <p:nvSpPr>
          <p:cNvPr id="38915" name="Rectangle 3"/>
          <p:cNvSpPr>
            <a:spLocks noGrp="1" noChangeArrowheads="1"/>
          </p:cNvSpPr>
          <p:nvPr>
            <p:ph type="body" idx="1"/>
          </p:nvPr>
        </p:nvSpPr>
        <p:spPr bwMode="auto">
          <a:xfrm>
            <a:off x="457200" y="960438"/>
            <a:ext cx="8229600" cy="4525962"/>
          </a:xfrm>
          <a:noFill/>
          <a:ln>
            <a:miter lim="800000"/>
            <a:headEnd/>
            <a:tailEnd/>
          </a:ln>
        </p:spPr>
        <p:txBody>
          <a:bodyPr vert="horz" wrap="square" lIns="91440" tIns="45720" rIns="91440" bIns="45720" numCol="1" anchor="t" anchorCtr="0" compatLnSpc="1">
            <a:prstTxWarp prst="textNoShape">
              <a:avLst/>
            </a:prstTxWarp>
          </a:bodyPr>
          <a:lstStyle/>
          <a:p>
            <a:r>
              <a:rPr lang="en-NZ" smtClean="0"/>
              <a:t>Cure by </a:t>
            </a:r>
          </a:p>
          <a:p>
            <a:pPr>
              <a:buFontTx/>
              <a:buNone/>
            </a:pPr>
            <a:r>
              <a:rPr lang="en-NZ" smtClean="0"/>
              <a:t>       * poison </a:t>
            </a:r>
            <a:r>
              <a:rPr lang="en-NZ" smtClean="0">
                <a:solidFill>
                  <a:srgbClr val="FF0000"/>
                </a:solidFill>
              </a:rPr>
              <a:t>= chemotherapy</a:t>
            </a:r>
          </a:p>
          <a:p>
            <a:pPr>
              <a:buFontTx/>
              <a:buNone/>
            </a:pPr>
            <a:r>
              <a:rPr lang="en-NZ" smtClean="0">
                <a:solidFill>
                  <a:srgbClr val="FF0000"/>
                </a:solidFill>
              </a:rPr>
              <a:t>       </a:t>
            </a:r>
            <a:r>
              <a:rPr lang="en-NZ" smtClean="0"/>
              <a:t>*</a:t>
            </a:r>
            <a:r>
              <a:rPr lang="en-NZ" smtClean="0">
                <a:solidFill>
                  <a:srgbClr val="FF0000"/>
                </a:solidFill>
              </a:rPr>
              <a:t> </a:t>
            </a:r>
            <a:r>
              <a:rPr lang="en-NZ" smtClean="0"/>
              <a:t>burn    </a:t>
            </a:r>
            <a:r>
              <a:rPr lang="en-NZ" smtClean="0">
                <a:solidFill>
                  <a:srgbClr val="FF0000"/>
                </a:solidFill>
              </a:rPr>
              <a:t>=</a:t>
            </a:r>
            <a:r>
              <a:rPr lang="en-NZ" smtClean="0"/>
              <a:t> </a:t>
            </a:r>
            <a:r>
              <a:rPr lang="en-NZ" smtClean="0">
                <a:solidFill>
                  <a:srgbClr val="FF0000"/>
                </a:solidFill>
              </a:rPr>
              <a:t>radiotherapy</a:t>
            </a:r>
          </a:p>
          <a:p>
            <a:pPr>
              <a:buFontTx/>
              <a:buNone/>
            </a:pPr>
            <a:r>
              <a:rPr lang="en-NZ" smtClean="0">
                <a:solidFill>
                  <a:srgbClr val="FF0000"/>
                </a:solidFill>
              </a:rPr>
              <a:t>       </a:t>
            </a:r>
            <a:r>
              <a:rPr lang="en-NZ" smtClean="0"/>
              <a:t>* cut</a:t>
            </a:r>
            <a:r>
              <a:rPr lang="en-NZ" smtClean="0">
                <a:solidFill>
                  <a:srgbClr val="FF0000"/>
                </a:solidFill>
              </a:rPr>
              <a:t>      = surgery </a:t>
            </a:r>
            <a:endParaRPr lang="en-AU" smtClean="0">
              <a:solidFill>
                <a:srgbClr val="FF0000"/>
              </a:solidFill>
            </a:endParaRPr>
          </a:p>
        </p:txBody>
      </p:sp>
      <p:sp>
        <p:nvSpPr>
          <p:cNvPr id="4" name="Slide Number Placeholder 3"/>
          <p:cNvSpPr>
            <a:spLocks noGrp="1"/>
          </p:cNvSpPr>
          <p:nvPr>
            <p:ph type="sldNum" sz="quarter" idx="12"/>
          </p:nvPr>
        </p:nvSpPr>
        <p:spPr/>
        <p:txBody>
          <a:bodyPr/>
          <a:lstStyle/>
          <a:p>
            <a:fld id="{763B96F8-C033-465D-A2DF-63BFC6E383A9}" type="slidenum">
              <a:rPr lang="en-NZ" smtClean="0"/>
              <a:pPr/>
              <a:t>22</a:t>
            </a:fld>
            <a:endParaRPr lang="en-NZ"/>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457200" y="0"/>
            <a:ext cx="8229600" cy="930275"/>
          </a:xfrm>
          <a:noFill/>
          <a:ln>
            <a:miter lim="800000"/>
            <a:headEnd/>
            <a:tailEnd/>
          </a:ln>
        </p:spPr>
        <p:txBody>
          <a:bodyPr vert="horz" wrap="square" lIns="91440" tIns="45720" rIns="91440" bIns="45720" numCol="1" anchor="t" anchorCtr="0" compatLnSpc="1">
            <a:prstTxWarp prst="textNoShape">
              <a:avLst/>
            </a:prstTxWarp>
          </a:bodyPr>
          <a:lstStyle/>
          <a:p>
            <a:r>
              <a:rPr lang="en-NZ" smtClean="0"/>
              <a:t>Taxol effect: 6 weeks “in vivo”</a:t>
            </a:r>
            <a:endParaRPr lang="en-AU" smtClean="0"/>
          </a:p>
        </p:txBody>
      </p:sp>
      <p:pic>
        <p:nvPicPr>
          <p:cNvPr id="39939" name="Picture 4" descr="060105_fig5"/>
          <p:cNvPicPr>
            <a:picLocks noGrp="1" noChangeAspect="1" noChangeArrowheads="1"/>
          </p:cNvPicPr>
          <p:nvPr>
            <p:ph type="body" idx="1"/>
          </p:nvPr>
        </p:nvPicPr>
        <p:blipFill>
          <a:blip r:embed="rId2" cstate="print"/>
          <a:srcRect/>
          <a:stretch>
            <a:fillRect/>
          </a:stretch>
        </p:blipFill>
        <p:spPr bwMode="auto">
          <a:xfrm>
            <a:off x="1311275" y="1066800"/>
            <a:ext cx="6540500" cy="5018088"/>
          </a:xfrm>
          <a:noFill/>
          <a:ln>
            <a:miter lim="800000"/>
            <a:headEnd/>
            <a:tailEnd/>
          </a:ln>
        </p:spPr>
      </p:pic>
      <p:sp>
        <p:nvSpPr>
          <p:cNvPr id="4" name="Slide Number Placeholder 3"/>
          <p:cNvSpPr>
            <a:spLocks noGrp="1"/>
          </p:cNvSpPr>
          <p:nvPr>
            <p:ph type="sldNum" sz="quarter" idx="12"/>
          </p:nvPr>
        </p:nvSpPr>
        <p:spPr/>
        <p:txBody>
          <a:bodyPr/>
          <a:lstStyle/>
          <a:p>
            <a:fld id="{763B96F8-C033-465D-A2DF-63BFC6E383A9}" type="slidenum">
              <a:rPr lang="en-NZ" smtClean="0"/>
              <a:pPr/>
              <a:t>23</a:t>
            </a:fld>
            <a:endParaRPr lang="en-NZ"/>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5"/>
          <p:cNvSpPr>
            <a:spLocks noGrp="1" noChangeArrowheads="1"/>
          </p:cNvSpPr>
          <p:nvPr>
            <p:ph type="title"/>
          </p:nvPr>
        </p:nvSpPr>
        <p:spPr bwMode="auto">
          <a:xfrm>
            <a:off x="671513"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NZ" sz="2400" dirty="0" smtClean="0"/>
              <a:t>Model of a cell line</a:t>
            </a:r>
            <a:br>
              <a:rPr lang="en-NZ" sz="2400" dirty="0" smtClean="0"/>
            </a:br>
            <a:r>
              <a:rPr lang="en-NZ" sz="2400" dirty="0" smtClean="0"/>
              <a:t> perturbed by </a:t>
            </a:r>
            <a:r>
              <a:rPr lang="en-NZ" sz="2400" dirty="0" err="1" smtClean="0"/>
              <a:t>paclitaxol</a:t>
            </a:r>
            <a:r>
              <a:rPr lang="en-NZ" sz="2400" dirty="0" smtClean="0"/>
              <a:t> cont…</a:t>
            </a:r>
            <a:endParaRPr lang="en-AU" sz="2400" dirty="0" smtClean="0"/>
          </a:p>
        </p:txBody>
      </p:sp>
      <p:sp>
        <p:nvSpPr>
          <p:cNvPr id="12292" name="Rectangle 9"/>
          <p:cNvSpPr>
            <a:spLocks noChangeArrowheads="1"/>
          </p:cNvSpPr>
          <p:nvPr/>
        </p:nvSpPr>
        <p:spPr bwMode="auto">
          <a:xfrm>
            <a:off x="203200" y="1385888"/>
            <a:ext cx="8737600" cy="2528887"/>
          </a:xfrm>
          <a:prstGeom prst="rect">
            <a:avLst/>
          </a:prstGeom>
          <a:solidFill>
            <a:srgbClr val="FFFFCC"/>
          </a:solidFill>
          <a:ln w="12700">
            <a:solidFill>
              <a:schemeClr val="tx1"/>
            </a:solidFill>
            <a:miter lim="800000"/>
            <a:headEnd type="none" w="sm" len="sm"/>
            <a:tailEnd type="none" w="sm" len="sm"/>
          </a:ln>
        </p:spPr>
        <p:txBody>
          <a:bodyPr wrap="none" anchor="ctr"/>
          <a:lstStyle/>
          <a:p>
            <a:endParaRPr lang="en-US"/>
          </a:p>
        </p:txBody>
      </p:sp>
      <p:graphicFrame>
        <p:nvGraphicFramePr>
          <p:cNvPr id="12290" name="Object 10"/>
          <p:cNvGraphicFramePr>
            <a:graphicFrameLocks noChangeAspect="1"/>
          </p:cNvGraphicFramePr>
          <p:nvPr/>
        </p:nvGraphicFramePr>
        <p:xfrm>
          <a:off x="633413" y="1589088"/>
          <a:ext cx="8118475" cy="2009775"/>
        </p:xfrm>
        <a:graphic>
          <a:graphicData uri="http://schemas.openxmlformats.org/presentationml/2006/ole">
            <p:oleObj spid="_x0000_s6146" name="Equation" r:id="rId3" imgW="3797280" imgH="939600" progId="Equation.3">
              <p:embed/>
            </p:oleObj>
          </a:graphicData>
        </a:graphic>
      </p:graphicFrame>
      <p:sp>
        <p:nvSpPr>
          <p:cNvPr id="5" name="Slide Number Placeholder 4"/>
          <p:cNvSpPr>
            <a:spLocks noGrp="1"/>
          </p:cNvSpPr>
          <p:nvPr>
            <p:ph type="sldNum" sz="quarter" idx="12"/>
          </p:nvPr>
        </p:nvSpPr>
        <p:spPr/>
        <p:txBody>
          <a:bodyPr/>
          <a:lstStyle/>
          <a:p>
            <a:fld id="{763B96F8-C033-465D-A2DF-63BFC6E383A9}" type="slidenum">
              <a:rPr lang="en-NZ" smtClean="0"/>
              <a:pPr/>
              <a:t>24</a:t>
            </a:fld>
            <a:endParaRPr lang="en-NZ"/>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3"/>
          <p:cNvSpPr txBox="1">
            <a:spLocks noChangeArrowheads="1"/>
          </p:cNvSpPr>
          <p:nvPr/>
        </p:nvSpPr>
        <p:spPr bwMode="auto">
          <a:xfrm>
            <a:off x="593725" y="1106488"/>
            <a:ext cx="184150" cy="1552575"/>
          </a:xfrm>
          <a:prstGeom prst="rect">
            <a:avLst/>
          </a:prstGeom>
          <a:noFill/>
          <a:ln w="12700">
            <a:noFill/>
            <a:miter lim="800000"/>
            <a:headEnd type="none" w="sm" len="sm"/>
            <a:tailEnd type="none" w="sm" len="sm"/>
          </a:ln>
        </p:spPr>
        <p:txBody>
          <a:bodyPr wrap="none">
            <a:spAutoFit/>
          </a:bodyPr>
          <a:lstStyle/>
          <a:p>
            <a:pPr algn="l" defTabSz="762000"/>
            <a:endParaRPr lang="en-US" i="0">
              <a:latin typeface="Arial" charset="0"/>
            </a:endParaRPr>
          </a:p>
          <a:p>
            <a:pPr algn="l" defTabSz="762000"/>
            <a:endParaRPr lang="en-US" i="0">
              <a:latin typeface="Arial" charset="0"/>
            </a:endParaRPr>
          </a:p>
          <a:p>
            <a:pPr algn="l" defTabSz="762000"/>
            <a:endParaRPr lang="en-US" i="0">
              <a:latin typeface="Arial" charset="0"/>
            </a:endParaRPr>
          </a:p>
          <a:p>
            <a:pPr algn="l" defTabSz="762000"/>
            <a:endParaRPr lang="en-AU" i="0">
              <a:latin typeface="Arial" charset="0"/>
            </a:endParaRPr>
          </a:p>
        </p:txBody>
      </p:sp>
      <p:graphicFrame>
        <p:nvGraphicFramePr>
          <p:cNvPr id="13314" name="Object 4"/>
          <p:cNvGraphicFramePr>
            <a:graphicFrameLocks noChangeAspect="1"/>
          </p:cNvGraphicFramePr>
          <p:nvPr/>
        </p:nvGraphicFramePr>
        <p:xfrm>
          <a:off x="3452813" y="1365250"/>
          <a:ext cx="4362450" cy="1354138"/>
        </p:xfrm>
        <a:graphic>
          <a:graphicData uri="http://schemas.openxmlformats.org/presentationml/2006/ole">
            <p:oleObj spid="_x0000_s7170" name="Equation" r:id="rId4" imgW="1396800" imgH="469800" progId="Equation.3">
              <p:embed/>
            </p:oleObj>
          </a:graphicData>
        </a:graphic>
      </p:graphicFrame>
      <p:sp>
        <p:nvSpPr>
          <p:cNvPr id="13317" name="Rectangle 5"/>
          <p:cNvSpPr>
            <a:spLocks noGrp="1" noChangeArrowheads="1"/>
          </p:cNvSpPr>
          <p:nvPr>
            <p:ph type="ctrTitle"/>
          </p:nvPr>
        </p:nvSpPr>
        <p:spPr bwMode="auto">
          <a:xfrm>
            <a:off x="669925"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AU" smtClean="0"/>
              <a:t>Parameter Fitting</a:t>
            </a:r>
          </a:p>
        </p:txBody>
      </p:sp>
      <p:sp>
        <p:nvSpPr>
          <p:cNvPr id="13318" name="Text Box 6"/>
          <p:cNvSpPr txBox="1">
            <a:spLocks noChangeArrowheads="1"/>
          </p:cNvSpPr>
          <p:nvPr/>
        </p:nvSpPr>
        <p:spPr bwMode="auto">
          <a:xfrm>
            <a:off x="293688" y="1762125"/>
            <a:ext cx="8039100" cy="1066800"/>
          </a:xfrm>
          <a:prstGeom prst="rect">
            <a:avLst/>
          </a:prstGeom>
          <a:noFill/>
          <a:ln w="12700">
            <a:noFill/>
            <a:miter lim="800000"/>
            <a:headEnd type="none" w="sm" len="sm"/>
            <a:tailEnd type="none" w="sm" len="sm"/>
          </a:ln>
        </p:spPr>
        <p:txBody>
          <a:bodyPr>
            <a:spAutoFit/>
          </a:bodyPr>
          <a:lstStyle/>
          <a:p>
            <a:pPr algn="l" defTabSz="762000">
              <a:buFontTx/>
              <a:buChar char="•"/>
            </a:pPr>
            <a:r>
              <a:rPr lang="en-NZ" sz="3200" i="0"/>
              <a:t>   Minimise</a:t>
            </a:r>
          </a:p>
          <a:p>
            <a:pPr algn="l" defTabSz="762000"/>
            <a:endParaRPr lang="en-AU" sz="3200" i="0"/>
          </a:p>
        </p:txBody>
      </p:sp>
      <p:sp>
        <p:nvSpPr>
          <p:cNvPr id="13319" name="Text Box 7"/>
          <p:cNvSpPr txBox="1">
            <a:spLocks noChangeArrowheads="1"/>
          </p:cNvSpPr>
          <p:nvPr/>
        </p:nvSpPr>
        <p:spPr bwMode="auto">
          <a:xfrm>
            <a:off x="2816225" y="3722688"/>
            <a:ext cx="4495800" cy="457200"/>
          </a:xfrm>
          <a:prstGeom prst="rect">
            <a:avLst/>
          </a:prstGeom>
          <a:noFill/>
          <a:ln w="12700">
            <a:noFill/>
            <a:miter lim="800000"/>
            <a:headEnd type="none" w="sm" len="sm"/>
            <a:tailEnd type="none" w="sm" len="sm"/>
          </a:ln>
        </p:spPr>
        <p:txBody>
          <a:bodyPr>
            <a:spAutoFit/>
          </a:bodyPr>
          <a:lstStyle/>
          <a:p>
            <a:pPr algn="l" defTabSz="762000"/>
            <a:endParaRPr lang="en-US" i="0"/>
          </a:p>
        </p:txBody>
      </p:sp>
      <p:graphicFrame>
        <p:nvGraphicFramePr>
          <p:cNvPr id="13315" name="Object 8"/>
          <p:cNvGraphicFramePr>
            <a:graphicFrameLocks noChangeAspect="1"/>
          </p:cNvGraphicFramePr>
          <p:nvPr/>
        </p:nvGraphicFramePr>
        <p:xfrm>
          <a:off x="452438" y="2454275"/>
          <a:ext cx="2711450" cy="407988"/>
        </p:xfrm>
        <a:graphic>
          <a:graphicData uri="http://schemas.openxmlformats.org/presentationml/2006/ole">
            <p:oleObj spid="_x0000_s7171" name="Equation" r:id="rId5" imgW="1434960" imgH="215640" progId="Equation.3">
              <p:embed/>
            </p:oleObj>
          </a:graphicData>
        </a:graphic>
      </p:graphicFrame>
      <p:sp>
        <p:nvSpPr>
          <p:cNvPr id="13320" name="Text Box 9"/>
          <p:cNvSpPr txBox="1">
            <a:spLocks noChangeArrowheads="1"/>
          </p:cNvSpPr>
          <p:nvPr/>
        </p:nvSpPr>
        <p:spPr bwMode="auto">
          <a:xfrm>
            <a:off x="754063" y="3092450"/>
            <a:ext cx="7562850" cy="2465388"/>
          </a:xfrm>
          <a:prstGeom prst="rect">
            <a:avLst/>
          </a:prstGeom>
          <a:noFill/>
          <a:ln w="9525">
            <a:noFill/>
            <a:prstDash val="sysDot"/>
            <a:miter lim="800000"/>
            <a:headEnd/>
            <a:tailEnd/>
          </a:ln>
        </p:spPr>
        <p:txBody>
          <a:bodyPr>
            <a:spAutoFit/>
          </a:bodyPr>
          <a:lstStyle/>
          <a:p>
            <a:pPr algn="l" defTabSz="762000">
              <a:spcBef>
                <a:spcPct val="50000"/>
              </a:spcBef>
              <a:buFontTx/>
              <a:buChar char="•"/>
            </a:pPr>
            <a:r>
              <a:rPr lang="en-NZ"/>
              <a:t> Choose a parameter set</a:t>
            </a:r>
          </a:p>
          <a:p>
            <a:pPr algn="l" defTabSz="762000">
              <a:spcBef>
                <a:spcPct val="50000"/>
              </a:spcBef>
              <a:buFontTx/>
              <a:buChar char="•"/>
            </a:pPr>
            <a:r>
              <a:rPr lang="en-NZ"/>
              <a:t> Find the model of an unperturbed cell line SDD</a:t>
            </a:r>
          </a:p>
          <a:p>
            <a:pPr algn="l" defTabSz="762000">
              <a:spcBef>
                <a:spcPct val="50000"/>
              </a:spcBef>
              <a:buFontTx/>
              <a:buChar char="•"/>
            </a:pPr>
            <a:r>
              <a:rPr lang="en-NZ"/>
              <a:t>Use finite differences and convolution to solve the model of a cell line perturbed by taxol</a:t>
            </a:r>
          </a:p>
          <a:p>
            <a:pPr algn="l" defTabSz="762000">
              <a:spcBef>
                <a:spcPct val="50000"/>
              </a:spcBef>
              <a:buFontTx/>
              <a:buChar char="•"/>
            </a:pPr>
            <a:r>
              <a:rPr lang="en-NZ"/>
              <a:t>Calulate the objective function value</a:t>
            </a:r>
            <a:endParaRPr lang="en-AU"/>
          </a:p>
        </p:txBody>
      </p:sp>
      <p:sp>
        <p:nvSpPr>
          <p:cNvPr id="9" name="Slide Number Placeholder 8"/>
          <p:cNvSpPr>
            <a:spLocks noGrp="1"/>
          </p:cNvSpPr>
          <p:nvPr>
            <p:ph type="sldNum" sz="quarter" idx="12"/>
          </p:nvPr>
        </p:nvSpPr>
        <p:spPr/>
        <p:txBody>
          <a:bodyPr/>
          <a:lstStyle/>
          <a:p>
            <a:fld id="{763B96F8-C033-465D-A2DF-63BFC6E383A9}" type="slidenum">
              <a:rPr lang="en-NZ" smtClean="0"/>
              <a:pPr/>
              <a:t>25</a:t>
            </a:fld>
            <a:endParaRPr lang="en-NZ"/>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43"/>
          <p:cNvGrpSpPr>
            <a:grpSpLocks/>
          </p:cNvGrpSpPr>
          <p:nvPr/>
        </p:nvGrpSpPr>
        <p:grpSpPr bwMode="auto">
          <a:xfrm>
            <a:off x="1395413" y="969963"/>
            <a:ext cx="6416675" cy="5124450"/>
            <a:chOff x="879" y="611"/>
            <a:chExt cx="4042" cy="3228"/>
          </a:xfrm>
        </p:grpSpPr>
        <p:sp>
          <p:nvSpPr>
            <p:cNvPr id="41988" name="Rectangle 358"/>
            <p:cNvSpPr>
              <a:spLocks noChangeArrowheads="1"/>
            </p:cNvSpPr>
            <p:nvPr/>
          </p:nvSpPr>
          <p:spPr bwMode="auto">
            <a:xfrm>
              <a:off x="879" y="628"/>
              <a:ext cx="4042" cy="3177"/>
            </a:xfrm>
            <a:prstGeom prst="rect">
              <a:avLst/>
            </a:prstGeom>
            <a:solidFill>
              <a:srgbClr val="FFFFFF"/>
            </a:solidFill>
            <a:ln w="9525">
              <a:noFill/>
              <a:miter lim="800000"/>
              <a:headEnd/>
              <a:tailEnd/>
            </a:ln>
          </p:spPr>
          <p:txBody>
            <a:bodyPr/>
            <a:lstStyle/>
            <a:p>
              <a:endParaRPr lang="en-US"/>
            </a:p>
          </p:txBody>
        </p:sp>
        <p:sp>
          <p:nvSpPr>
            <p:cNvPr id="41989" name="Rectangle 359"/>
            <p:cNvSpPr>
              <a:spLocks noChangeArrowheads="1"/>
            </p:cNvSpPr>
            <p:nvPr/>
          </p:nvSpPr>
          <p:spPr bwMode="auto">
            <a:xfrm>
              <a:off x="1404" y="864"/>
              <a:ext cx="3125" cy="2583"/>
            </a:xfrm>
            <a:prstGeom prst="rect">
              <a:avLst/>
            </a:prstGeom>
            <a:solidFill>
              <a:srgbClr val="FFFFFF"/>
            </a:solidFill>
            <a:ln w="9525">
              <a:noFill/>
              <a:miter lim="800000"/>
              <a:headEnd/>
              <a:tailEnd/>
            </a:ln>
          </p:spPr>
          <p:txBody>
            <a:bodyPr/>
            <a:lstStyle/>
            <a:p>
              <a:endParaRPr lang="en-US"/>
            </a:p>
          </p:txBody>
        </p:sp>
        <p:sp>
          <p:nvSpPr>
            <p:cNvPr id="41990" name="Rectangle 360"/>
            <p:cNvSpPr>
              <a:spLocks noChangeArrowheads="1"/>
            </p:cNvSpPr>
            <p:nvPr/>
          </p:nvSpPr>
          <p:spPr bwMode="auto">
            <a:xfrm>
              <a:off x="1404" y="864"/>
              <a:ext cx="3125" cy="2583"/>
            </a:xfrm>
            <a:prstGeom prst="rect">
              <a:avLst/>
            </a:prstGeom>
            <a:noFill/>
            <a:ln w="26988">
              <a:solidFill>
                <a:srgbClr val="FFFFFF"/>
              </a:solidFill>
              <a:miter lim="800000"/>
              <a:headEnd/>
              <a:tailEnd/>
            </a:ln>
          </p:spPr>
          <p:txBody>
            <a:bodyPr/>
            <a:lstStyle/>
            <a:p>
              <a:endParaRPr lang="en-US"/>
            </a:p>
          </p:txBody>
        </p:sp>
        <p:sp>
          <p:nvSpPr>
            <p:cNvPr id="41991" name="Line 361"/>
            <p:cNvSpPr>
              <a:spLocks noChangeShapeType="1"/>
            </p:cNvSpPr>
            <p:nvPr/>
          </p:nvSpPr>
          <p:spPr bwMode="auto">
            <a:xfrm>
              <a:off x="1404" y="864"/>
              <a:ext cx="3125" cy="1"/>
            </a:xfrm>
            <a:prstGeom prst="line">
              <a:avLst/>
            </a:prstGeom>
            <a:noFill/>
            <a:ln w="26988">
              <a:solidFill>
                <a:srgbClr val="000000"/>
              </a:solidFill>
              <a:round/>
              <a:headEnd/>
              <a:tailEnd/>
            </a:ln>
          </p:spPr>
          <p:txBody>
            <a:bodyPr/>
            <a:lstStyle/>
            <a:p>
              <a:endParaRPr lang="en-US"/>
            </a:p>
          </p:txBody>
        </p:sp>
        <p:sp>
          <p:nvSpPr>
            <p:cNvPr id="41992" name="Line 362"/>
            <p:cNvSpPr>
              <a:spLocks noChangeShapeType="1"/>
            </p:cNvSpPr>
            <p:nvPr/>
          </p:nvSpPr>
          <p:spPr bwMode="auto">
            <a:xfrm>
              <a:off x="1404" y="3447"/>
              <a:ext cx="3125" cy="1"/>
            </a:xfrm>
            <a:prstGeom prst="line">
              <a:avLst/>
            </a:prstGeom>
            <a:noFill/>
            <a:ln w="26988">
              <a:solidFill>
                <a:srgbClr val="000000"/>
              </a:solidFill>
              <a:round/>
              <a:headEnd/>
              <a:tailEnd/>
            </a:ln>
          </p:spPr>
          <p:txBody>
            <a:bodyPr/>
            <a:lstStyle/>
            <a:p>
              <a:endParaRPr lang="en-US"/>
            </a:p>
          </p:txBody>
        </p:sp>
        <p:sp>
          <p:nvSpPr>
            <p:cNvPr id="41993" name="Line 363"/>
            <p:cNvSpPr>
              <a:spLocks noChangeShapeType="1"/>
            </p:cNvSpPr>
            <p:nvPr/>
          </p:nvSpPr>
          <p:spPr bwMode="auto">
            <a:xfrm flipV="1">
              <a:off x="4529" y="864"/>
              <a:ext cx="1" cy="2583"/>
            </a:xfrm>
            <a:prstGeom prst="line">
              <a:avLst/>
            </a:prstGeom>
            <a:noFill/>
            <a:ln w="26988">
              <a:solidFill>
                <a:srgbClr val="000000"/>
              </a:solidFill>
              <a:round/>
              <a:headEnd/>
              <a:tailEnd/>
            </a:ln>
          </p:spPr>
          <p:txBody>
            <a:bodyPr/>
            <a:lstStyle/>
            <a:p>
              <a:endParaRPr lang="en-US"/>
            </a:p>
          </p:txBody>
        </p:sp>
        <p:sp>
          <p:nvSpPr>
            <p:cNvPr id="41994" name="Line 364"/>
            <p:cNvSpPr>
              <a:spLocks noChangeShapeType="1"/>
            </p:cNvSpPr>
            <p:nvPr/>
          </p:nvSpPr>
          <p:spPr bwMode="auto">
            <a:xfrm flipV="1">
              <a:off x="1404" y="864"/>
              <a:ext cx="1" cy="2583"/>
            </a:xfrm>
            <a:prstGeom prst="line">
              <a:avLst/>
            </a:prstGeom>
            <a:noFill/>
            <a:ln w="26988">
              <a:solidFill>
                <a:srgbClr val="000000"/>
              </a:solidFill>
              <a:round/>
              <a:headEnd/>
              <a:tailEnd/>
            </a:ln>
          </p:spPr>
          <p:txBody>
            <a:bodyPr/>
            <a:lstStyle/>
            <a:p>
              <a:endParaRPr lang="en-US"/>
            </a:p>
          </p:txBody>
        </p:sp>
        <p:sp>
          <p:nvSpPr>
            <p:cNvPr id="41995" name="Line 365"/>
            <p:cNvSpPr>
              <a:spLocks noChangeShapeType="1"/>
            </p:cNvSpPr>
            <p:nvPr/>
          </p:nvSpPr>
          <p:spPr bwMode="auto">
            <a:xfrm>
              <a:off x="1404" y="3447"/>
              <a:ext cx="3125" cy="1"/>
            </a:xfrm>
            <a:prstGeom prst="line">
              <a:avLst/>
            </a:prstGeom>
            <a:noFill/>
            <a:ln w="26988">
              <a:solidFill>
                <a:srgbClr val="000000"/>
              </a:solidFill>
              <a:round/>
              <a:headEnd/>
              <a:tailEnd/>
            </a:ln>
          </p:spPr>
          <p:txBody>
            <a:bodyPr/>
            <a:lstStyle/>
            <a:p>
              <a:endParaRPr lang="en-US"/>
            </a:p>
          </p:txBody>
        </p:sp>
        <p:sp>
          <p:nvSpPr>
            <p:cNvPr id="41996" name="Line 366"/>
            <p:cNvSpPr>
              <a:spLocks noChangeShapeType="1"/>
            </p:cNvSpPr>
            <p:nvPr/>
          </p:nvSpPr>
          <p:spPr bwMode="auto">
            <a:xfrm flipV="1">
              <a:off x="1404" y="864"/>
              <a:ext cx="1" cy="2583"/>
            </a:xfrm>
            <a:prstGeom prst="line">
              <a:avLst/>
            </a:prstGeom>
            <a:noFill/>
            <a:ln w="26988">
              <a:solidFill>
                <a:srgbClr val="000000"/>
              </a:solidFill>
              <a:round/>
              <a:headEnd/>
              <a:tailEnd/>
            </a:ln>
          </p:spPr>
          <p:txBody>
            <a:bodyPr/>
            <a:lstStyle/>
            <a:p>
              <a:endParaRPr lang="en-US"/>
            </a:p>
          </p:txBody>
        </p:sp>
        <p:sp>
          <p:nvSpPr>
            <p:cNvPr id="41997" name="Line 367"/>
            <p:cNvSpPr>
              <a:spLocks noChangeShapeType="1"/>
            </p:cNvSpPr>
            <p:nvPr/>
          </p:nvSpPr>
          <p:spPr bwMode="auto">
            <a:xfrm flipV="1">
              <a:off x="1404" y="3418"/>
              <a:ext cx="1" cy="29"/>
            </a:xfrm>
            <a:prstGeom prst="line">
              <a:avLst/>
            </a:prstGeom>
            <a:noFill/>
            <a:ln w="26988">
              <a:solidFill>
                <a:srgbClr val="000000"/>
              </a:solidFill>
              <a:round/>
              <a:headEnd/>
              <a:tailEnd/>
            </a:ln>
          </p:spPr>
          <p:txBody>
            <a:bodyPr/>
            <a:lstStyle/>
            <a:p>
              <a:endParaRPr lang="en-US"/>
            </a:p>
          </p:txBody>
        </p:sp>
        <p:sp>
          <p:nvSpPr>
            <p:cNvPr id="41998" name="Line 368"/>
            <p:cNvSpPr>
              <a:spLocks noChangeShapeType="1"/>
            </p:cNvSpPr>
            <p:nvPr/>
          </p:nvSpPr>
          <p:spPr bwMode="auto">
            <a:xfrm>
              <a:off x="1404" y="864"/>
              <a:ext cx="1" cy="29"/>
            </a:xfrm>
            <a:prstGeom prst="line">
              <a:avLst/>
            </a:prstGeom>
            <a:noFill/>
            <a:ln w="26988">
              <a:solidFill>
                <a:srgbClr val="000000"/>
              </a:solidFill>
              <a:round/>
              <a:headEnd/>
              <a:tailEnd/>
            </a:ln>
          </p:spPr>
          <p:txBody>
            <a:bodyPr/>
            <a:lstStyle/>
            <a:p>
              <a:endParaRPr lang="en-US"/>
            </a:p>
          </p:txBody>
        </p:sp>
        <p:sp>
          <p:nvSpPr>
            <p:cNvPr id="41999" name="Rectangle 369"/>
            <p:cNvSpPr>
              <a:spLocks noChangeArrowheads="1"/>
            </p:cNvSpPr>
            <p:nvPr/>
          </p:nvSpPr>
          <p:spPr bwMode="auto">
            <a:xfrm>
              <a:off x="1363" y="3476"/>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2000" name="Line 370"/>
            <p:cNvSpPr>
              <a:spLocks noChangeShapeType="1"/>
            </p:cNvSpPr>
            <p:nvPr/>
          </p:nvSpPr>
          <p:spPr bwMode="auto">
            <a:xfrm flipV="1">
              <a:off x="1848" y="3418"/>
              <a:ext cx="1" cy="29"/>
            </a:xfrm>
            <a:prstGeom prst="line">
              <a:avLst/>
            </a:prstGeom>
            <a:noFill/>
            <a:ln w="26988">
              <a:solidFill>
                <a:srgbClr val="000000"/>
              </a:solidFill>
              <a:round/>
              <a:headEnd/>
              <a:tailEnd/>
            </a:ln>
          </p:spPr>
          <p:txBody>
            <a:bodyPr/>
            <a:lstStyle/>
            <a:p>
              <a:endParaRPr lang="en-US"/>
            </a:p>
          </p:txBody>
        </p:sp>
        <p:sp>
          <p:nvSpPr>
            <p:cNvPr id="42001" name="Line 371"/>
            <p:cNvSpPr>
              <a:spLocks noChangeShapeType="1"/>
            </p:cNvSpPr>
            <p:nvPr/>
          </p:nvSpPr>
          <p:spPr bwMode="auto">
            <a:xfrm>
              <a:off x="1848" y="864"/>
              <a:ext cx="1" cy="29"/>
            </a:xfrm>
            <a:prstGeom prst="line">
              <a:avLst/>
            </a:prstGeom>
            <a:noFill/>
            <a:ln w="26988">
              <a:solidFill>
                <a:srgbClr val="000000"/>
              </a:solidFill>
              <a:round/>
              <a:headEnd/>
              <a:tailEnd/>
            </a:ln>
          </p:spPr>
          <p:txBody>
            <a:bodyPr/>
            <a:lstStyle/>
            <a:p>
              <a:endParaRPr lang="en-US"/>
            </a:p>
          </p:txBody>
        </p:sp>
        <p:sp>
          <p:nvSpPr>
            <p:cNvPr id="42002" name="Rectangle 372"/>
            <p:cNvSpPr>
              <a:spLocks noChangeArrowheads="1"/>
            </p:cNvSpPr>
            <p:nvPr/>
          </p:nvSpPr>
          <p:spPr bwMode="auto">
            <a:xfrm>
              <a:off x="1750" y="3476"/>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0.5</a:t>
              </a:r>
              <a:endParaRPr lang="en-AU" sz="1400"/>
            </a:p>
          </p:txBody>
        </p:sp>
        <p:sp>
          <p:nvSpPr>
            <p:cNvPr id="42003" name="Line 373"/>
            <p:cNvSpPr>
              <a:spLocks noChangeShapeType="1"/>
            </p:cNvSpPr>
            <p:nvPr/>
          </p:nvSpPr>
          <p:spPr bwMode="auto">
            <a:xfrm flipV="1">
              <a:off x="2297" y="3418"/>
              <a:ext cx="1" cy="29"/>
            </a:xfrm>
            <a:prstGeom prst="line">
              <a:avLst/>
            </a:prstGeom>
            <a:noFill/>
            <a:ln w="26988">
              <a:solidFill>
                <a:srgbClr val="000000"/>
              </a:solidFill>
              <a:round/>
              <a:headEnd/>
              <a:tailEnd/>
            </a:ln>
          </p:spPr>
          <p:txBody>
            <a:bodyPr/>
            <a:lstStyle/>
            <a:p>
              <a:endParaRPr lang="en-US"/>
            </a:p>
          </p:txBody>
        </p:sp>
        <p:sp>
          <p:nvSpPr>
            <p:cNvPr id="42004" name="Line 374"/>
            <p:cNvSpPr>
              <a:spLocks noChangeShapeType="1"/>
            </p:cNvSpPr>
            <p:nvPr/>
          </p:nvSpPr>
          <p:spPr bwMode="auto">
            <a:xfrm>
              <a:off x="2297" y="864"/>
              <a:ext cx="1" cy="29"/>
            </a:xfrm>
            <a:prstGeom prst="line">
              <a:avLst/>
            </a:prstGeom>
            <a:noFill/>
            <a:ln w="26988">
              <a:solidFill>
                <a:srgbClr val="000000"/>
              </a:solidFill>
              <a:round/>
              <a:headEnd/>
              <a:tailEnd/>
            </a:ln>
          </p:spPr>
          <p:txBody>
            <a:bodyPr/>
            <a:lstStyle/>
            <a:p>
              <a:endParaRPr lang="en-US"/>
            </a:p>
          </p:txBody>
        </p:sp>
        <p:sp>
          <p:nvSpPr>
            <p:cNvPr id="42005" name="Rectangle 375"/>
            <p:cNvSpPr>
              <a:spLocks noChangeArrowheads="1"/>
            </p:cNvSpPr>
            <p:nvPr/>
          </p:nvSpPr>
          <p:spPr bwMode="auto">
            <a:xfrm>
              <a:off x="2257" y="3476"/>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a:t>
              </a:r>
              <a:endParaRPr lang="en-AU" sz="1400"/>
            </a:p>
          </p:txBody>
        </p:sp>
        <p:sp>
          <p:nvSpPr>
            <p:cNvPr id="42006" name="Line 376"/>
            <p:cNvSpPr>
              <a:spLocks noChangeShapeType="1"/>
            </p:cNvSpPr>
            <p:nvPr/>
          </p:nvSpPr>
          <p:spPr bwMode="auto">
            <a:xfrm flipV="1">
              <a:off x="2741" y="3418"/>
              <a:ext cx="1" cy="29"/>
            </a:xfrm>
            <a:prstGeom prst="line">
              <a:avLst/>
            </a:prstGeom>
            <a:noFill/>
            <a:ln w="26988">
              <a:solidFill>
                <a:srgbClr val="000000"/>
              </a:solidFill>
              <a:round/>
              <a:headEnd/>
              <a:tailEnd/>
            </a:ln>
          </p:spPr>
          <p:txBody>
            <a:bodyPr/>
            <a:lstStyle/>
            <a:p>
              <a:endParaRPr lang="en-US"/>
            </a:p>
          </p:txBody>
        </p:sp>
        <p:sp>
          <p:nvSpPr>
            <p:cNvPr id="42007" name="Line 377"/>
            <p:cNvSpPr>
              <a:spLocks noChangeShapeType="1"/>
            </p:cNvSpPr>
            <p:nvPr/>
          </p:nvSpPr>
          <p:spPr bwMode="auto">
            <a:xfrm>
              <a:off x="2741" y="864"/>
              <a:ext cx="1" cy="29"/>
            </a:xfrm>
            <a:prstGeom prst="line">
              <a:avLst/>
            </a:prstGeom>
            <a:noFill/>
            <a:ln w="26988">
              <a:solidFill>
                <a:srgbClr val="000000"/>
              </a:solidFill>
              <a:round/>
              <a:headEnd/>
              <a:tailEnd/>
            </a:ln>
          </p:spPr>
          <p:txBody>
            <a:bodyPr/>
            <a:lstStyle/>
            <a:p>
              <a:endParaRPr lang="en-US"/>
            </a:p>
          </p:txBody>
        </p:sp>
        <p:sp>
          <p:nvSpPr>
            <p:cNvPr id="42008" name="Rectangle 378"/>
            <p:cNvSpPr>
              <a:spLocks noChangeArrowheads="1"/>
            </p:cNvSpPr>
            <p:nvPr/>
          </p:nvSpPr>
          <p:spPr bwMode="auto">
            <a:xfrm>
              <a:off x="2643" y="3476"/>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1.5</a:t>
              </a:r>
              <a:endParaRPr lang="en-AU" sz="1400"/>
            </a:p>
          </p:txBody>
        </p:sp>
        <p:sp>
          <p:nvSpPr>
            <p:cNvPr id="42009" name="Line 379"/>
            <p:cNvSpPr>
              <a:spLocks noChangeShapeType="1"/>
            </p:cNvSpPr>
            <p:nvPr/>
          </p:nvSpPr>
          <p:spPr bwMode="auto">
            <a:xfrm flipV="1">
              <a:off x="3191" y="3418"/>
              <a:ext cx="1" cy="29"/>
            </a:xfrm>
            <a:prstGeom prst="line">
              <a:avLst/>
            </a:prstGeom>
            <a:noFill/>
            <a:ln w="26988">
              <a:solidFill>
                <a:srgbClr val="000000"/>
              </a:solidFill>
              <a:round/>
              <a:headEnd/>
              <a:tailEnd/>
            </a:ln>
          </p:spPr>
          <p:txBody>
            <a:bodyPr/>
            <a:lstStyle/>
            <a:p>
              <a:endParaRPr lang="en-US"/>
            </a:p>
          </p:txBody>
        </p:sp>
        <p:sp>
          <p:nvSpPr>
            <p:cNvPr id="42010" name="Line 380"/>
            <p:cNvSpPr>
              <a:spLocks noChangeShapeType="1"/>
            </p:cNvSpPr>
            <p:nvPr/>
          </p:nvSpPr>
          <p:spPr bwMode="auto">
            <a:xfrm>
              <a:off x="3191" y="864"/>
              <a:ext cx="1" cy="29"/>
            </a:xfrm>
            <a:prstGeom prst="line">
              <a:avLst/>
            </a:prstGeom>
            <a:noFill/>
            <a:ln w="26988">
              <a:solidFill>
                <a:srgbClr val="000000"/>
              </a:solidFill>
              <a:round/>
              <a:headEnd/>
              <a:tailEnd/>
            </a:ln>
          </p:spPr>
          <p:txBody>
            <a:bodyPr/>
            <a:lstStyle/>
            <a:p>
              <a:endParaRPr lang="en-US"/>
            </a:p>
          </p:txBody>
        </p:sp>
        <p:sp>
          <p:nvSpPr>
            <p:cNvPr id="42011" name="Rectangle 381"/>
            <p:cNvSpPr>
              <a:spLocks noChangeArrowheads="1"/>
            </p:cNvSpPr>
            <p:nvPr/>
          </p:nvSpPr>
          <p:spPr bwMode="auto">
            <a:xfrm>
              <a:off x="3151" y="3476"/>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a:t>
              </a:r>
              <a:endParaRPr lang="en-AU" sz="1400"/>
            </a:p>
          </p:txBody>
        </p:sp>
        <p:sp>
          <p:nvSpPr>
            <p:cNvPr id="42012" name="Line 382"/>
            <p:cNvSpPr>
              <a:spLocks noChangeShapeType="1"/>
            </p:cNvSpPr>
            <p:nvPr/>
          </p:nvSpPr>
          <p:spPr bwMode="auto">
            <a:xfrm flipV="1">
              <a:off x="3635" y="3418"/>
              <a:ext cx="1" cy="29"/>
            </a:xfrm>
            <a:prstGeom prst="line">
              <a:avLst/>
            </a:prstGeom>
            <a:noFill/>
            <a:ln w="26988">
              <a:solidFill>
                <a:srgbClr val="000000"/>
              </a:solidFill>
              <a:round/>
              <a:headEnd/>
              <a:tailEnd/>
            </a:ln>
          </p:spPr>
          <p:txBody>
            <a:bodyPr/>
            <a:lstStyle/>
            <a:p>
              <a:endParaRPr lang="en-US"/>
            </a:p>
          </p:txBody>
        </p:sp>
        <p:sp>
          <p:nvSpPr>
            <p:cNvPr id="42013" name="Line 383"/>
            <p:cNvSpPr>
              <a:spLocks noChangeShapeType="1"/>
            </p:cNvSpPr>
            <p:nvPr/>
          </p:nvSpPr>
          <p:spPr bwMode="auto">
            <a:xfrm>
              <a:off x="3635" y="864"/>
              <a:ext cx="1" cy="29"/>
            </a:xfrm>
            <a:prstGeom prst="line">
              <a:avLst/>
            </a:prstGeom>
            <a:noFill/>
            <a:ln w="26988">
              <a:solidFill>
                <a:srgbClr val="000000"/>
              </a:solidFill>
              <a:round/>
              <a:headEnd/>
              <a:tailEnd/>
            </a:ln>
          </p:spPr>
          <p:txBody>
            <a:bodyPr/>
            <a:lstStyle/>
            <a:p>
              <a:endParaRPr lang="en-US"/>
            </a:p>
          </p:txBody>
        </p:sp>
        <p:sp>
          <p:nvSpPr>
            <p:cNvPr id="42014" name="Rectangle 384"/>
            <p:cNvSpPr>
              <a:spLocks noChangeArrowheads="1"/>
            </p:cNvSpPr>
            <p:nvPr/>
          </p:nvSpPr>
          <p:spPr bwMode="auto">
            <a:xfrm>
              <a:off x="3537" y="3476"/>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2.5</a:t>
              </a:r>
              <a:endParaRPr lang="en-AU" sz="1400"/>
            </a:p>
          </p:txBody>
        </p:sp>
        <p:sp>
          <p:nvSpPr>
            <p:cNvPr id="42015" name="Line 385"/>
            <p:cNvSpPr>
              <a:spLocks noChangeShapeType="1"/>
            </p:cNvSpPr>
            <p:nvPr/>
          </p:nvSpPr>
          <p:spPr bwMode="auto">
            <a:xfrm flipV="1">
              <a:off x="4085" y="3418"/>
              <a:ext cx="1" cy="29"/>
            </a:xfrm>
            <a:prstGeom prst="line">
              <a:avLst/>
            </a:prstGeom>
            <a:noFill/>
            <a:ln w="26988">
              <a:solidFill>
                <a:srgbClr val="000000"/>
              </a:solidFill>
              <a:round/>
              <a:headEnd/>
              <a:tailEnd/>
            </a:ln>
          </p:spPr>
          <p:txBody>
            <a:bodyPr/>
            <a:lstStyle/>
            <a:p>
              <a:endParaRPr lang="en-US"/>
            </a:p>
          </p:txBody>
        </p:sp>
        <p:sp>
          <p:nvSpPr>
            <p:cNvPr id="42016" name="Line 386"/>
            <p:cNvSpPr>
              <a:spLocks noChangeShapeType="1"/>
            </p:cNvSpPr>
            <p:nvPr/>
          </p:nvSpPr>
          <p:spPr bwMode="auto">
            <a:xfrm>
              <a:off x="4085" y="864"/>
              <a:ext cx="1" cy="29"/>
            </a:xfrm>
            <a:prstGeom prst="line">
              <a:avLst/>
            </a:prstGeom>
            <a:noFill/>
            <a:ln w="26988">
              <a:solidFill>
                <a:srgbClr val="000000"/>
              </a:solidFill>
              <a:round/>
              <a:headEnd/>
              <a:tailEnd/>
            </a:ln>
          </p:spPr>
          <p:txBody>
            <a:bodyPr/>
            <a:lstStyle/>
            <a:p>
              <a:endParaRPr lang="en-US"/>
            </a:p>
          </p:txBody>
        </p:sp>
        <p:sp>
          <p:nvSpPr>
            <p:cNvPr id="42017" name="Rectangle 387"/>
            <p:cNvSpPr>
              <a:spLocks noChangeArrowheads="1"/>
            </p:cNvSpPr>
            <p:nvPr/>
          </p:nvSpPr>
          <p:spPr bwMode="auto">
            <a:xfrm>
              <a:off x="4044" y="3476"/>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a:t>
              </a:r>
              <a:endParaRPr lang="en-AU" sz="1400"/>
            </a:p>
          </p:txBody>
        </p:sp>
        <p:sp>
          <p:nvSpPr>
            <p:cNvPr id="42018" name="Line 388"/>
            <p:cNvSpPr>
              <a:spLocks noChangeShapeType="1"/>
            </p:cNvSpPr>
            <p:nvPr/>
          </p:nvSpPr>
          <p:spPr bwMode="auto">
            <a:xfrm flipV="1">
              <a:off x="4529" y="3418"/>
              <a:ext cx="1" cy="29"/>
            </a:xfrm>
            <a:prstGeom prst="line">
              <a:avLst/>
            </a:prstGeom>
            <a:noFill/>
            <a:ln w="26988">
              <a:solidFill>
                <a:srgbClr val="000000"/>
              </a:solidFill>
              <a:round/>
              <a:headEnd/>
              <a:tailEnd/>
            </a:ln>
          </p:spPr>
          <p:txBody>
            <a:bodyPr/>
            <a:lstStyle/>
            <a:p>
              <a:endParaRPr lang="en-US"/>
            </a:p>
          </p:txBody>
        </p:sp>
        <p:sp>
          <p:nvSpPr>
            <p:cNvPr id="42019" name="Line 389"/>
            <p:cNvSpPr>
              <a:spLocks noChangeShapeType="1"/>
            </p:cNvSpPr>
            <p:nvPr/>
          </p:nvSpPr>
          <p:spPr bwMode="auto">
            <a:xfrm>
              <a:off x="4529" y="864"/>
              <a:ext cx="1" cy="29"/>
            </a:xfrm>
            <a:prstGeom prst="line">
              <a:avLst/>
            </a:prstGeom>
            <a:noFill/>
            <a:ln w="26988">
              <a:solidFill>
                <a:srgbClr val="000000"/>
              </a:solidFill>
              <a:round/>
              <a:headEnd/>
              <a:tailEnd/>
            </a:ln>
          </p:spPr>
          <p:txBody>
            <a:bodyPr/>
            <a:lstStyle/>
            <a:p>
              <a:endParaRPr lang="en-US"/>
            </a:p>
          </p:txBody>
        </p:sp>
        <p:sp>
          <p:nvSpPr>
            <p:cNvPr id="42020" name="Rectangle 390"/>
            <p:cNvSpPr>
              <a:spLocks noChangeArrowheads="1"/>
            </p:cNvSpPr>
            <p:nvPr/>
          </p:nvSpPr>
          <p:spPr bwMode="auto">
            <a:xfrm>
              <a:off x="4431" y="3476"/>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3.5</a:t>
              </a:r>
              <a:endParaRPr lang="en-AU" sz="1400"/>
            </a:p>
          </p:txBody>
        </p:sp>
        <p:sp>
          <p:nvSpPr>
            <p:cNvPr id="42021" name="Line 391"/>
            <p:cNvSpPr>
              <a:spLocks noChangeShapeType="1"/>
            </p:cNvSpPr>
            <p:nvPr/>
          </p:nvSpPr>
          <p:spPr bwMode="auto">
            <a:xfrm>
              <a:off x="1404" y="3447"/>
              <a:ext cx="29" cy="1"/>
            </a:xfrm>
            <a:prstGeom prst="line">
              <a:avLst/>
            </a:prstGeom>
            <a:noFill/>
            <a:ln w="26988">
              <a:solidFill>
                <a:srgbClr val="000000"/>
              </a:solidFill>
              <a:round/>
              <a:headEnd/>
              <a:tailEnd/>
            </a:ln>
          </p:spPr>
          <p:txBody>
            <a:bodyPr/>
            <a:lstStyle/>
            <a:p>
              <a:endParaRPr lang="en-US"/>
            </a:p>
          </p:txBody>
        </p:sp>
        <p:sp>
          <p:nvSpPr>
            <p:cNvPr id="42022" name="Line 392"/>
            <p:cNvSpPr>
              <a:spLocks noChangeShapeType="1"/>
            </p:cNvSpPr>
            <p:nvPr/>
          </p:nvSpPr>
          <p:spPr bwMode="auto">
            <a:xfrm flipH="1">
              <a:off x="4500" y="3447"/>
              <a:ext cx="29" cy="1"/>
            </a:xfrm>
            <a:prstGeom prst="line">
              <a:avLst/>
            </a:prstGeom>
            <a:noFill/>
            <a:ln w="26988">
              <a:solidFill>
                <a:srgbClr val="000000"/>
              </a:solidFill>
              <a:round/>
              <a:headEnd/>
              <a:tailEnd/>
            </a:ln>
          </p:spPr>
          <p:txBody>
            <a:bodyPr/>
            <a:lstStyle/>
            <a:p>
              <a:endParaRPr lang="en-US"/>
            </a:p>
          </p:txBody>
        </p:sp>
        <p:sp>
          <p:nvSpPr>
            <p:cNvPr id="42023" name="Rectangle 393"/>
            <p:cNvSpPr>
              <a:spLocks noChangeArrowheads="1"/>
            </p:cNvSpPr>
            <p:nvPr/>
          </p:nvSpPr>
          <p:spPr bwMode="auto">
            <a:xfrm>
              <a:off x="1294" y="3361"/>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2024" name="Line 394"/>
            <p:cNvSpPr>
              <a:spLocks noChangeShapeType="1"/>
            </p:cNvSpPr>
            <p:nvPr/>
          </p:nvSpPr>
          <p:spPr bwMode="auto">
            <a:xfrm>
              <a:off x="1404" y="3124"/>
              <a:ext cx="29" cy="1"/>
            </a:xfrm>
            <a:prstGeom prst="line">
              <a:avLst/>
            </a:prstGeom>
            <a:noFill/>
            <a:ln w="26988">
              <a:solidFill>
                <a:srgbClr val="000000"/>
              </a:solidFill>
              <a:round/>
              <a:headEnd/>
              <a:tailEnd/>
            </a:ln>
          </p:spPr>
          <p:txBody>
            <a:bodyPr/>
            <a:lstStyle/>
            <a:p>
              <a:endParaRPr lang="en-US"/>
            </a:p>
          </p:txBody>
        </p:sp>
        <p:sp>
          <p:nvSpPr>
            <p:cNvPr id="42025" name="Line 395"/>
            <p:cNvSpPr>
              <a:spLocks noChangeShapeType="1"/>
            </p:cNvSpPr>
            <p:nvPr/>
          </p:nvSpPr>
          <p:spPr bwMode="auto">
            <a:xfrm flipH="1">
              <a:off x="4500" y="3124"/>
              <a:ext cx="29" cy="1"/>
            </a:xfrm>
            <a:prstGeom prst="line">
              <a:avLst/>
            </a:prstGeom>
            <a:noFill/>
            <a:ln w="26988">
              <a:solidFill>
                <a:srgbClr val="000000"/>
              </a:solidFill>
              <a:round/>
              <a:headEnd/>
              <a:tailEnd/>
            </a:ln>
          </p:spPr>
          <p:txBody>
            <a:bodyPr/>
            <a:lstStyle/>
            <a:p>
              <a:endParaRPr lang="en-US"/>
            </a:p>
          </p:txBody>
        </p:sp>
        <p:sp>
          <p:nvSpPr>
            <p:cNvPr id="42026" name="Rectangle 396"/>
            <p:cNvSpPr>
              <a:spLocks noChangeArrowheads="1"/>
            </p:cNvSpPr>
            <p:nvPr/>
          </p:nvSpPr>
          <p:spPr bwMode="auto">
            <a:xfrm>
              <a:off x="1133" y="3038"/>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100</a:t>
              </a:r>
              <a:endParaRPr lang="en-AU" sz="1400"/>
            </a:p>
          </p:txBody>
        </p:sp>
        <p:sp>
          <p:nvSpPr>
            <p:cNvPr id="42027" name="Line 397"/>
            <p:cNvSpPr>
              <a:spLocks noChangeShapeType="1"/>
            </p:cNvSpPr>
            <p:nvPr/>
          </p:nvSpPr>
          <p:spPr bwMode="auto">
            <a:xfrm>
              <a:off x="1404" y="2802"/>
              <a:ext cx="29" cy="1"/>
            </a:xfrm>
            <a:prstGeom prst="line">
              <a:avLst/>
            </a:prstGeom>
            <a:noFill/>
            <a:ln w="26988">
              <a:solidFill>
                <a:srgbClr val="000000"/>
              </a:solidFill>
              <a:round/>
              <a:headEnd/>
              <a:tailEnd/>
            </a:ln>
          </p:spPr>
          <p:txBody>
            <a:bodyPr/>
            <a:lstStyle/>
            <a:p>
              <a:endParaRPr lang="en-US"/>
            </a:p>
          </p:txBody>
        </p:sp>
        <p:sp>
          <p:nvSpPr>
            <p:cNvPr id="42028" name="Line 398"/>
            <p:cNvSpPr>
              <a:spLocks noChangeShapeType="1"/>
            </p:cNvSpPr>
            <p:nvPr/>
          </p:nvSpPr>
          <p:spPr bwMode="auto">
            <a:xfrm flipH="1">
              <a:off x="4500" y="2802"/>
              <a:ext cx="29" cy="1"/>
            </a:xfrm>
            <a:prstGeom prst="line">
              <a:avLst/>
            </a:prstGeom>
            <a:noFill/>
            <a:ln w="26988">
              <a:solidFill>
                <a:srgbClr val="000000"/>
              </a:solidFill>
              <a:round/>
              <a:headEnd/>
              <a:tailEnd/>
            </a:ln>
          </p:spPr>
          <p:txBody>
            <a:bodyPr/>
            <a:lstStyle/>
            <a:p>
              <a:endParaRPr lang="en-US"/>
            </a:p>
          </p:txBody>
        </p:sp>
        <p:sp>
          <p:nvSpPr>
            <p:cNvPr id="42029" name="Rectangle 399"/>
            <p:cNvSpPr>
              <a:spLocks noChangeArrowheads="1"/>
            </p:cNvSpPr>
            <p:nvPr/>
          </p:nvSpPr>
          <p:spPr bwMode="auto">
            <a:xfrm>
              <a:off x="1133" y="2715"/>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200</a:t>
              </a:r>
              <a:endParaRPr lang="en-AU" sz="1400"/>
            </a:p>
          </p:txBody>
        </p:sp>
        <p:sp>
          <p:nvSpPr>
            <p:cNvPr id="42030" name="Line 400"/>
            <p:cNvSpPr>
              <a:spLocks noChangeShapeType="1"/>
            </p:cNvSpPr>
            <p:nvPr/>
          </p:nvSpPr>
          <p:spPr bwMode="auto">
            <a:xfrm>
              <a:off x="1404" y="2479"/>
              <a:ext cx="29" cy="1"/>
            </a:xfrm>
            <a:prstGeom prst="line">
              <a:avLst/>
            </a:prstGeom>
            <a:noFill/>
            <a:ln w="26988">
              <a:solidFill>
                <a:srgbClr val="000000"/>
              </a:solidFill>
              <a:round/>
              <a:headEnd/>
              <a:tailEnd/>
            </a:ln>
          </p:spPr>
          <p:txBody>
            <a:bodyPr/>
            <a:lstStyle/>
            <a:p>
              <a:endParaRPr lang="en-US"/>
            </a:p>
          </p:txBody>
        </p:sp>
        <p:sp>
          <p:nvSpPr>
            <p:cNvPr id="42031" name="Line 401"/>
            <p:cNvSpPr>
              <a:spLocks noChangeShapeType="1"/>
            </p:cNvSpPr>
            <p:nvPr/>
          </p:nvSpPr>
          <p:spPr bwMode="auto">
            <a:xfrm flipH="1">
              <a:off x="4500" y="2479"/>
              <a:ext cx="29" cy="1"/>
            </a:xfrm>
            <a:prstGeom prst="line">
              <a:avLst/>
            </a:prstGeom>
            <a:noFill/>
            <a:ln w="26988">
              <a:solidFill>
                <a:srgbClr val="000000"/>
              </a:solidFill>
              <a:round/>
              <a:headEnd/>
              <a:tailEnd/>
            </a:ln>
          </p:spPr>
          <p:txBody>
            <a:bodyPr/>
            <a:lstStyle/>
            <a:p>
              <a:endParaRPr lang="en-US"/>
            </a:p>
          </p:txBody>
        </p:sp>
        <p:sp>
          <p:nvSpPr>
            <p:cNvPr id="42032" name="Rectangle 402"/>
            <p:cNvSpPr>
              <a:spLocks noChangeArrowheads="1"/>
            </p:cNvSpPr>
            <p:nvPr/>
          </p:nvSpPr>
          <p:spPr bwMode="auto">
            <a:xfrm>
              <a:off x="1133" y="2392"/>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300</a:t>
              </a:r>
              <a:endParaRPr lang="en-AU" sz="1400"/>
            </a:p>
          </p:txBody>
        </p:sp>
        <p:sp>
          <p:nvSpPr>
            <p:cNvPr id="42033" name="Line 403"/>
            <p:cNvSpPr>
              <a:spLocks noChangeShapeType="1"/>
            </p:cNvSpPr>
            <p:nvPr/>
          </p:nvSpPr>
          <p:spPr bwMode="auto">
            <a:xfrm>
              <a:off x="1404" y="2156"/>
              <a:ext cx="29" cy="1"/>
            </a:xfrm>
            <a:prstGeom prst="line">
              <a:avLst/>
            </a:prstGeom>
            <a:noFill/>
            <a:ln w="26988">
              <a:solidFill>
                <a:srgbClr val="000000"/>
              </a:solidFill>
              <a:round/>
              <a:headEnd/>
              <a:tailEnd/>
            </a:ln>
          </p:spPr>
          <p:txBody>
            <a:bodyPr/>
            <a:lstStyle/>
            <a:p>
              <a:endParaRPr lang="en-US"/>
            </a:p>
          </p:txBody>
        </p:sp>
        <p:sp>
          <p:nvSpPr>
            <p:cNvPr id="42034" name="Line 404"/>
            <p:cNvSpPr>
              <a:spLocks noChangeShapeType="1"/>
            </p:cNvSpPr>
            <p:nvPr/>
          </p:nvSpPr>
          <p:spPr bwMode="auto">
            <a:xfrm flipH="1">
              <a:off x="4500" y="2156"/>
              <a:ext cx="29" cy="1"/>
            </a:xfrm>
            <a:prstGeom prst="line">
              <a:avLst/>
            </a:prstGeom>
            <a:noFill/>
            <a:ln w="26988">
              <a:solidFill>
                <a:srgbClr val="000000"/>
              </a:solidFill>
              <a:round/>
              <a:headEnd/>
              <a:tailEnd/>
            </a:ln>
          </p:spPr>
          <p:txBody>
            <a:bodyPr/>
            <a:lstStyle/>
            <a:p>
              <a:endParaRPr lang="en-US"/>
            </a:p>
          </p:txBody>
        </p:sp>
        <p:sp>
          <p:nvSpPr>
            <p:cNvPr id="42035" name="Rectangle 405"/>
            <p:cNvSpPr>
              <a:spLocks noChangeArrowheads="1"/>
            </p:cNvSpPr>
            <p:nvPr/>
          </p:nvSpPr>
          <p:spPr bwMode="auto">
            <a:xfrm>
              <a:off x="1133" y="2069"/>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400</a:t>
              </a:r>
              <a:endParaRPr lang="en-AU" sz="1400"/>
            </a:p>
          </p:txBody>
        </p:sp>
        <p:sp>
          <p:nvSpPr>
            <p:cNvPr id="42036" name="Line 406"/>
            <p:cNvSpPr>
              <a:spLocks noChangeShapeType="1"/>
            </p:cNvSpPr>
            <p:nvPr/>
          </p:nvSpPr>
          <p:spPr bwMode="auto">
            <a:xfrm>
              <a:off x="1404" y="1833"/>
              <a:ext cx="29" cy="1"/>
            </a:xfrm>
            <a:prstGeom prst="line">
              <a:avLst/>
            </a:prstGeom>
            <a:noFill/>
            <a:ln w="26988">
              <a:solidFill>
                <a:srgbClr val="000000"/>
              </a:solidFill>
              <a:round/>
              <a:headEnd/>
              <a:tailEnd/>
            </a:ln>
          </p:spPr>
          <p:txBody>
            <a:bodyPr/>
            <a:lstStyle/>
            <a:p>
              <a:endParaRPr lang="en-US"/>
            </a:p>
          </p:txBody>
        </p:sp>
        <p:sp>
          <p:nvSpPr>
            <p:cNvPr id="42037" name="Line 407"/>
            <p:cNvSpPr>
              <a:spLocks noChangeShapeType="1"/>
            </p:cNvSpPr>
            <p:nvPr/>
          </p:nvSpPr>
          <p:spPr bwMode="auto">
            <a:xfrm flipH="1">
              <a:off x="4500" y="1833"/>
              <a:ext cx="29" cy="1"/>
            </a:xfrm>
            <a:prstGeom prst="line">
              <a:avLst/>
            </a:prstGeom>
            <a:noFill/>
            <a:ln w="26988">
              <a:solidFill>
                <a:srgbClr val="000000"/>
              </a:solidFill>
              <a:round/>
              <a:headEnd/>
              <a:tailEnd/>
            </a:ln>
          </p:spPr>
          <p:txBody>
            <a:bodyPr/>
            <a:lstStyle/>
            <a:p>
              <a:endParaRPr lang="en-US"/>
            </a:p>
          </p:txBody>
        </p:sp>
        <p:sp>
          <p:nvSpPr>
            <p:cNvPr id="42038" name="Rectangle 408"/>
            <p:cNvSpPr>
              <a:spLocks noChangeArrowheads="1"/>
            </p:cNvSpPr>
            <p:nvPr/>
          </p:nvSpPr>
          <p:spPr bwMode="auto">
            <a:xfrm>
              <a:off x="1133" y="1746"/>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500</a:t>
              </a:r>
              <a:endParaRPr lang="en-AU" sz="1400"/>
            </a:p>
          </p:txBody>
        </p:sp>
        <p:sp>
          <p:nvSpPr>
            <p:cNvPr id="42039" name="Line 409"/>
            <p:cNvSpPr>
              <a:spLocks noChangeShapeType="1"/>
            </p:cNvSpPr>
            <p:nvPr/>
          </p:nvSpPr>
          <p:spPr bwMode="auto">
            <a:xfrm>
              <a:off x="1404" y="1510"/>
              <a:ext cx="29" cy="1"/>
            </a:xfrm>
            <a:prstGeom prst="line">
              <a:avLst/>
            </a:prstGeom>
            <a:noFill/>
            <a:ln w="26988">
              <a:solidFill>
                <a:srgbClr val="000000"/>
              </a:solidFill>
              <a:round/>
              <a:headEnd/>
              <a:tailEnd/>
            </a:ln>
          </p:spPr>
          <p:txBody>
            <a:bodyPr/>
            <a:lstStyle/>
            <a:p>
              <a:endParaRPr lang="en-US"/>
            </a:p>
          </p:txBody>
        </p:sp>
        <p:sp>
          <p:nvSpPr>
            <p:cNvPr id="42040" name="Line 410"/>
            <p:cNvSpPr>
              <a:spLocks noChangeShapeType="1"/>
            </p:cNvSpPr>
            <p:nvPr/>
          </p:nvSpPr>
          <p:spPr bwMode="auto">
            <a:xfrm flipH="1">
              <a:off x="4500" y="1510"/>
              <a:ext cx="29" cy="1"/>
            </a:xfrm>
            <a:prstGeom prst="line">
              <a:avLst/>
            </a:prstGeom>
            <a:noFill/>
            <a:ln w="26988">
              <a:solidFill>
                <a:srgbClr val="000000"/>
              </a:solidFill>
              <a:round/>
              <a:headEnd/>
              <a:tailEnd/>
            </a:ln>
          </p:spPr>
          <p:txBody>
            <a:bodyPr/>
            <a:lstStyle/>
            <a:p>
              <a:endParaRPr lang="en-US"/>
            </a:p>
          </p:txBody>
        </p:sp>
        <p:sp>
          <p:nvSpPr>
            <p:cNvPr id="42041" name="Rectangle 411"/>
            <p:cNvSpPr>
              <a:spLocks noChangeArrowheads="1"/>
            </p:cNvSpPr>
            <p:nvPr/>
          </p:nvSpPr>
          <p:spPr bwMode="auto">
            <a:xfrm>
              <a:off x="1133" y="1424"/>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600</a:t>
              </a:r>
              <a:endParaRPr lang="en-AU" sz="1400"/>
            </a:p>
          </p:txBody>
        </p:sp>
        <p:sp>
          <p:nvSpPr>
            <p:cNvPr id="42042" name="Line 412"/>
            <p:cNvSpPr>
              <a:spLocks noChangeShapeType="1"/>
            </p:cNvSpPr>
            <p:nvPr/>
          </p:nvSpPr>
          <p:spPr bwMode="auto">
            <a:xfrm>
              <a:off x="1404" y="1187"/>
              <a:ext cx="29" cy="1"/>
            </a:xfrm>
            <a:prstGeom prst="line">
              <a:avLst/>
            </a:prstGeom>
            <a:noFill/>
            <a:ln w="26988">
              <a:solidFill>
                <a:srgbClr val="000000"/>
              </a:solidFill>
              <a:round/>
              <a:headEnd/>
              <a:tailEnd/>
            </a:ln>
          </p:spPr>
          <p:txBody>
            <a:bodyPr/>
            <a:lstStyle/>
            <a:p>
              <a:endParaRPr lang="en-US"/>
            </a:p>
          </p:txBody>
        </p:sp>
        <p:sp>
          <p:nvSpPr>
            <p:cNvPr id="42043" name="Line 413"/>
            <p:cNvSpPr>
              <a:spLocks noChangeShapeType="1"/>
            </p:cNvSpPr>
            <p:nvPr/>
          </p:nvSpPr>
          <p:spPr bwMode="auto">
            <a:xfrm flipH="1">
              <a:off x="4500" y="1187"/>
              <a:ext cx="29" cy="1"/>
            </a:xfrm>
            <a:prstGeom prst="line">
              <a:avLst/>
            </a:prstGeom>
            <a:noFill/>
            <a:ln w="26988">
              <a:solidFill>
                <a:srgbClr val="000000"/>
              </a:solidFill>
              <a:round/>
              <a:headEnd/>
              <a:tailEnd/>
            </a:ln>
          </p:spPr>
          <p:txBody>
            <a:bodyPr/>
            <a:lstStyle/>
            <a:p>
              <a:endParaRPr lang="en-US"/>
            </a:p>
          </p:txBody>
        </p:sp>
        <p:sp>
          <p:nvSpPr>
            <p:cNvPr id="42044" name="Rectangle 414"/>
            <p:cNvSpPr>
              <a:spLocks noChangeArrowheads="1"/>
            </p:cNvSpPr>
            <p:nvPr/>
          </p:nvSpPr>
          <p:spPr bwMode="auto">
            <a:xfrm>
              <a:off x="1133" y="1101"/>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700</a:t>
              </a:r>
              <a:endParaRPr lang="en-AU" sz="1400"/>
            </a:p>
          </p:txBody>
        </p:sp>
        <p:sp>
          <p:nvSpPr>
            <p:cNvPr id="42045" name="Line 415"/>
            <p:cNvSpPr>
              <a:spLocks noChangeShapeType="1"/>
            </p:cNvSpPr>
            <p:nvPr/>
          </p:nvSpPr>
          <p:spPr bwMode="auto">
            <a:xfrm>
              <a:off x="1404" y="864"/>
              <a:ext cx="29" cy="1"/>
            </a:xfrm>
            <a:prstGeom prst="line">
              <a:avLst/>
            </a:prstGeom>
            <a:noFill/>
            <a:ln w="26988">
              <a:solidFill>
                <a:srgbClr val="000000"/>
              </a:solidFill>
              <a:round/>
              <a:headEnd/>
              <a:tailEnd/>
            </a:ln>
          </p:spPr>
          <p:txBody>
            <a:bodyPr/>
            <a:lstStyle/>
            <a:p>
              <a:endParaRPr lang="en-US"/>
            </a:p>
          </p:txBody>
        </p:sp>
        <p:sp>
          <p:nvSpPr>
            <p:cNvPr id="42046" name="Line 416"/>
            <p:cNvSpPr>
              <a:spLocks noChangeShapeType="1"/>
            </p:cNvSpPr>
            <p:nvPr/>
          </p:nvSpPr>
          <p:spPr bwMode="auto">
            <a:xfrm flipH="1">
              <a:off x="4500" y="864"/>
              <a:ext cx="29" cy="1"/>
            </a:xfrm>
            <a:prstGeom prst="line">
              <a:avLst/>
            </a:prstGeom>
            <a:noFill/>
            <a:ln w="26988">
              <a:solidFill>
                <a:srgbClr val="000000"/>
              </a:solidFill>
              <a:round/>
              <a:headEnd/>
              <a:tailEnd/>
            </a:ln>
          </p:spPr>
          <p:txBody>
            <a:bodyPr/>
            <a:lstStyle/>
            <a:p>
              <a:endParaRPr lang="en-US"/>
            </a:p>
          </p:txBody>
        </p:sp>
        <p:sp>
          <p:nvSpPr>
            <p:cNvPr id="42047" name="Rectangle 417"/>
            <p:cNvSpPr>
              <a:spLocks noChangeArrowheads="1"/>
            </p:cNvSpPr>
            <p:nvPr/>
          </p:nvSpPr>
          <p:spPr bwMode="auto">
            <a:xfrm>
              <a:off x="1133" y="778"/>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800</a:t>
              </a:r>
              <a:endParaRPr lang="en-AU" sz="1400"/>
            </a:p>
          </p:txBody>
        </p:sp>
        <p:sp>
          <p:nvSpPr>
            <p:cNvPr id="42048" name="Line 418"/>
            <p:cNvSpPr>
              <a:spLocks noChangeShapeType="1"/>
            </p:cNvSpPr>
            <p:nvPr/>
          </p:nvSpPr>
          <p:spPr bwMode="auto">
            <a:xfrm>
              <a:off x="1404" y="864"/>
              <a:ext cx="3125" cy="1"/>
            </a:xfrm>
            <a:prstGeom prst="line">
              <a:avLst/>
            </a:prstGeom>
            <a:noFill/>
            <a:ln w="26988">
              <a:solidFill>
                <a:srgbClr val="000000"/>
              </a:solidFill>
              <a:round/>
              <a:headEnd/>
              <a:tailEnd/>
            </a:ln>
          </p:spPr>
          <p:txBody>
            <a:bodyPr/>
            <a:lstStyle/>
            <a:p>
              <a:endParaRPr lang="en-US"/>
            </a:p>
          </p:txBody>
        </p:sp>
        <p:sp>
          <p:nvSpPr>
            <p:cNvPr id="42049" name="Line 419"/>
            <p:cNvSpPr>
              <a:spLocks noChangeShapeType="1"/>
            </p:cNvSpPr>
            <p:nvPr/>
          </p:nvSpPr>
          <p:spPr bwMode="auto">
            <a:xfrm>
              <a:off x="1404" y="3447"/>
              <a:ext cx="3125" cy="1"/>
            </a:xfrm>
            <a:prstGeom prst="line">
              <a:avLst/>
            </a:prstGeom>
            <a:noFill/>
            <a:ln w="26988">
              <a:solidFill>
                <a:srgbClr val="000000"/>
              </a:solidFill>
              <a:round/>
              <a:headEnd/>
              <a:tailEnd/>
            </a:ln>
          </p:spPr>
          <p:txBody>
            <a:bodyPr/>
            <a:lstStyle/>
            <a:p>
              <a:endParaRPr lang="en-US"/>
            </a:p>
          </p:txBody>
        </p:sp>
        <p:sp>
          <p:nvSpPr>
            <p:cNvPr id="42050" name="Line 420"/>
            <p:cNvSpPr>
              <a:spLocks noChangeShapeType="1"/>
            </p:cNvSpPr>
            <p:nvPr/>
          </p:nvSpPr>
          <p:spPr bwMode="auto">
            <a:xfrm flipV="1">
              <a:off x="4529" y="864"/>
              <a:ext cx="1" cy="2583"/>
            </a:xfrm>
            <a:prstGeom prst="line">
              <a:avLst/>
            </a:prstGeom>
            <a:noFill/>
            <a:ln w="26988">
              <a:solidFill>
                <a:srgbClr val="000000"/>
              </a:solidFill>
              <a:round/>
              <a:headEnd/>
              <a:tailEnd/>
            </a:ln>
          </p:spPr>
          <p:txBody>
            <a:bodyPr/>
            <a:lstStyle/>
            <a:p>
              <a:endParaRPr lang="en-US"/>
            </a:p>
          </p:txBody>
        </p:sp>
        <p:sp>
          <p:nvSpPr>
            <p:cNvPr id="42051" name="Line 421"/>
            <p:cNvSpPr>
              <a:spLocks noChangeShapeType="1"/>
            </p:cNvSpPr>
            <p:nvPr/>
          </p:nvSpPr>
          <p:spPr bwMode="auto">
            <a:xfrm flipV="1">
              <a:off x="1404" y="864"/>
              <a:ext cx="1" cy="2583"/>
            </a:xfrm>
            <a:prstGeom prst="line">
              <a:avLst/>
            </a:prstGeom>
            <a:noFill/>
            <a:ln w="26988">
              <a:solidFill>
                <a:srgbClr val="000000"/>
              </a:solidFill>
              <a:round/>
              <a:headEnd/>
              <a:tailEnd/>
            </a:ln>
          </p:spPr>
          <p:txBody>
            <a:bodyPr/>
            <a:lstStyle/>
            <a:p>
              <a:endParaRPr lang="en-US"/>
            </a:p>
          </p:txBody>
        </p:sp>
        <p:sp>
          <p:nvSpPr>
            <p:cNvPr id="42052" name="Freeform 422"/>
            <p:cNvSpPr>
              <a:spLocks/>
            </p:cNvSpPr>
            <p:nvPr/>
          </p:nvSpPr>
          <p:spPr bwMode="auto">
            <a:xfrm>
              <a:off x="1404" y="1032"/>
              <a:ext cx="2231" cy="2415"/>
            </a:xfrm>
            <a:custGeom>
              <a:avLst/>
              <a:gdLst>
                <a:gd name="T0" fmla="*/ 29 w 2231"/>
                <a:gd name="T1" fmla="*/ 2415 h 2415"/>
                <a:gd name="T2" fmla="*/ 63 w 2231"/>
                <a:gd name="T3" fmla="*/ 2415 h 2415"/>
                <a:gd name="T4" fmla="*/ 98 w 2231"/>
                <a:gd name="T5" fmla="*/ 2415 h 2415"/>
                <a:gd name="T6" fmla="*/ 132 w 2231"/>
                <a:gd name="T7" fmla="*/ 2415 h 2415"/>
                <a:gd name="T8" fmla="*/ 167 w 2231"/>
                <a:gd name="T9" fmla="*/ 2415 h 2415"/>
                <a:gd name="T10" fmla="*/ 207 w 2231"/>
                <a:gd name="T11" fmla="*/ 2415 h 2415"/>
                <a:gd name="T12" fmla="*/ 242 w 2231"/>
                <a:gd name="T13" fmla="*/ 2415 h 2415"/>
                <a:gd name="T14" fmla="*/ 276 w 2231"/>
                <a:gd name="T15" fmla="*/ 2415 h 2415"/>
                <a:gd name="T16" fmla="*/ 311 w 2231"/>
                <a:gd name="T17" fmla="*/ 2415 h 2415"/>
                <a:gd name="T18" fmla="*/ 346 w 2231"/>
                <a:gd name="T19" fmla="*/ 2415 h 2415"/>
                <a:gd name="T20" fmla="*/ 386 w 2231"/>
                <a:gd name="T21" fmla="*/ 2415 h 2415"/>
                <a:gd name="T22" fmla="*/ 421 w 2231"/>
                <a:gd name="T23" fmla="*/ 2415 h 2415"/>
                <a:gd name="T24" fmla="*/ 455 w 2231"/>
                <a:gd name="T25" fmla="*/ 2415 h 2415"/>
                <a:gd name="T26" fmla="*/ 490 w 2231"/>
                <a:gd name="T27" fmla="*/ 2415 h 2415"/>
                <a:gd name="T28" fmla="*/ 524 w 2231"/>
                <a:gd name="T29" fmla="*/ 2415 h 2415"/>
                <a:gd name="T30" fmla="*/ 565 w 2231"/>
                <a:gd name="T31" fmla="*/ 2415 h 2415"/>
                <a:gd name="T32" fmla="*/ 599 w 2231"/>
                <a:gd name="T33" fmla="*/ 2415 h 2415"/>
                <a:gd name="T34" fmla="*/ 634 w 2231"/>
                <a:gd name="T35" fmla="*/ 2415 h 2415"/>
                <a:gd name="T36" fmla="*/ 669 w 2231"/>
                <a:gd name="T37" fmla="*/ 2415 h 2415"/>
                <a:gd name="T38" fmla="*/ 703 w 2231"/>
                <a:gd name="T39" fmla="*/ 2415 h 2415"/>
                <a:gd name="T40" fmla="*/ 743 w 2231"/>
                <a:gd name="T41" fmla="*/ 2404 h 2415"/>
                <a:gd name="T42" fmla="*/ 778 w 2231"/>
                <a:gd name="T43" fmla="*/ 2311 h 2415"/>
                <a:gd name="T44" fmla="*/ 813 w 2231"/>
                <a:gd name="T45" fmla="*/ 1885 h 2415"/>
                <a:gd name="T46" fmla="*/ 847 w 2231"/>
                <a:gd name="T47" fmla="*/ 911 h 2415"/>
                <a:gd name="T48" fmla="*/ 882 w 2231"/>
                <a:gd name="T49" fmla="*/ 51 h 2415"/>
                <a:gd name="T50" fmla="*/ 922 w 2231"/>
                <a:gd name="T51" fmla="*/ 357 h 2415"/>
                <a:gd name="T52" fmla="*/ 957 w 2231"/>
                <a:gd name="T53" fmla="*/ 1406 h 2415"/>
                <a:gd name="T54" fmla="*/ 991 w 2231"/>
                <a:gd name="T55" fmla="*/ 2110 h 2415"/>
                <a:gd name="T56" fmla="*/ 1026 w 2231"/>
                <a:gd name="T57" fmla="*/ 2323 h 2415"/>
                <a:gd name="T58" fmla="*/ 1061 w 2231"/>
                <a:gd name="T59" fmla="*/ 2352 h 2415"/>
                <a:gd name="T60" fmla="*/ 1095 w 2231"/>
                <a:gd name="T61" fmla="*/ 2358 h 2415"/>
                <a:gd name="T62" fmla="*/ 1136 w 2231"/>
                <a:gd name="T63" fmla="*/ 2358 h 2415"/>
                <a:gd name="T64" fmla="*/ 1170 w 2231"/>
                <a:gd name="T65" fmla="*/ 2358 h 2415"/>
                <a:gd name="T66" fmla="*/ 1205 w 2231"/>
                <a:gd name="T67" fmla="*/ 2358 h 2415"/>
                <a:gd name="T68" fmla="*/ 1239 w 2231"/>
                <a:gd name="T69" fmla="*/ 2358 h 2415"/>
                <a:gd name="T70" fmla="*/ 1274 w 2231"/>
                <a:gd name="T71" fmla="*/ 2358 h 2415"/>
                <a:gd name="T72" fmla="*/ 1314 w 2231"/>
                <a:gd name="T73" fmla="*/ 2358 h 2415"/>
                <a:gd name="T74" fmla="*/ 1349 w 2231"/>
                <a:gd name="T75" fmla="*/ 2358 h 2415"/>
                <a:gd name="T76" fmla="*/ 1383 w 2231"/>
                <a:gd name="T77" fmla="*/ 2358 h 2415"/>
                <a:gd name="T78" fmla="*/ 1418 w 2231"/>
                <a:gd name="T79" fmla="*/ 2358 h 2415"/>
                <a:gd name="T80" fmla="*/ 1453 w 2231"/>
                <a:gd name="T81" fmla="*/ 2358 h 2415"/>
                <a:gd name="T82" fmla="*/ 1493 w 2231"/>
                <a:gd name="T83" fmla="*/ 2358 h 2415"/>
                <a:gd name="T84" fmla="*/ 1528 w 2231"/>
                <a:gd name="T85" fmla="*/ 2352 h 2415"/>
                <a:gd name="T86" fmla="*/ 1562 w 2231"/>
                <a:gd name="T87" fmla="*/ 2340 h 2415"/>
                <a:gd name="T88" fmla="*/ 1597 w 2231"/>
                <a:gd name="T89" fmla="*/ 2317 h 2415"/>
                <a:gd name="T90" fmla="*/ 1631 w 2231"/>
                <a:gd name="T91" fmla="*/ 2271 h 2415"/>
                <a:gd name="T92" fmla="*/ 1672 w 2231"/>
                <a:gd name="T93" fmla="*/ 2208 h 2415"/>
                <a:gd name="T94" fmla="*/ 1706 w 2231"/>
                <a:gd name="T95" fmla="*/ 2133 h 2415"/>
                <a:gd name="T96" fmla="*/ 1741 w 2231"/>
                <a:gd name="T97" fmla="*/ 2069 h 2415"/>
                <a:gd name="T98" fmla="*/ 1775 w 2231"/>
                <a:gd name="T99" fmla="*/ 2040 h 2415"/>
                <a:gd name="T100" fmla="*/ 1810 w 2231"/>
                <a:gd name="T101" fmla="*/ 2058 h 2415"/>
                <a:gd name="T102" fmla="*/ 1850 w 2231"/>
                <a:gd name="T103" fmla="*/ 2127 h 2415"/>
                <a:gd name="T104" fmla="*/ 1885 w 2231"/>
                <a:gd name="T105" fmla="*/ 2208 h 2415"/>
                <a:gd name="T106" fmla="*/ 1920 w 2231"/>
                <a:gd name="T107" fmla="*/ 2288 h 2415"/>
                <a:gd name="T108" fmla="*/ 1954 w 2231"/>
                <a:gd name="T109" fmla="*/ 2346 h 2415"/>
                <a:gd name="T110" fmla="*/ 1989 w 2231"/>
                <a:gd name="T111" fmla="*/ 2386 h 2415"/>
                <a:gd name="T112" fmla="*/ 2029 w 2231"/>
                <a:gd name="T113" fmla="*/ 2404 h 2415"/>
                <a:gd name="T114" fmla="*/ 2064 w 2231"/>
                <a:gd name="T115" fmla="*/ 2409 h 2415"/>
                <a:gd name="T116" fmla="*/ 2098 w 2231"/>
                <a:gd name="T117" fmla="*/ 2415 h 2415"/>
                <a:gd name="T118" fmla="*/ 2133 w 2231"/>
                <a:gd name="T119" fmla="*/ 2415 h 2415"/>
                <a:gd name="T120" fmla="*/ 2168 w 2231"/>
                <a:gd name="T121" fmla="*/ 2415 h 2415"/>
                <a:gd name="T122" fmla="*/ 2202 w 2231"/>
                <a:gd name="T123" fmla="*/ 2415 h 241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415"/>
                <a:gd name="T188" fmla="*/ 2231 w 2231"/>
                <a:gd name="T189" fmla="*/ 2415 h 241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415">
                  <a:moveTo>
                    <a:pt x="0" y="2415"/>
                  </a:moveTo>
                  <a:lnTo>
                    <a:pt x="11" y="2415"/>
                  </a:lnTo>
                  <a:lnTo>
                    <a:pt x="17" y="2415"/>
                  </a:lnTo>
                  <a:lnTo>
                    <a:pt x="29" y="2415"/>
                  </a:lnTo>
                  <a:lnTo>
                    <a:pt x="34" y="2415"/>
                  </a:lnTo>
                  <a:lnTo>
                    <a:pt x="46" y="2415"/>
                  </a:lnTo>
                  <a:lnTo>
                    <a:pt x="52" y="2415"/>
                  </a:lnTo>
                  <a:lnTo>
                    <a:pt x="63" y="2415"/>
                  </a:lnTo>
                  <a:lnTo>
                    <a:pt x="69" y="2415"/>
                  </a:lnTo>
                  <a:lnTo>
                    <a:pt x="80" y="2415"/>
                  </a:lnTo>
                  <a:lnTo>
                    <a:pt x="86" y="2415"/>
                  </a:lnTo>
                  <a:lnTo>
                    <a:pt x="98" y="2415"/>
                  </a:lnTo>
                  <a:lnTo>
                    <a:pt x="109" y="2415"/>
                  </a:lnTo>
                  <a:lnTo>
                    <a:pt x="115" y="2415"/>
                  </a:lnTo>
                  <a:lnTo>
                    <a:pt x="127" y="2415"/>
                  </a:lnTo>
                  <a:lnTo>
                    <a:pt x="132" y="2415"/>
                  </a:lnTo>
                  <a:lnTo>
                    <a:pt x="144" y="2415"/>
                  </a:lnTo>
                  <a:lnTo>
                    <a:pt x="150" y="2415"/>
                  </a:lnTo>
                  <a:lnTo>
                    <a:pt x="161" y="2415"/>
                  </a:lnTo>
                  <a:lnTo>
                    <a:pt x="167" y="2415"/>
                  </a:lnTo>
                  <a:lnTo>
                    <a:pt x="178" y="2415"/>
                  </a:lnTo>
                  <a:lnTo>
                    <a:pt x="190" y="2415"/>
                  </a:lnTo>
                  <a:lnTo>
                    <a:pt x="196" y="2415"/>
                  </a:lnTo>
                  <a:lnTo>
                    <a:pt x="207" y="2415"/>
                  </a:lnTo>
                  <a:lnTo>
                    <a:pt x="213" y="2415"/>
                  </a:lnTo>
                  <a:lnTo>
                    <a:pt x="225" y="2415"/>
                  </a:lnTo>
                  <a:lnTo>
                    <a:pt x="230" y="2415"/>
                  </a:lnTo>
                  <a:lnTo>
                    <a:pt x="242" y="2415"/>
                  </a:lnTo>
                  <a:lnTo>
                    <a:pt x="248" y="2415"/>
                  </a:lnTo>
                  <a:lnTo>
                    <a:pt x="259" y="2415"/>
                  </a:lnTo>
                  <a:lnTo>
                    <a:pt x="265" y="2415"/>
                  </a:lnTo>
                  <a:lnTo>
                    <a:pt x="276" y="2415"/>
                  </a:lnTo>
                  <a:lnTo>
                    <a:pt x="288" y="2415"/>
                  </a:lnTo>
                  <a:lnTo>
                    <a:pt x="294" y="2415"/>
                  </a:lnTo>
                  <a:lnTo>
                    <a:pt x="305" y="2415"/>
                  </a:lnTo>
                  <a:lnTo>
                    <a:pt x="311" y="2415"/>
                  </a:lnTo>
                  <a:lnTo>
                    <a:pt x="323" y="2415"/>
                  </a:lnTo>
                  <a:lnTo>
                    <a:pt x="328" y="2415"/>
                  </a:lnTo>
                  <a:lnTo>
                    <a:pt x="340" y="2415"/>
                  </a:lnTo>
                  <a:lnTo>
                    <a:pt x="346" y="2415"/>
                  </a:lnTo>
                  <a:lnTo>
                    <a:pt x="357" y="2415"/>
                  </a:lnTo>
                  <a:lnTo>
                    <a:pt x="363" y="2415"/>
                  </a:lnTo>
                  <a:lnTo>
                    <a:pt x="374" y="2415"/>
                  </a:lnTo>
                  <a:lnTo>
                    <a:pt x="386" y="2415"/>
                  </a:lnTo>
                  <a:lnTo>
                    <a:pt x="392" y="2415"/>
                  </a:lnTo>
                  <a:lnTo>
                    <a:pt x="403" y="2415"/>
                  </a:lnTo>
                  <a:lnTo>
                    <a:pt x="409" y="2415"/>
                  </a:lnTo>
                  <a:lnTo>
                    <a:pt x="421" y="2415"/>
                  </a:lnTo>
                  <a:lnTo>
                    <a:pt x="426" y="2415"/>
                  </a:lnTo>
                  <a:lnTo>
                    <a:pt x="438" y="2415"/>
                  </a:lnTo>
                  <a:lnTo>
                    <a:pt x="444" y="2415"/>
                  </a:lnTo>
                  <a:lnTo>
                    <a:pt x="455" y="2415"/>
                  </a:lnTo>
                  <a:lnTo>
                    <a:pt x="467" y="2415"/>
                  </a:lnTo>
                  <a:lnTo>
                    <a:pt x="472" y="2415"/>
                  </a:lnTo>
                  <a:lnTo>
                    <a:pt x="484" y="2415"/>
                  </a:lnTo>
                  <a:lnTo>
                    <a:pt x="490" y="2415"/>
                  </a:lnTo>
                  <a:lnTo>
                    <a:pt x="501" y="2415"/>
                  </a:lnTo>
                  <a:lnTo>
                    <a:pt x="507" y="2415"/>
                  </a:lnTo>
                  <a:lnTo>
                    <a:pt x="519" y="2415"/>
                  </a:lnTo>
                  <a:lnTo>
                    <a:pt x="524" y="2415"/>
                  </a:lnTo>
                  <a:lnTo>
                    <a:pt x="536" y="2415"/>
                  </a:lnTo>
                  <a:lnTo>
                    <a:pt x="542" y="2415"/>
                  </a:lnTo>
                  <a:lnTo>
                    <a:pt x="553" y="2415"/>
                  </a:lnTo>
                  <a:lnTo>
                    <a:pt x="565" y="2415"/>
                  </a:lnTo>
                  <a:lnTo>
                    <a:pt x="570" y="2415"/>
                  </a:lnTo>
                  <a:lnTo>
                    <a:pt x="582" y="2415"/>
                  </a:lnTo>
                  <a:lnTo>
                    <a:pt x="588" y="2415"/>
                  </a:lnTo>
                  <a:lnTo>
                    <a:pt x="599" y="2415"/>
                  </a:lnTo>
                  <a:lnTo>
                    <a:pt x="605" y="2415"/>
                  </a:lnTo>
                  <a:lnTo>
                    <a:pt x="617" y="2415"/>
                  </a:lnTo>
                  <a:lnTo>
                    <a:pt x="622" y="2415"/>
                  </a:lnTo>
                  <a:lnTo>
                    <a:pt x="634" y="2415"/>
                  </a:lnTo>
                  <a:lnTo>
                    <a:pt x="640" y="2415"/>
                  </a:lnTo>
                  <a:lnTo>
                    <a:pt x="651" y="2415"/>
                  </a:lnTo>
                  <a:lnTo>
                    <a:pt x="663" y="2415"/>
                  </a:lnTo>
                  <a:lnTo>
                    <a:pt x="669" y="2415"/>
                  </a:lnTo>
                  <a:lnTo>
                    <a:pt x="680" y="2415"/>
                  </a:lnTo>
                  <a:lnTo>
                    <a:pt x="686" y="2415"/>
                  </a:lnTo>
                  <a:lnTo>
                    <a:pt x="697" y="2415"/>
                  </a:lnTo>
                  <a:lnTo>
                    <a:pt x="703" y="2415"/>
                  </a:lnTo>
                  <a:lnTo>
                    <a:pt x="715" y="2415"/>
                  </a:lnTo>
                  <a:lnTo>
                    <a:pt x="720" y="2415"/>
                  </a:lnTo>
                  <a:lnTo>
                    <a:pt x="732" y="2409"/>
                  </a:lnTo>
                  <a:lnTo>
                    <a:pt x="743" y="2404"/>
                  </a:lnTo>
                  <a:lnTo>
                    <a:pt x="749" y="2398"/>
                  </a:lnTo>
                  <a:lnTo>
                    <a:pt x="761" y="2381"/>
                  </a:lnTo>
                  <a:lnTo>
                    <a:pt x="767" y="2352"/>
                  </a:lnTo>
                  <a:lnTo>
                    <a:pt x="778" y="2311"/>
                  </a:lnTo>
                  <a:lnTo>
                    <a:pt x="784" y="2254"/>
                  </a:lnTo>
                  <a:lnTo>
                    <a:pt x="795" y="2167"/>
                  </a:lnTo>
                  <a:lnTo>
                    <a:pt x="801" y="2046"/>
                  </a:lnTo>
                  <a:lnTo>
                    <a:pt x="813" y="1885"/>
                  </a:lnTo>
                  <a:lnTo>
                    <a:pt x="818" y="1695"/>
                  </a:lnTo>
                  <a:lnTo>
                    <a:pt x="830" y="1458"/>
                  </a:lnTo>
                  <a:lnTo>
                    <a:pt x="841" y="1193"/>
                  </a:lnTo>
                  <a:lnTo>
                    <a:pt x="847" y="911"/>
                  </a:lnTo>
                  <a:lnTo>
                    <a:pt x="859" y="634"/>
                  </a:lnTo>
                  <a:lnTo>
                    <a:pt x="865" y="386"/>
                  </a:lnTo>
                  <a:lnTo>
                    <a:pt x="876" y="184"/>
                  </a:lnTo>
                  <a:lnTo>
                    <a:pt x="882" y="51"/>
                  </a:lnTo>
                  <a:lnTo>
                    <a:pt x="893" y="0"/>
                  </a:lnTo>
                  <a:lnTo>
                    <a:pt x="899" y="46"/>
                  </a:lnTo>
                  <a:lnTo>
                    <a:pt x="911" y="167"/>
                  </a:lnTo>
                  <a:lnTo>
                    <a:pt x="922" y="357"/>
                  </a:lnTo>
                  <a:lnTo>
                    <a:pt x="928" y="599"/>
                  </a:lnTo>
                  <a:lnTo>
                    <a:pt x="939" y="870"/>
                  </a:lnTo>
                  <a:lnTo>
                    <a:pt x="945" y="1147"/>
                  </a:lnTo>
                  <a:lnTo>
                    <a:pt x="957" y="1406"/>
                  </a:lnTo>
                  <a:lnTo>
                    <a:pt x="963" y="1643"/>
                  </a:lnTo>
                  <a:lnTo>
                    <a:pt x="974" y="1833"/>
                  </a:lnTo>
                  <a:lnTo>
                    <a:pt x="980" y="1989"/>
                  </a:lnTo>
                  <a:lnTo>
                    <a:pt x="991" y="2110"/>
                  </a:lnTo>
                  <a:lnTo>
                    <a:pt x="997" y="2196"/>
                  </a:lnTo>
                  <a:lnTo>
                    <a:pt x="1009" y="2254"/>
                  </a:lnTo>
                  <a:lnTo>
                    <a:pt x="1020" y="2294"/>
                  </a:lnTo>
                  <a:lnTo>
                    <a:pt x="1026" y="2323"/>
                  </a:lnTo>
                  <a:lnTo>
                    <a:pt x="1038" y="2340"/>
                  </a:lnTo>
                  <a:lnTo>
                    <a:pt x="1043" y="2346"/>
                  </a:lnTo>
                  <a:lnTo>
                    <a:pt x="1055" y="2352"/>
                  </a:lnTo>
                  <a:lnTo>
                    <a:pt x="1061" y="2352"/>
                  </a:lnTo>
                  <a:lnTo>
                    <a:pt x="1072" y="2358"/>
                  </a:lnTo>
                  <a:lnTo>
                    <a:pt x="1078" y="2358"/>
                  </a:lnTo>
                  <a:lnTo>
                    <a:pt x="1089" y="2358"/>
                  </a:lnTo>
                  <a:lnTo>
                    <a:pt x="1095" y="2358"/>
                  </a:lnTo>
                  <a:lnTo>
                    <a:pt x="1107" y="2358"/>
                  </a:lnTo>
                  <a:lnTo>
                    <a:pt x="1118" y="2358"/>
                  </a:lnTo>
                  <a:lnTo>
                    <a:pt x="1124" y="2358"/>
                  </a:lnTo>
                  <a:lnTo>
                    <a:pt x="1136" y="2358"/>
                  </a:lnTo>
                  <a:lnTo>
                    <a:pt x="1141" y="2358"/>
                  </a:lnTo>
                  <a:lnTo>
                    <a:pt x="1153" y="2358"/>
                  </a:lnTo>
                  <a:lnTo>
                    <a:pt x="1159" y="2358"/>
                  </a:lnTo>
                  <a:lnTo>
                    <a:pt x="1170" y="2358"/>
                  </a:lnTo>
                  <a:lnTo>
                    <a:pt x="1176" y="2358"/>
                  </a:lnTo>
                  <a:lnTo>
                    <a:pt x="1187" y="2358"/>
                  </a:lnTo>
                  <a:lnTo>
                    <a:pt x="1199" y="2358"/>
                  </a:lnTo>
                  <a:lnTo>
                    <a:pt x="1205" y="2358"/>
                  </a:lnTo>
                  <a:lnTo>
                    <a:pt x="1216" y="2358"/>
                  </a:lnTo>
                  <a:lnTo>
                    <a:pt x="1222" y="2358"/>
                  </a:lnTo>
                  <a:lnTo>
                    <a:pt x="1234" y="2358"/>
                  </a:lnTo>
                  <a:lnTo>
                    <a:pt x="1239" y="2358"/>
                  </a:lnTo>
                  <a:lnTo>
                    <a:pt x="1251" y="2358"/>
                  </a:lnTo>
                  <a:lnTo>
                    <a:pt x="1257" y="2358"/>
                  </a:lnTo>
                  <a:lnTo>
                    <a:pt x="1268" y="2358"/>
                  </a:lnTo>
                  <a:lnTo>
                    <a:pt x="1274" y="2358"/>
                  </a:lnTo>
                  <a:lnTo>
                    <a:pt x="1285" y="2358"/>
                  </a:lnTo>
                  <a:lnTo>
                    <a:pt x="1297" y="2358"/>
                  </a:lnTo>
                  <a:lnTo>
                    <a:pt x="1303" y="2358"/>
                  </a:lnTo>
                  <a:lnTo>
                    <a:pt x="1314" y="2358"/>
                  </a:lnTo>
                  <a:lnTo>
                    <a:pt x="1320" y="2358"/>
                  </a:lnTo>
                  <a:lnTo>
                    <a:pt x="1332" y="2358"/>
                  </a:lnTo>
                  <a:lnTo>
                    <a:pt x="1337" y="2358"/>
                  </a:lnTo>
                  <a:lnTo>
                    <a:pt x="1349" y="2358"/>
                  </a:lnTo>
                  <a:lnTo>
                    <a:pt x="1355" y="2358"/>
                  </a:lnTo>
                  <a:lnTo>
                    <a:pt x="1366" y="2358"/>
                  </a:lnTo>
                  <a:lnTo>
                    <a:pt x="1372" y="2358"/>
                  </a:lnTo>
                  <a:lnTo>
                    <a:pt x="1383" y="2358"/>
                  </a:lnTo>
                  <a:lnTo>
                    <a:pt x="1395" y="2358"/>
                  </a:lnTo>
                  <a:lnTo>
                    <a:pt x="1401" y="2358"/>
                  </a:lnTo>
                  <a:lnTo>
                    <a:pt x="1412" y="2358"/>
                  </a:lnTo>
                  <a:lnTo>
                    <a:pt x="1418" y="2358"/>
                  </a:lnTo>
                  <a:lnTo>
                    <a:pt x="1430" y="2358"/>
                  </a:lnTo>
                  <a:lnTo>
                    <a:pt x="1435" y="2358"/>
                  </a:lnTo>
                  <a:lnTo>
                    <a:pt x="1447" y="2358"/>
                  </a:lnTo>
                  <a:lnTo>
                    <a:pt x="1453" y="2358"/>
                  </a:lnTo>
                  <a:lnTo>
                    <a:pt x="1464" y="2358"/>
                  </a:lnTo>
                  <a:lnTo>
                    <a:pt x="1476" y="2358"/>
                  </a:lnTo>
                  <a:lnTo>
                    <a:pt x="1481" y="2358"/>
                  </a:lnTo>
                  <a:lnTo>
                    <a:pt x="1493" y="2358"/>
                  </a:lnTo>
                  <a:lnTo>
                    <a:pt x="1499" y="2358"/>
                  </a:lnTo>
                  <a:lnTo>
                    <a:pt x="1510" y="2358"/>
                  </a:lnTo>
                  <a:lnTo>
                    <a:pt x="1516" y="2358"/>
                  </a:lnTo>
                  <a:lnTo>
                    <a:pt x="1528" y="2352"/>
                  </a:lnTo>
                  <a:lnTo>
                    <a:pt x="1533" y="2352"/>
                  </a:lnTo>
                  <a:lnTo>
                    <a:pt x="1545" y="2352"/>
                  </a:lnTo>
                  <a:lnTo>
                    <a:pt x="1551" y="2346"/>
                  </a:lnTo>
                  <a:lnTo>
                    <a:pt x="1562" y="2340"/>
                  </a:lnTo>
                  <a:lnTo>
                    <a:pt x="1574" y="2340"/>
                  </a:lnTo>
                  <a:lnTo>
                    <a:pt x="1579" y="2335"/>
                  </a:lnTo>
                  <a:lnTo>
                    <a:pt x="1591" y="2323"/>
                  </a:lnTo>
                  <a:lnTo>
                    <a:pt x="1597" y="2317"/>
                  </a:lnTo>
                  <a:lnTo>
                    <a:pt x="1608" y="2306"/>
                  </a:lnTo>
                  <a:lnTo>
                    <a:pt x="1614" y="2300"/>
                  </a:lnTo>
                  <a:lnTo>
                    <a:pt x="1626" y="2288"/>
                  </a:lnTo>
                  <a:lnTo>
                    <a:pt x="1631" y="2271"/>
                  </a:lnTo>
                  <a:lnTo>
                    <a:pt x="1643" y="2260"/>
                  </a:lnTo>
                  <a:lnTo>
                    <a:pt x="1649" y="2242"/>
                  </a:lnTo>
                  <a:lnTo>
                    <a:pt x="1660" y="2225"/>
                  </a:lnTo>
                  <a:lnTo>
                    <a:pt x="1672" y="2208"/>
                  </a:lnTo>
                  <a:lnTo>
                    <a:pt x="1677" y="2190"/>
                  </a:lnTo>
                  <a:lnTo>
                    <a:pt x="1689" y="2173"/>
                  </a:lnTo>
                  <a:lnTo>
                    <a:pt x="1695" y="2150"/>
                  </a:lnTo>
                  <a:lnTo>
                    <a:pt x="1706" y="2133"/>
                  </a:lnTo>
                  <a:lnTo>
                    <a:pt x="1712" y="2115"/>
                  </a:lnTo>
                  <a:lnTo>
                    <a:pt x="1724" y="2098"/>
                  </a:lnTo>
                  <a:lnTo>
                    <a:pt x="1729" y="2081"/>
                  </a:lnTo>
                  <a:lnTo>
                    <a:pt x="1741" y="2069"/>
                  </a:lnTo>
                  <a:lnTo>
                    <a:pt x="1752" y="2058"/>
                  </a:lnTo>
                  <a:lnTo>
                    <a:pt x="1758" y="2046"/>
                  </a:lnTo>
                  <a:lnTo>
                    <a:pt x="1770" y="2040"/>
                  </a:lnTo>
                  <a:lnTo>
                    <a:pt x="1775" y="2040"/>
                  </a:lnTo>
                  <a:lnTo>
                    <a:pt x="1787" y="2040"/>
                  </a:lnTo>
                  <a:lnTo>
                    <a:pt x="1793" y="2046"/>
                  </a:lnTo>
                  <a:lnTo>
                    <a:pt x="1804" y="2052"/>
                  </a:lnTo>
                  <a:lnTo>
                    <a:pt x="1810" y="2058"/>
                  </a:lnTo>
                  <a:lnTo>
                    <a:pt x="1822" y="2075"/>
                  </a:lnTo>
                  <a:lnTo>
                    <a:pt x="1827" y="2087"/>
                  </a:lnTo>
                  <a:lnTo>
                    <a:pt x="1839" y="2104"/>
                  </a:lnTo>
                  <a:lnTo>
                    <a:pt x="1850" y="2127"/>
                  </a:lnTo>
                  <a:lnTo>
                    <a:pt x="1856" y="2144"/>
                  </a:lnTo>
                  <a:lnTo>
                    <a:pt x="1868" y="2167"/>
                  </a:lnTo>
                  <a:lnTo>
                    <a:pt x="1874" y="2190"/>
                  </a:lnTo>
                  <a:lnTo>
                    <a:pt x="1885" y="2208"/>
                  </a:lnTo>
                  <a:lnTo>
                    <a:pt x="1891" y="2231"/>
                  </a:lnTo>
                  <a:lnTo>
                    <a:pt x="1902" y="2254"/>
                  </a:lnTo>
                  <a:lnTo>
                    <a:pt x="1908" y="2271"/>
                  </a:lnTo>
                  <a:lnTo>
                    <a:pt x="1920" y="2288"/>
                  </a:lnTo>
                  <a:lnTo>
                    <a:pt x="1925" y="2306"/>
                  </a:lnTo>
                  <a:lnTo>
                    <a:pt x="1937" y="2323"/>
                  </a:lnTo>
                  <a:lnTo>
                    <a:pt x="1948" y="2335"/>
                  </a:lnTo>
                  <a:lnTo>
                    <a:pt x="1954" y="2346"/>
                  </a:lnTo>
                  <a:lnTo>
                    <a:pt x="1966" y="2358"/>
                  </a:lnTo>
                  <a:lnTo>
                    <a:pt x="1972" y="2369"/>
                  </a:lnTo>
                  <a:lnTo>
                    <a:pt x="1983" y="2381"/>
                  </a:lnTo>
                  <a:lnTo>
                    <a:pt x="1989" y="2386"/>
                  </a:lnTo>
                  <a:lnTo>
                    <a:pt x="2000" y="2392"/>
                  </a:lnTo>
                  <a:lnTo>
                    <a:pt x="2006" y="2398"/>
                  </a:lnTo>
                  <a:lnTo>
                    <a:pt x="2018" y="2398"/>
                  </a:lnTo>
                  <a:lnTo>
                    <a:pt x="2029" y="2404"/>
                  </a:lnTo>
                  <a:lnTo>
                    <a:pt x="2035" y="2404"/>
                  </a:lnTo>
                  <a:lnTo>
                    <a:pt x="2046" y="2409"/>
                  </a:lnTo>
                  <a:lnTo>
                    <a:pt x="2052" y="2409"/>
                  </a:lnTo>
                  <a:lnTo>
                    <a:pt x="2064" y="2409"/>
                  </a:lnTo>
                  <a:lnTo>
                    <a:pt x="2070" y="2409"/>
                  </a:lnTo>
                  <a:lnTo>
                    <a:pt x="2081" y="2415"/>
                  </a:lnTo>
                  <a:lnTo>
                    <a:pt x="2087" y="2415"/>
                  </a:lnTo>
                  <a:lnTo>
                    <a:pt x="2098" y="2415"/>
                  </a:lnTo>
                  <a:lnTo>
                    <a:pt x="2104" y="2415"/>
                  </a:lnTo>
                  <a:lnTo>
                    <a:pt x="2116" y="2415"/>
                  </a:lnTo>
                  <a:lnTo>
                    <a:pt x="2127" y="2415"/>
                  </a:lnTo>
                  <a:lnTo>
                    <a:pt x="2133" y="2415"/>
                  </a:lnTo>
                  <a:lnTo>
                    <a:pt x="2144" y="2415"/>
                  </a:lnTo>
                  <a:lnTo>
                    <a:pt x="2150" y="2415"/>
                  </a:lnTo>
                  <a:lnTo>
                    <a:pt x="2162" y="2415"/>
                  </a:lnTo>
                  <a:lnTo>
                    <a:pt x="2168" y="2415"/>
                  </a:lnTo>
                  <a:lnTo>
                    <a:pt x="2179" y="2415"/>
                  </a:lnTo>
                  <a:lnTo>
                    <a:pt x="2185" y="2415"/>
                  </a:lnTo>
                  <a:lnTo>
                    <a:pt x="2196" y="2415"/>
                  </a:lnTo>
                  <a:lnTo>
                    <a:pt x="2202" y="2415"/>
                  </a:lnTo>
                  <a:lnTo>
                    <a:pt x="2214" y="2415"/>
                  </a:lnTo>
                  <a:lnTo>
                    <a:pt x="2225" y="2415"/>
                  </a:lnTo>
                  <a:lnTo>
                    <a:pt x="2231" y="2415"/>
                  </a:lnTo>
                </a:path>
              </a:pathLst>
            </a:custGeom>
            <a:noFill/>
            <a:ln w="26988">
              <a:solidFill>
                <a:srgbClr val="FF0000"/>
              </a:solidFill>
              <a:round/>
              <a:headEnd/>
              <a:tailEnd/>
            </a:ln>
          </p:spPr>
          <p:txBody>
            <a:bodyPr/>
            <a:lstStyle/>
            <a:p>
              <a:endParaRPr lang="en-US"/>
            </a:p>
          </p:txBody>
        </p:sp>
        <p:sp>
          <p:nvSpPr>
            <p:cNvPr id="42053" name="Freeform 423"/>
            <p:cNvSpPr>
              <a:spLocks/>
            </p:cNvSpPr>
            <p:nvPr/>
          </p:nvSpPr>
          <p:spPr bwMode="auto">
            <a:xfrm>
              <a:off x="1404" y="1147"/>
              <a:ext cx="2231" cy="2300"/>
            </a:xfrm>
            <a:custGeom>
              <a:avLst/>
              <a:gdLst>
                <a:gd name="T0" fmla="*/ 29 w 2231"/>
                <a:gd name="T1" fmla="*/ 2300 h 2300"/>
                <a:gd name="T2" fmla="*/ 63 w 2231"/>
                <a:gd name="T3" fmla="*/ 2300 h 2300"/>
                <a:gd name="T4" fmla="*/ 98 w 2231"/>
                <a:gd name="T5" fmla="*/ 2294 h 2300"/>
                <a:gd name="T6" fmla="*/ 132 w 2231"/>
                <a:gd name="T7" fmla="*/ 2294 h 2300"/>
                <a:gd name="T8" fmla="*/ 167 w 2231"/>
                <a:gd name="T9" fmla="*/ 2283 h 2300"/>
                <a:gd name="T10" fmla="*/ 207 w 2231"/>
                <a:gd name="T11" fmla="*/ 2294 h 2300"/>
                <a:gd name="T12" fmla="*/ 242 w 2231"/>
                <a:gd name="T13" fmla="*/ 2294 h 2300"/>
                <a:gd name="T14" fmla="*/ 276 w 2231"/>
                <a:gd name="T15" fmla="*/ 2283 h 2300"/>
                <a:gd name="T16" fmla="*/ 311 w 2231"/>
                <a:gd name="T17" fmla="*/ 2294 h 2300"/>
                <a:gd name="T18" fmla="*/ 346 w 2231"/>
                <a:gd name="T19" fmla="*/ 2294 h 2300"/>
                <a:gd name="T20" fmla="*/ 386 w 2231"/>
                <a:gd name="T21" fmla="*/ 2289 h 2300"/>
                <a:gd name="T22" fmla="*/ 421 w 2231"/>
                <a:gd name="T23" fmla="*/ 2289 h 2300"/>
                <a:gd name="T24" fmla="*/ 455 w 2231"/>
                <a:gd name="T25" fmla="*/ 2289 h 2300"/>
                <a:gd name="T26" fmla="*/ 490 w 2231"/>
                <a:gd name="T27" fmla="*/ 2289 h 2300"/>
                <a:gd name="T28" fmla="*/ 524 w 2231"/>
                <a:gd name="T29" fmla="*/ 2289 h 2300"/>
                <a:gd name="T30" fmla="*/ 565 w 2231"/>
                <a:gd name="T31" fmla="*/ 2289 h 2300"/>
                <a:gd name="T32" fmla="*/ 599 w 2231"/>
                <a:gd name="T33" fmla="*/ 2294 h 2300"/>
                <a:gd name="T34" fmla="*/ 634 w 2231"/>
                <a:gd name="T35" fmla="*/ 2289 h 2300"/>
                <a:gd name="T36" fmla="*/ 669 w 2231"/>
                <a:gd name="T37" fmla="*/ 2283 h 2300"/>
                <a:gd name="T38" fmla="*/ 703 w 2231"/>
                <a:gd name="T39" fmla="*/ 2283 h 2300"/>
                <a:gd name="T40" fmla="*/ 743 w 2231"/>
                <a:gd name="T41" fmla="*/ 2271 h 2300"/>
                <a:gd name="T42" fmla="*/ 778 w 2231"/>
                <a:gd name="T43" fmla="*/ 2202 h 2300"/>
                <a:gd name="T44" fmla="*/ 813 w 2231"/>
                <a:gd name="T45" fmla="*/ 1839 h 2300"/>
                <a:gd name="T46" fmla="*/ 847 w 2231"/>
                <a:gd name="T47" fmla="*/ 842 h 2300"/>
                <a:gd name="T48" fmla="*/ 882 w 2231"/>
                <a:gd name="T49" fmla="*/ 23 h 2300"/>
                <a:gd name="T50" fmla="*/ 922 w 2231"/>
                <a:gd name="T51" fmla="*/ 559 h 2300"/>
                <a:gd name="T52" fmla="*/ 957 w 2231"/>
                <a:gd name="T53" fmla="*/ 1303 h 2300"/>
                <a:gd name="T54" fmla="*/ 991 w 2231"/>
                <a:gd name="T55" fmla="*/ 1868 h 2300"/>
                <a:gd name="T56" fmla="*/ 1026 w 2231"/>
                <a:gd name="T57" fmla="*/ 2081 h 2300"/>
                <a:gd name="T58" fmla="*/ 1061 w 2231"/>
                <a:gd name="T59" fmla="*/ 2139 h 2300"/>
                <a:gd name="T60" fmla="*/ 1095 w 2231"/>
                <a:gd name="T61" fmla="*/ 2179 h 2300"/>
                <a:gd name="T62" fmla="*/ 1136 w 2231"/>
                <a:gd name="T63" fmla="*/ 2191 h 2300"/>
                <a:gd name="T64" fmla="*/ 1170 w 2231"/>
                <a:gd name="T65" fmla="*/ 2202 h 2300"/>
                <a:gd name="T66" fmla="*/ 1205 w 2231"/>
                <a:gd name="T67" fmla="*/ 2185 h 2300"/>
                <a:gd name="T68" fmla="*/ 1239 w 2231"/>
                <a:gd name="T69" fmla="*/ 2243 h 2300"/>
                <a:gd name="T70" fmla="*/ 1274 w 2231"/>
                <a:gd name="T71" fmla="*/ 2202 h 2300"/>
                <a:gd name="T72" fmla="*/ 1314 w 2231"/>
                <a:gd name="T73" fmla="*/ 2208 h 2300"/>
                <a:gd name="T74" fmla="*/ 1349 w 2231"/>
                <a:gd name="T75" fmla="*/ 2243 h 2300"/>
                <a:gd name="T76" fmla="*/ 1383 w 2231"/>
                <a:gd name="T77" fmla="*/ 2243 h 2300"/>
                <a:gd name="T78" fmla="*/ 1418 w 2231"/>
                <a:gd name="T79" fmla="*/ 2191 h 2300"/>
                <a:gd name="T80" fmla="*/ 1453 w 2231"/>
                <a:gd name="T81" fmla="*/ 2231 h 2300"/>
                <a:gd name="T82" fmla="*/ 1493 w 2231"/>
                <a:gd name="T83" fmla="*/ 2243 h 2300"/>
                <a:gd name="T84" fmla="*/ 1528 w 2231"/>
                <a:gd name="T85" fmla="*/ 2243 h 2300"/>
                <a:gd name="T86" fmla="*/ 1562 w 2231"/>
                <a:gd name="T87" fmla="*/ 2237 h 2300"/>
                <a:gd name="T88" fmla="*/ 1597 w 2231"/>
                <a:gd name="T89" fmla="*/ 2191 h 2300"/>
                <a:gd name="T90" fmla="*/ 1631 w 2231"/>
                <a:gd name="T91" fmla="*/ 2179 h 2300"/>
                <a:gd name="T92" fmla="*/ 1672 w 2231"/>
                <a:gd name="T93" fmla="*/ 2093 h 2300"/>
                <a:gd name="T94" fmla="*/ 1706 w 2231"/>
                <a:gd name="T95" fmla="*/ 2064 h 2300"/>
                <a:gd name="T96" fmla="*/ 1741 w 2231"/>
                <a:gd name="T97" fmla="*/ 2018 h 2300"/>
                <a:gd name="T98" fmla="*/ 1775 w 2231"/>
                <a:gd name="T99" fmla="*/ 2000 h 2300"/>
                <a:gd name="T100" fmla="*/ 1810 w 2231"/>
                <a:gd name="T101" fmla="*/ 2041 h 2300"/>
                <a:gd name="T102" fmla="*/ 1850 w 2231"/>
                <a:gd name="T103" fmla="*/ 2075 h 2300"/>
                <a:gd name="T104" fmla="*/ 1885 w 2231"/>
                <a:gd name="T105" fmla="*/ 2162 h 2300"/>
                <a:gd name="T106" fmla="*/ 1920 w 2231"/>
                <a:gd name="T107" fmla="*/ 2220 h 2300"/>
                <a:gd name="T108" fmla="*/ 1954 w 2231"/>
                <a:gd name="T109" fmla="*/ 2254 h 2300"/>
                <a:gd name="T110" fmla="*/ 1989 w 2231"/>
                <a:gd name="T111" fmla="*/ 2260 h 2300"/>
                <a:gd name="T112" fmla="*/ 2029 w 2231"/>
                <a:gd name="T113" fmla="*/ 2277 h 2300"/>
                <a:gd name="T114" fmla="*/ 2064 w 2231"/>
                <a:gd name="T115" fmla="*/ 2277 h 2300"/>
                <a:gd name="T116" fmla="*/ 2098 w 2231"/>
                <a:gd name="T117" fmla="*/ 2283 h 2300"/>
                <a:gd name="T118" fmla="*/ 2133 w 2231"/>
                <a:gd name="T119" fmla="*/ 2283 h 2300"/>
                <a:gd name="T120" fmla="*/ 2168 w 2231"/>
                <a:gd name="T121" fmla="*/ 2294 h 2300"/>
                <a:gd name="T122" fmla="*/ 2202 w 2231"/>
                <a:gd name="T123" fmla="*/ 2283 h 23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300"/>
                <a:gd name="T188" fmla="*/ 2231 w 2231"/>
                <a:gd name="T189" fmla="*/ 2300 h 23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300">
                  <a:moveTo>
                    <a:pt x="0" y="2300"/>
                  </a:moveTo>
                  <a:lnTo>
                    <a:pt x="11" y="2300"/>
                  </a:lnTo>
                  <a:lnTo>
                    <a:pt x="17" y="2300"/>
                  </a:lnTo>
                  <a:lnTo>
                    <a:pt x="29" y="2300"/>
                  </a:lnTo>
                  <a:lnTo>
                    <a:pt x="34" y="2300"/>
                  </a:lnTo>
                  <a:lnTo>
                    <a:pt x="46" y="2300"/>
                  </a:lnTo>
                  <a:lnTo>
                    <a:pt x="52" y="2300"/>
                  </a:lnTo>
                  <a:lnTo>
                    <a:pt x="63" y="2300"/>
                  </a:lnTo>
                  <a:lnTo>
                    <a:pt x="69" y="2300"/>
                  </a:lnTo>
                  <a:lnTo>
                    <a:pt x="80" y="2300"/>
                  </a:lnTo>
                  <a:lnTo>
                    <a:pt x="86" y="2294"/>
                  </a:lnTo>
                  <a:lnTo>
                    <a:pt x="98" y="2294"/>
                  </a:lnTo>
                  <a:lnTo>
                    <a:pt x="109" y="2294"/>
                  </a:lnTo>
                  <a:lnTo>
                    <a:pt x="115" y="2294"/>
                  </a:lnTo>
                  <a:lnTo>
                    <a:pt x="127" y="2294"/>
                  </a:lnTo>
                  <a:lnTo>
                    <a:pt x="132" y="2294"/>
                  </a:lnTo>
                  <a:lnTo>
                    <a:pt x="144" y="2289"/>
                  </a:lnTo>
                  <a:lnTo>
                    <a:pt x="150" y="2289"/>
                  </a:lnTo>
                  <a:lnTo>
                    <a:pt x="161" y="2289"/>
                  </a:lnTo>
                  <a:lnTo>
                    <a:pt x="167" y="2283"/>
                  </a:lnTo>
                  <a:lnTo>
                    <a:pt x="178" y="2283"/>
                  </a:lnTo>
                  <a:lnTo>
                    <a:pt x="190" y="2294"/>
                  </a:lnTo>
                  <a:lnTo>
                    <a:pt x="196" y="2294"/>
                  </a:lnTo>
                  <a:lnTo>
                    <a:pt x="207" y="2294"/>
                  </a:lnTo>
                  <a:lnTo>
                    <a:pt x="213" y="2294"/>
                  </a:lnTo>
                  <a:lnTo>
                    <a:pt x="225" y="2294"/>
                  </a:lnTo>
                  <a:lnTo>
                    <a:pt x="230" y="2294"/>
                  </a:lnTo>
                  <a:lnTo>
                    <a:pt x="242" y="2294"/>
                  </a:lnTo>
                  <a:lnTo>
                    <a:pt x="248" y="2294"/>
                  </a:lnTo>
                  <a:lnTo>
                    <a:pt x="259" y="2294"/>
                  </a:lnTo>
                  <a:lnTo>
                    <a:pt x="265" y="2283"/>
                  </a:lnTo>
                  <a:lnTo>
                    <a:pt x="276" y="2283"/>
                  </a:lnTo>
                  <a:lnTo>
                    <a:pt x="288" y="2289"/>
                  </a:lnTo>
                  <a:lnTo>
                    <a:pt x="294" y="2294"/>
                  </a:lnTo>
                  <a:lnTo>
                    <a:pt x="305" y="2294"/>
                  </a:lnTo>
                  <a:lnTo>
                    <a:pt x="311" y="2294"/>
                  </a:lnTo>
                  <a:lnTo>
                    <a:pt x="323" y="2294"/>
                  </a:lnTo>
                  <a:lnTo>
                    <a:pt x="328" y="2294"/>
                  </a:lnTo>
                  <a:lnTo>
                    <a:pt x="340" y="2294"/>
                  </a:lnTo>
                  <a:lnTo>
                    <a:pt x="346" y="2294"/>
                  </a:lnTo>
                  <a:lnTo>
                    <a:pt x="357" y="2294"/>
                  </a:lnTo>
                  <a:lnTo>
                    <a:pt x="363" y="2294"/>
                  </a:lnTo>
                  <a:lnTo>
                    <a:pt x="374" y="2294"/>
                  </a:lnTo>
                  <a:lnTo>
                    <a:pt x="386" y="2289"/>
                  </a:lnTo>
                  <a:lnTo>
                    <a:pt x="392" y="2289"/>
                  </a:lnTo>
                  <a:lnTo>
                    <a:pt x="403" y="2294"/>
                  </a:lnTo>
                  <a:lnTo>
                    <a:pt x="409" y="2289"/>
                  </a:lnTo>
                  <a:lnTo>
                    <a:pt x="421" y="2289"/>
                  </a:lnTo>
                  <a:lnTo>
                    <a:pt x="426" y="2289"/>
                  </a:lnTo>
                  <a:lnTo>
                    <a:pt x="438" y="2289"/>
                  </a:lnTo>
                  <a:lnTo>
                    <a:pt x="444" y="2289"/>
                  </a:lnTo>
                  <a:lnTo>
                    <a:pt x="455" y="2289"/>
                  </a:lnTo>
                  <a:lnTo>
                    <a:pt x="467" y="2294"/>
                  </a:lnTo>
                  <a:lnTo>
                    <a:pt x="472" y="2289"/>
                  </a:lnTo>
                  <a:lnTo>
                    <a:pt x="484" y="2289"/>
                  </a:lnTo>
                  <a:lnTo>
                    <a:pt x="490" y="2289"/>
                  </a:lnTo>
                  <a:lnTo>
                    <a:pt x="501" y="2289"/>
                  </a:lnTo>
                  <a:lnTo>
                    <a:pt x="507" y="2289"/>
                  </a:lnTo>
                  <a:lnTo>
                    <a:pt x="519" y="2289"/>
                  </a:lnTo>
                  <a:lnTo>
                    <a:pt x="524" y="2289"/>
                  </a:lnTo>
                  <a:lnTo>
                    <a:pt x="536" y="2294"/>
                  </a:lnTo>
                  <a:lnTo>
                    <a:pt x="542" y="2294"/>
                  </a:lnTo>
                  <a:lnTo>
                    <a:pt x="553" y="2289"/>
                  </a:lnTo>
                  <a:lnTo>
                    <a:pt x="565" y="2289"/>
                  </a:lnTo>
                  <a:lnTo>
                    <a:pt x="570" y="2289"/>
                  </a:lnTo>
                  <a:lnTo>
                    <a:pt x="582" y="2294"/>
                  </a:lnTo>
                  <a:lnTo>
                    <a:pt x="588" y="2294"/>
                  </a:lnTo>
                  <a:lnTo>
                    <a:pt x="599" y="2294"/>
                  </a:lnTo>
                  <a:lnTo>
                    <a:pt x="605" y="2294"/>
                  </a:lnTo>
                  <a:lnTo>
                    <a:pt x="617" y="2289"/>
                  </a:lnTo>
                  <a:lnTo>
                    <a:pt x="622" y="2289"/>
                  </a:lnTo>
                  <a:lnTo>
                    <a:pt x="634" y="2289"/>
                  </a:lnTo>
                  <a:lnTo>
                    <a:pt x="640" y="2294"/>
                  </a:lnTo>
                  <a:lnTo>
                    <a:pt x="651" y="2300"/>
                  </a:lnTo>
                  <a:lnTo>
                    <a:pt x="663" y="2294"/>
                  </a:lnTo>
                  <a:lnTo>
                    <a:pt x="669" y="2283"/>
                  </a:lnTo>
                  <a:lnTo>
                    <a:pt x="680" y="2289"/>
                  </a:lnTo>
                  <a:lnTo>
                    <a:pt x="686" y="2294"/>
                  </a:lnTo>
                  <a:lnTo>
                    <a:pt x="697" y="2289"/>
                  </a:lnTo>
                  <a:lnTo>
                    <a:pt x="703" y="2283"/>
                  </a:lnTo>
                  <a:lnTo>
                    <a:pt x="715" y="2277"/>
                  </a:lnTo>
                  <a:lnTo>
                    <a:pt x="720" y="2277"/>
                  </a:lnTo>
                  <a:lnTo>
                    <a:pt x="732" y="2277"/>
                  </a:lnTo>
                  <a:lnTo>
                    <a:pt x="743" y="2271"/>
                  </a:lnTo>
                  <a:lnTo>
                    <a:pt x="749" y="2260"/>
                  </a:lnTo>
                  <a:lnTo>
                    <a:pt x="761" y="2248"/>
                  </a:lnTo>
                  <a:lnTo>
                    <a:pt x="767" y="2231"/>
                  </a:lnTo>
                  <a:lnTo>
                    <a:pt x="778" y="2202"/>
                  </a:lnTo>
                  <a:lnTo>
                    <a:pt x="784" y="2162"/>
                  </a:lnTo>
                  <a:lnTo>
                    <a:pt x="795" y="2104"/>
                  </a:lnTo>
                  <a:lnTo>
                    <a:pt x="801" y="1983"/>
                  </a:lnTo>
                  <a:lnTo>
                    <a:pt x="813" y="1839"/>
                  </a:lnTo>
                  <a:lnTo>
                    <a:pt x="818" y="1580"/>
                  </a:lnTo>
                  <a:lnTo>
                    <a:pt x="830" y="1320"/>
                  </a:lnTo>
                  <a:lnTo>
                    <a:pt x="841" y="1095"/>
                  </a:lnTo>
                  <a:lnTo>
                    <a:pt x="847" y="842"/>
                  </a:lnTo>
                  <a:lnTo>
                    <a:pt x="859" y="519"/>
                  </a:lnTo>
                  <a:lnTo>
                    <a:pt x="865" y="277"/>
                  </a:lnTo>
                  <a:lnTo>
                    <a:pt x="876" y="81"/>
                  </a:lnTo>
                  <a:lnTo>
                    <a:pt x="882" y="23"/>
                  </a:lnTo>
                  <a:lnTo>
                    <a:pt x="893" y="0"/>
                  </a:lnTo>
                  <a:lnTo>
                    <a:pt x="899" y="242"/>
                  </a:lnTo>
                  <a:lnTo>
                    <a:pt x="911" y="455"/>
                  </a:lnTo>
                  <a:lnTo>
                    <a:pt x="922" y="559"/>
                  </a:lnTo>
                  <a:lnTo>
                    <a:pt x="928" y="703"/>
                  </a:lnTo>
                  <a:lnTo>
                    <a:pt x="939" y="928"/>
                  </a:lnTo>
                  <a:lnTo>
                    <a:pt x="945" y="1124"/>
                  </a:lnTo>
                  <a:lnTo>
                    <a:pt x="957" y="1303"/>
                  </a:lnTo>
                  <a:lnTo>
                    <a:pt x="963" y="1493"/>
                  </a:lnTo>
                  <a:lnTo>
                    <a:pt x="974" y="1678"/>
                  </a:lnTo>
                  <a:lnTo>
                    <a:pt x="980" y="1776"/>
                  </a:lnTo>
                  <a:lnTo>
                    <a:pt x="991" y="1868"/>
                  </a:lnTo>
                  <a:lnTo>
                    <a:pt x="997" y="1937"/>
                  </a:lnTo>
                  <a:lnTo>
                    <a:pt x="1009" y="1995"/>
                  </a:lnTo>
                  <a:lnTo>
                    <a:pt x="1020" y="2052"/>
                  </a:lnTo>
                  <a:lnTo>
                    <a:pt x="1026" y="2081"/>
                  </a:lnTo>
                  <a:lnTo>
                    <a:pt x="1038" y="2098"/>
                  </a:lnTo>
                  <a:lnTo>
                    <a:pt x="1043" y="2116"/>
                  </a:lnTo>
                  <a:lnTo>
                    <a:pt x="1055" y="2127"/>
                  </a:lnTo>
                  <a:lnTo>
                    <a:pt x="1061" y="2139"/>
                  </a:lnTo>
                  <a:lnTo>
                    <a:pt x="1072" y="2156"/>
                  </a:lnTo>
                  <a:lnTo>
                    <a:pt x="1078" y="2173"/>
                  </a:lnTo>
                  <a:lnTo>
                    <a:pt x="1089" y="2179"/>
                  </a:lnTo>
                  <a:lnTo>
                    <a:pt x="1095" y="2179"/>
                  </a:lnTo>
                  <a:lnTo>
                    <a:pt x="1107" y="2179"/>
                  </a:lnTo>
                  <a:lnTo>
                    <a:pt x="1118" y="2185"/>
                  </a:lnTo>
                  <a:lnTo>
                    <a:pt x="1124" y="2185"/>
                  </a:lnTo>
                  <a:lnTo>
                    <a:pt x="1136" y="2191"/>
                  </a:lnTo>
                  <a:lnTo>
                    <a:pt x="1141" y="2196"/>
                  </a:lnTo>
                  <a:lnTo>
                    <a:pt x="1153" y="2208"/>
                  </a:lnTo>
                  <a:lnTo>
                    <a:pt x="1159" y="2202"/>
                  </a:lnTo>
                  <a:lnTo>
                    <a:pt x="1170" y="2202"/>
                  </a:lnTo>
                  <a:lnTo>
                    <a:pt x="1176" y="2196"/>
                  </a:lnTo>
                  <a:lnTo>
                    <a:pt x="1187" y="2208"/>
                  </a:lnTo>
                  <a:lnTo>
                    <a:pt x="1199" y="2220"/>
                  </a:lnTo>
                  <a:lnTo>
                    <a:pt x="1205" y="2185"/>
                  </a:lnTo>
                  <a:lnTo>
                    <a:pt x="1216" y="2173"/>
                  </a:lnTo>
                  <a:lnTo>
                    <a:pt x="1222" y="2202"/>
                  </a:lnTo>
                  <a:lnTo>
                    <a:pt x="1234" y="2225"/>
                  </a:lnTo>
                  <a:lnTo>
                    <a:pt x="1239" y="2243"/>
                  </a:lnTo>
                  <a:lnTo>
                    <a:pt x="1251" y="2225"/>
                  </a:lnTo>
                  <a:lnTo>
                    <a:pt x="1257" y="2202"/>
                  </a:lnTo>
                  <a:lnTo>
                    <a:pt x="1268" y="2202"/>
                  </a:lnTo>
                  <a:lnTo>
                    <a:pt x="1274" y="2202"/>
                  </a:lnTo>
                  <a:lnTo>
                    <a:pt x="1285" y="2220"/>
                  </a:lnTo>
                  <a:lnTo>
                    <a:pt x="1297" y="2220"/>
                  </a:lnTo>
                  <a:lnTo>
                    <a:pt x="1303" y="2208"/>
                  </a:lnTo>
                  <a:lnTo>
                    <a:pt x="1314" y="2208"/>
                  </a:lnTo>
                  <a:lnTo>
                    <a:pt x="1320" y="2225"/>
                  </a:lnTo>
                  <a:lnTo>
                    <a:pt x="1332" y="2225"/>
                  </a:lnTo>
                  <a:lnTo>
                    <a:pt x="1337" y="2214"/>
                  </a:lnTo>
                  <a:lnTo>
                    <a:pt x="1349" y="2243"/>
                  </a:lnTo>
                  <a:lnTo>
                    <a:pt x="1355" y="2254"/>
                  </a:lnTo>
                  <a:lnTo>
                    <a:pt x="1366" y="2231"/>
                  </a:lnTo>
                  <a:lnTo>
                    <a:pt x="1372" y="2225"/>
                  </a:lnTo>
                  <a:lnTo>
                    <a:pt x="1383" y="2243"/>
                  </a:lnTo>
                  <a:lnTo>
                    <a:pt x="1395" y="2243"/>
                  </a:lnTo>
                  <a:lnTo>
                    <a:pt x="1401" y="2237"/>
                  </a:lnTo>
                  <a:lnTo>
                    <a:pt x="1412" y="2214"/>
                  </a:lnTo>
                  <a:lnTo>
                    <a:pt x="1418" y="2191"/>
                  </a:lnTo>
                  <a:lnTo>
                    <a:pt x="1430" y="2225"/>
                  </a:lnTo>
                  <a:lnTo>
                    <a:pt x="1435" y="2248"/>
                  </a:lnTo>
                  <a:lnTo>
                    <a:pt x="1447" y="2237"/>
                  </a:lnTo>
                  <a:lnTo>
                    <a:pt x="1453" y="2231"/>
                  </a:lnTo>
                  <a:lnTo>
                    <a:pt x="1464" y="2220"/>
                  </a:lnTo>
                  <a:lnTo>
                    <a:pt x="1476" y="2231"/>
                  </a:lnTo>
                  <a:lnTo>
                    <a:pt x="1481" y="2260"/>
                  </a:lnTo>
                  <a:lnTo>
                    <a:pt x="1493" y="2243"/>
                  </a:lnTo>
                  <a:lnTo>
                    <a:pt x="1499" y="2225"/>
                  </a:lnTo>
                  <a:lnTo>
                    <a:pt x="1510" y="2231"/>
                  </a:lnTo>
                  <a:lnTo>
                    <a:pt x="1516" y="2243"/>
                  </a:lnTo>
                  <a:lnTo>
                    <a:pt x="1528" y="2243"/>
                  </a:lnTo>
                  <a:lnTo>
                    <a:pt x="1533" y="2237"/>
                  </a:lnTo>
                  <a:lnTo>
                    <a:pt x="1545" y="2214"/>
                  </a:lnTo>
                  <a:lnTo>
                    <a:pt x="1551" y="2220"/>
                  </a:lnTo>
                  <a:lnTo>
                    <a:pt x="1562" y="2237"/>
                  </a:lnTo>
                  <a:lnTo>
                    <a:pt x="1574" y="2231"/>
                  </a:lnTo>
                  <a:lnTo>
                    <a:pt x="1579" y="2225"/>
                  </a:lnTo>
                  <a:lnTo>
                    <a:pt x="1591" y="2202"/>
                  </a:lnTo>
                  <a:lnTo>
                    <a:pt x="1597" y="2191"/>
                  </a:lnTo>
                  <a:lnTo>
                    <a:pt x="1608" y="2185"/>
                  </a:lnTo>
                  <a:lnTo>
                    <a:pt x="1614" y="2185"/>
                  </a:lnTo>
                  <a:lnTo>
                    <a:pt x="1626" y="2185"/>
                  </a:lnTo>
                  <a:lnTo>
                    <a:pt x="1631" y="2179"/>
                  </a:lnTo>
                  <a:lnTo>
                    <a:pt x="1643" y="2168"/>
                  </a:lnTo>
                  <a:lnTo>
                    <a:pt x="1649" y="2133"/>
                  </a:lnTo>
                  <a:lnTo>
                    <a:pt x="1660" y="2110"/>
                  </a:lnTo>
                  <a:lnTo>
                    <a:pt x="1672" y="2093"/>
                  </a:lnTo>
                  <a:lnTo>
                    <a:pt x="1677" y="2087"/>
                  </a:lnTo>
                  <a:lnTo>
                    <a:pt x="1689" y="2093"/>
                  </a:lnTo>
                  <a:lnTo>
                    <a:pt x="1695" y="2081"/>
                  </a:lnTo>
                  <a:lnTo>
                    <a:pt x="1706" y="2064"/>
                  </a:lnTo>
                  <a:lnTo>
                    <a:pt x="1712" y="2035"/>
                  </a:lnTo>
                  <a:lnTo>
                    <a:pt x="1724" y="2012"/>
                  </a:lnTo>
                  <a:lnTo>
                    <a:pt x="1729" y="2018"/>
                  </a:lnTo>
                  <a:lnTo>
                    <a:pt x="1741" y="2018"/>
                  </a:lnTo>
                  <a:lnTo>
                    <a:pt x="1752" y="2006"/>
                  </a:lnTo>
                  <a:lnTo>
                    <a:pt x="1758" y="1989"/>
                  </a:lnTo>
                  <a:lnTo>
                    <a:pt x="1770" y="1983"/>
                  </a:lnTo>
                  <a:lnTo>
                    <a:pt x="1775" y="2000"/>
                  </a:lnTo>
                  <a:lnTo>
                    <a:pt x="1787" y="2041"/>
                  </a:lnTo>
                  <a:lnTo>
                    <a:pt x="1793" y="2018"/>
                  </a:lnTo>
                  <a:lnTo>
                    <a:pt x="1804" y="2006"/>
                  </a:lnTo>
                  <a:lnTo>
                    <a:pt x="1810" y="2041"/>
                  </a:lnTo>
                  <a:lnTo>
                    <a:pt x="1822" y="2064"/>
                  </a:lnTo>
                  <a:lnTo>
                    <a:pt x="1827" y="2058"/>
                  </a:lnTo>
                  <a:lnTo>
                    <a:pt x="1839" y="2064"/>
                  </a:lnTo>
                  <a:lnTo>
                    <a:pt x="1850" y="2075"/>
                  </a:lnTo>
                  <a:lnTo>
                    <a:pt x="1856" y="2104"/>
                  </a:lnTo>
                  <a:lnTo>
                    <a:pt x="1868" y="2139"/>
                  </a:lnTo>
                  <a:lnTo>
                    <a:pt x="1874" y="2150"/>
                  </a:lnTo>
                  <a:lnTo>
                    <a:pt x="1885" y="2162"/>
                  </a:lnTo>
                  <a:lnTo>
                    <a:pt x="1891" y="2168"/>
                  </a:lnTo>
                  <a:lnTo>
                    <a:pt x="1902" y="2179"/>
                  </a:lnTo>
                  <a:lnTo>
                    <a:pt x="1908" y="2202"/>
                  </a:lnTo>
                  <a:lnTo>
                    <a:pt x="1920" y="2220"/>
                  </a:lnTo>
                  <a:lnTo>
                    <a:pt x="1925" y="2237"/>
                  </a:lnTo>
                  <a:lnTo>
                    <a:pt x="1937" y="2243"/>
                  </a:lnTo>
                  <a:lnTo>
                    <a:pt x="1948" y="2248"/>
                  </a:lnTo>
                  <a:lnTo>
                    <a:pt x="1954" y="2254"/>
                  </a:lnTo>
                  <a:lnTo>
                    <a:pt x="1966" y="2260"/>
                  </a:lnTo>
                  <a:lnTo>
                    <a:pt x="1972" y="2254"/>
                  </a:lnTo>
                  <a:lnTo>
                    <a:pt x="1983" y="2254"/>
                  </a:lnTo>
                  <a:lnTo>
                    <a:pt x="1989" y="2260"/>
                  </a:lnTo>
                  <a:lnTo>
                    <a:pt x="2000" y="2266"/>
                  </a:lnTo>
                  <a:lnTo>
                    <a:pt x="2006" y="2277"/>
                  </a:lnTo>
                  <a:lnTo>
                    <a:pt x="2018" y="2277"/>
                  </a:lnTo>
                  <a:lnTo>
                    <a:pt x="2029" y="2277"/>
                  </a:lnTo>
                  <a:lnTo>
                    <a:pt x="2035" y="2271"/>
                  </a:lnTo>
                  <a:lnTo>
                    <a:pt x="2046" y="2271"/>
                  </a:lnTo>
                  <a:lnTo>
                    <a:pt x="2052" y="2277"/>
                  </a:lnTo>
                  <a:lnTo>
                    <a:pt x="2064" y="2277"/>
                  </a:lnTo>
                  <a:lnTo>
                    <a:pt x="2070" y="2277"/>
                  </a:lnTo>
                  <a:lnTo>
                    <a:pt x="2081" y="2277"/>
                  </a:lnTo>
                  <a:lnTo>
                    <a:pt x="2087" y="2277"/>
                  </a:lnTo>
                  <a:lnTo>
                    <a:pt x="2098" y="2283"/>
                  </a:lnTo>
                  <a:lnTo>
                    <a:pt x="2104" y="2289"/>
                  </a:lnTo>
                  <a:lnTo>
                    <a:pt x="2116" y="2283"/>
                  </a:lnTo>
                  <a:lnTo>
                    <a:pt x="2127" y="2283"/>
                  </a:lnTo>
                  <a:lnTo>
                    <a:pt x="2133" y="2283"/>
                  </a:lnTo>
                  <a:lnTo>
                    <a:pt x="2144" y="2289"/>
                  </a:lnTo>
                  <a:lnTo>
                    <a:pt x="2150" y="2294"/>
                  </a:lnTo>
                  <a:lnTo>
                    <a:pt x="2162" y="2294"/>
                  </a:lnTo>
                  <a:lnTo>
                    <a:pt x="2168" y="2294"/>
                  </a:lnTo>
                  <a:lnTo>
                    <a:pt x="2179" y="2289"/>
                  </a:lnTo>
                  <a:lnTo>
                    <a:pt x="2185" y="2289"/>
                  </a:lnTo>
                  <a:lnTo>
                    <a:pt x="2196" y="2283"/>
                  </a:lnTo>
                  <a:lnTo>
                    <a:pt x="2202" y="2283"/>
                  </a:lnTo>
                  <a:lnTo>
                    <a:pt x="2214" y="2283"/>
                  </a:lnTo>
                  <a:lnTo>
                    <a:pt x="2225" y="2289"/>
                  </a:lnTo>
                  <a:lnTo>
                    <a:pt x="2231" y="2294"/>
                  </a:lnTo>
                </a:path>
              </a:pathLst>
            </a:custGeom>
            <a:noFill/>
            <a:ln w="26988">
              <a:solidFill>
                <a:srgbClr val="0000FF"/>
              </a:solidFill>
              <a:round/>
              <a:headEnd/>
              <a:tailEnd/>
            </a:ln>
          </p:spPr>
          <p:txBody>
            <a:bodyPr/>
            <a:lstStyle/>
            <a:p>
              <a:endParaRPr lang="en-US"/>
            </a:p>
          </p:txBody>
        </p:sp>
        <p:sp>
          <p:nvSpPr>
            <p:cNvPr id="42054" name="Rectangle 424"/>
            <p:cNvSpPr>
              <a:spLocks noChangeArrowheads="1"/>
            </p:cNvSpPr>
            <p:nvPr/>
          </p:nvSpPr>
          <p:spPr bwMode="auto">
            <a:xfrm>
              <a:off x="2124" y="3637"/>
              <a:ext cx="174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x (Relative DNA Content)</a:t>
              </a:r>
              <a:endParaRPr lang="en-AU" sz="1400"/>
            </a:p>
          </p:txBody>
        </p:sp>
        <p:sp>
          <p:nvSpPr>
            <p:cNvPr id="42055" name="Rectangle 425"/>
            <p:cNvSpPr>
              <a:spLocks noChangeArrowheads="1"/>
            </p:cNvSpPr>
            <p:nvPr/>
          </p:nvSpPr>
          <p:spPr bwMode="auto">
            <a:xfrm rot="-5400000">
              <a:off x="667" y="2024"/>
              <a:ext cx="76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Cell Count</a:t>
              </a:r>
              <a:endParaRPr lang="en-AU" sz="1400"/>
            </a:p>
          </p:txBody>
        </p:sp>
        <p:sp>
          <p:nvSpPr>
            <p:cNvPr id="42056" name="Rectangle 426"/>
            <p:cNvSpPr>
              <a:spLocks noChangeArrowheads="1"/>
            </p:cNvSpPr>
            <p:nvPr/>
          </p:nvSpPr>
          <p:spPr bwMode="auto">
            <a:xfrm>
              <a:off x="1202" y="611"/>
              <a:ext cx="3632"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NZM13 DNA profile 0 hours after the addition of Taxol</a:t>
              </a:r>
              <a:endParaRPr lang="en-AU" sz="1400"/>
            </a:p>
          </p:txBody>
        </p:sp>
        <p:sp>
          <p:nvSpPr>
            <p:cNvPr id="42057" name="Rectangle 427"/>
            <p:cNvSpPr>
              <a:spLocks noChangeArrowheads="1"/>
            </p:cNvSpPr>
            <p:nvPr/>
          </p:nvSpPr>
          <p:spPr bwMode="auto">
            <a:xfrm>
              <a:off x="3560" y="911"/>
              <a:ext cx="917" cy="380"/>
            </a:xfrm>
            <a:prstGeom prst="rect">
              <a:avLst/>
            </a:prstGeom>
            <a:solidFill>
              <a:srgbClr val="FFFFFF"/>
            </a:solidFill>
            <a:ln w="9525">
              <a:noFill/>
              <a:miter lim="800000"/>
              <a:headEnd/>
              <a:tailEnd/>
            </a:ln>
          </p:spPr>
          <p:txBody>
            <a:bodyPr/>
            <a:lstStyle/>
            <a:p>
              <a:endParaRPr lang="en-US"/>
            </a:p>
          </p:txBody>
        </p:sp>
        <p:sp>
          <p:nvSpPr>
            <p:cNvPr id="42058" name="Rectangle 428"/>
            <p:cNvSpPr>
              <a:spLocks noChangeArrowheads="1"/>
            </p:cNvSpPr>
            <p:nvPr/>
          </p:nvSpPr>
          <p:spPr bwMode="auto">
            <a:xfrm>
              <a:off x="3560" y="911"/>
              <a:ext cx="917" cy="380"/>
            </a:xfrm>
            <a:prstGeom prst="rect">
              <a:avLst/>
            </a:prstGeom>
            <a:noFill/>
            <a:ln w="26988">
              <a:solidFill>
                <a:srgbClr val="FFFFFF"/>
              </a:solidFill>
              <a:miter lim="800000"/>
              <a:headEnd/>
              <a:tailEnd/>
            </a:ln>
          </p:spPr>
          <p:txBody>
            <a:bodyPr/>
            <a:lstStyle/>
            <a:p>
              <a:endParaRPr lang="en-US"/>
            </a:p>
          </p:txBody>
        </p:sp>
        <p:sp>
          <p:nvSpPr>
            <p:cNvPr id="42059" name="Line 429"/>
            <p:cNvSpPr>
              <a:spLocks noChangeShapeType="1"/>
            </p:cNvSpPr>
            <p:nvPr/>
          </p:nvSpPr>
          <p:spPr bwMode="auto">
            <a:xfrm>
              <a:off x="3560" y="911"/>
              <a:ext cx="917" cy="1"/>
            </a:xfrm>
            <a:prstGeom prst="line">
              <a:avLst/>
            </a:prstGeom>
            <a:noFill/>
            <a:ln w="26988">
              <a:solidFill>
                <a:srgbClr val="000000"/>
              </a:solidFill>
              <a:round/>
              <a:headEnd/>
              <a:tailEnd/>
            </a:ln>
          </p:spPr>
          <p:txBody>
            <a:bodyPr/>
            <a:lstStyle/>
            <a:p>
              <a:endParaRPr lang="en-US"/>
            </a:p>
          </p:txBody>
        </p:sp>
        <p:sp>
          <p:nvSpPr>
            <p:cNvPr id="42060" name="Line 430"/>
            <p:cNvSpPr>
              <a:spLocks noChangeShapeType="1"/>
            </p:cNvSpPr>
            <p:nvPr/>
          </p:nvSpPr>
          <p:spPr bwMode="auto">
            <a:xfrm>
              <a:off x="3560" y="1291"/>
              <a:ext cx="917" cy="1"/>
            </a:xfrm>
            <a:prstGeom prst="line">
              <a:avLst/>
            </a:prstGeom>
            <a:noFill/>
            <a:ln w="26988">
              <a:solidFill>
                <a:srgbClr val="000000"/>
              </a:solidFill>
              <a:round/>
              <a:headEnd/>
              <a:tailEnd/>
            </a:ln>
          </p:spPr>
          <p:txBody>
            <a:bodyPr/>
            <a:lstStyle/>
            <a:p>
              <a:endParaRPr lang="en-US"/>
            </a:p>
          </p:txBody>
        </p:sp>
        <p:sp>
          <p:nvSpPr>
            <p:cNvPr id="42061" name="Line 431"/>
            <p:cNvSpPr>
              <a:spLocks noChangeShapeType="1"/>
            </p:cNvSpPr>
            <p:nvPr/>
          </p:nvSpPr>
          <p:spPr bwMode="auto">
            <a:xfrm flipV="1">
              <a:off x="4477" y="911"/>
              <a:ext cx="1" cy="380"/>
            </a:xfrm>
            <a:prstGeom prst="line">
              <a:avLst/>
            </a:prstGeom>
            <a:noFill/>
            <a:ln w="26988">
              <a:solidFill>
                <a:srgbClr val="000000"/>
              </a:solidFill>
              <a:round/>
              <a:headEnd/>
              <a:tailEnd/>
            </a:ln>
          </p:spPr>
          <p:txBody>
            <a:bodyPr/>
            <a:lstStyle/>
            <a:p>
              <a:endParaRPr lang="en-US"/>
            </a:p>
          </p:txBody>
        </p:sp>
        <p:sp>
          <p:nvSpPr>
            <p:cNvPr id="42062" name="Line 432"/>
            <p:cNvSpPr>
              <a:spLocks noChangeShapeType="1"/>
            </p:cNvSpPr>
            <p:nvPr/>
          </p:nvSpPr>
          <p:spPr bwMode="auto">
            <a:xfrm flipV="1">
              <a:off x="3560" y="911"/>
              <a:ext cx="1" cy="380"/>
            </a:xfrm>
            <a:prstGeom prst="line">
              <a:avLst/>
            </a:prstGeom>
            <a:noFill/>
            <a:ln w="26988">
              <a:solidFill>
                <a:srgbClr val="000000"/>
              </a:solidFill>
              <a:round/>
              <a:headEnd/>
              <a:tailEnd/>
            </a:ln>
          </p:spPr>
          <p:txBody>
            <a:bodyPr/>
            <a:lstStyle/>
            <a:p>
              <a:endParaRPr lang="en-US"/>
            </a:p>
          </p:txBody>
        </p:sp>
        <p:sp>
          <p:nvSpPr>
            <p:cNvPr id="42063" name="Line 433"/>
            <p:cNvSpPr>
              <a:spLocks noChangeShapeType="1"/>
            </p:cNvSpPr>
            <p:nvPr/>
          </p:nvSpPr>
          <p:spPr bwMode="auto">
            <a:xfrm>
              <a:off x="3560" y="1291"/>
              <a:ext cx="917" cy="1"/>
            </a:xfrm>
            <a:prstGeom prst="line">
              <a:avLst/>
            </a:prstGeom>
            <a:noFill/>
            <a:ln w="26988">
              <a:solidFill>
                <a:srgbClr val="000000"/>
              </a:solidFill>
              <a:round/>
              <a:headEnd/>
              <a:tailEnd/>
            </a:ln>
          </p:spPr>
          <p:txBody>
            <a:bodyPr/>
            <a:lstStyle/>
            <a:p>
              <a:endParaRPr lang="en-US"/>
            </a:p>
          </p:txBody>
        </p:sp>
        <p:sp>
          <p:nvSpPr>
            <p:cNvPr id="42064" name="Line 434"/>
            <p:cNvSpPr>
              <a:spLocks noChangeShapeType="1"/>
            </p:cNvSpPr>
            <p:nvPr/>
          </p:nvSpPr>
          <p:spPr bwMode="auto">
            <a:xfrm flipV="1">
              <a:off x="3560" y="911"/>
              <a:ext cx="1" cy="380"/>
            </a:xfrm>
            <a:prstGeom prst="line">
              <a:avLst/>
            </a:prstGeom>
            <a:noFill/>
            <a:ln w="26988">
              <a:solidFill>
                <a:srgbClr val="000000"/>
              </a:solidFill>
              <a:round/>
              <a:headEnd/>
              <a:tailEnd/>
            </a:ln>
          </p:spPr>
          <p:txBody>
            <a:bodyPr/>
            <a:lstStyle/>
            <a:p>
              <a:endParaRPr lang="en-US"/>
            </a:p>
          </p:txBody>
        </p:sp>
        <p:sp>
          <p:nvSpPr>
            <p:cNvPr id="42065" name="Line 435"/>
            <p:cNvSpPr>
              <a:spLocks noChangeShapeType="1"/>
            </p:cNvSpPr>
            <p:nvPr/>
          </p:nvSpPr>
          <p:spPr bwMode="auto">
            <a:xfrm>
              <a:off x="3560" y="911"/>
              <a:ext cx="917" cy="1"/>
            </a:xfrm>
            <a:prstGeom prst="line">
              <a:avLst/>
            </a:prstGeom>
            <a:noFill/>
            <a:ln w="26988">
              <a:solidFill>
                <a:srgbClr val="000000"/>
              </a:solidFill>
              <a:round/>
              <a:headEnd/>
              <a:tailEnd/>
            </a:ln>
          </p:spPr>
          <p:txBody>
            <a:bodyPr/>
            <a:lstStyle/>
            <a:p>
              <a:endParaRPr lang="en-US"/>
            </a:p>
          </p:txBody>
        </p:sp>
        <p:sp>
          <p:nvSpPr>
            <p:cNvPr id="42066" name="Line 436"/>
            <p:cNvSpPr>
              <a:spLocks noChangeShapeType="1"/>
            </p:cNvSpPr>
            <p:nvPr/>
          </p:nvSpPr>
          <p:spPr bwMode="auto">
            <a:xfrm>
              <a:off x="3560" y="1291"/>
              <a:ext cx="917" cy="1"/>
            </a:xfrm>
            <a:prstGeom prst="line">
              <a:avLst/>
            </a:prstGeom>
            <a:noFill/>
            <a:ln w="26988">
              <a:solidFill>
                <a:srgbClr val="000000"/>
              </a:solidFill>
              <a:round/>
              <a:headEnd/>
              <a:tailEnd/>
            </a:ln>
          </p:spPr>
          <p:txBody>
            <a:bodyPr/>
            <a:lstStyle/>
            <a:p>
              <a:endParaRPr lang="en-US"/>
            </a:p>
          </p:txBody>
        </p:sp>
        <p:sp>
          <p:nvSpPr>
            <p:cNvPr id="42067" name="Line 437"/>
            <p:cNvSpPr>
              <a:spLocks noChangeShapeType="1"/>
            </p:cNvSpPr>
            <p:nvPr/>
          </p:nvSpPr>
          <p:spPr bwMode="auto">
            <a:xfrm flipV="1">
              <a:off x="4477" y="911"/>
              <a:ext cx="1" cy="380"/>
            </a:xfrm>
            <a:prstGeom prst="line">
              <a:avLst/>
            </a:prstGeom>
            <a:noFill/>
            <a:ln w="26988">
              <a:solidFill>
                <a:srgbClr val="000000"/>
              </a:solidFill>
              <a:round/>
              <a:headEnd/>
              <a:tailEnd/>
            </a:ln>
          </p:spPr>
          <p:txBody>
            <a:bodyPr/>
            <a:lstStyle/>
            <a:p>
              <a:endParaRPr lang="en-US"/>
            </a:p>
          </p:txBody>
        </p:sp>
        <p:sp>
          <p:nvSpPr>
            <p:cNvPr id="42068" name="Line 438"/>
            <p:cNvSpPr>
              <a:spLocks noChangeShapeType="1"/>
            </p:cNvSpPr>
            <p:nvPr/>
          </p:nvSpPr>
          <p:spPr bwMode="auto">
            <a:xfrm flipV="1">
              <a:off x="3560" y="911"/>
              <a:ext cx="1" cy="380"/>
            </a:xfrm>
            <a:prstGeom prst="line">
              <a:avLst/>
            </a:prstGeom>
            <a:noFill/>
            <a:ln w="26988">
              <a:solidFill>
                <a:srgbClr val="000000"/>
              </a:solidFill>
              <a:round/>
              <a:headEnd/>
              <a:tailEnd/>
            </a:ln>
          </p:spPr>
          <p:txBody>
            <a:bodyPr/>
            <a:lstStyle/>
            <a:p>
              <a:endParaRPr lang="en-US"/>
            </a:p>
          </p:txBody>
        </p:sp>
        <p:sp>
          <p:nvSpPr>
            <p:cNvPr id="42069" name="Rectangle 439"/>
            <p:cNvSpPr>
              <a:spLocks noChangeArrowheads="1"/>
            </p:cNvSpPr>
            <p:nvPr/>
          </p:nvSpPr>
          <p:spPr bwMode="auto">
            <a:xfrm>
              <a:off x="3981" y="928"/>
              <a:ext cx="473"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Model</a:t>
              </a:r>
              <a:endParaRPr lang="en-AU" sz="1400"/>
            </a:p>
          </p:txBody>
        </p:sp>
        <p:sp>
          <p:nvSpPr>
            <p:cNvPr id="42070" name="Rectangle 440"/>
            <p:cNvSpPr>
              <a:spLocks noChangeArrowheads="1"/>
            </p:cNvSpPr>
            <p:nvPr/>
          </p:nvSpPr>
          <p:spPr bwMode="auto">
            <a:xfrm>
              <a:off x="3981" y="1101"/>
              <a:ext cx="42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Data </a:t>
              </a:r>
              <a:endParaRPr lang="en-AU" sz="1400"/>
            </a:p>
          </p:txBody>
        </p:sp>
        <p:sp>
          <p:nvSpPr>
            <p:cNvPr id="42071" name="Line 441"/>
            <p:cNvSpPr>
              <a:spLocks noChangeShapeType="1"/>
            </p:cNvSpPr>
            <p:nvPr/>
          </p:nvSpPr>
          <p:spPr bwMode="auto">
            <a:xfrm>
              <a:off x="3647" y="1014"/>
              <a:ext cx="247" cy="1"/>
            </a:xfrm>
            <a:prstGeom prst="line">
              <a:avLst/>
            </a:prstGeom>
            <a:noFill/>
            <a:ln w="26988">
              <a:solidFill>
                <a:srgbClr val="FF0000"/>
              </a:solidFill>
              <a:round/>
              <a:headEnd/>
              <a:tailEnd/>
            </a:ln>
          </p:spPr>
          <p:txBody>
            <a:bodyPr/>
            <a:lstStyle/>
            <a:p>
              <a:endParaRPr lang="en-US"/>
            </a:p>
          </p:txBody>
        </p:sp>
        <p:sp>
          <p:nvSpPr>
            <p:cNvPr id="42072" name="Line 442"/>
            <p:cNvSpPr>
              <a:spLocks noChangeShapeType="1"/>
            </p:cNvSpPr>
            <p:nvPr/>
          </p:nvSpPr>
          <p:spPr bwMode="auto">
            <a:xfrm>
              <a:off x="3647" y="1193"/>
              <a:ext cx="247" cy="1"/>
            </a:xfrm>
            <a:prstGeom prst="line">
              <a:avLst/>
            </a:prstGeom>
            <a:noFill/>
            <a:ln w="26988">
              <a:solidFill>
                <a:srgbClr val="0000FF"/>
              </a:solidFill>
              <a:round/>
              <a:headEnd/>
              <a:tailEnd/>
            </a:ln>
          </p:spPr>
          <p:txBody>
            <a:bodyPr/>
            <a:lstStyle/>
            <a:p>
              <a:endParaRPr lang="en-US"/>
            </a:p>
          </p:txBody>
        </p:sp>
      </p:grpSp>
      <p:sp>
        <p:nvSpPr>
          <p:cNvPr id="41987" name="Text Box 444"/>
          <p:cNvSpPr txBox="1">
            <a:spLocks noChangeArrowheads="1"/>
          </p:cNvSpPr>
          <p:nvPr/>
        </p:nvSpPr>
        <p:spPr bwMode="auto">
          <a:xfrm>
            <a:off x="4964113" y="2641600"/>
            <a:ext cx="1712912" cy="1069975"/>
          </a:xfrm>
          <a:prstGeom prst="rect">
            <a:avLst/>
          </a:prstGeom>
          <a:noFill/>
          <a:ln w="9525">
            <a:noFill/>
            <a:prstDash val="sysDot"/>
            <a:miter lim="800000"/>
            <a:headEnd/>
            <a:tailEnd/>
          </a:ln>
        </p:spPr>
        <p:txBody>
          <a:bodyPr>
            <a:spAutoFit/>
          </a:bodyPr>
          <a:lstStyle/>
          <a:p>
            <a:pPr algn="l">
              <a:spcBef>
                <a:spcPct val="50000"/>
              </a:spcBef>
            </a:pPr>
            <a:r>
              <a:rPr lang="en-US" sz="1600"/>
              <a:t>Doubling Time:</a:t>
            </a:r>
          </a:p>
          <a:p>
            <a:pPr algn="l">
              <a:spcBef>
                <a:spcPct val="50000"/>
              </a:spcBef>
            </a:pPr>
            <a:r>
              <a:rPr lang="en-US" sz="1600"/>
              <a:t>Model: 72 hours</a:t>
            </a:r>
          </a:p>
          <a:p>
            <a:pPr algn="l">
              <a:spcBef>
                <a:spcPct val="50000"/>
              </a:spcBef>
            </a:pPr>
            <a:r>
              <a:rPr lang="en-US" sz="1600"/>
              <a:t>Data: 76 hours</a:t>
            </a:r>
          </a:p>
        </p:txBody>
      </p:sp>
      <p:sp>
        <p:nvSpPr>
          <p:cNvPr id="89" name="Slide Number Placeholder 88"/>
          <p:cNvSpPr>
            <a:spLocks noGrp="1"/>
          </p:cNvSpPr>
          <p:nvPr>
            <p:ph type="sldNum" sz="quarter" idx="12"/>
          </p:nvPr>
        </p:nvSpPr>
        <p:spPr/>
        <p:txBody>
          <a:bodyPr/>
          <a:lstStyle/>
          <a:p>
            <a:fld id="{763B96F8-C033-465D-A2DF-63BFC6E383A9}" type="slidenum">
              <a:rPr lang="en-NZ" smtClean="0"/>
              <a:pPr/>
              <a:t>26</a:t>
            </a:fld>
            <a:endParaRPr lang="en-NZ"/>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3"/>
          <p:cNvGrpSpPr>
            <a:grpSpLocks/>
          </p:cNvGrpSpPr>
          <p:nvPr/>
        </p:nvGrpSpPr>
        <p:grpSpPr bwMode="auto">
          <a:xfrm>
            <a:off x="1419225" y="990600"/>
            <a:ext cx="6416675" cy="5124450"/>
            <a:chOff x="894" y="624"/>
            <a:chExt cx="4042" cy="3228"/>
          </a:xfrm>
        </p:grpSpPr>
        <p:sp>
          <p:nvSpPr>
            <p:cNvPr id="43011" name="Rectangle 4"/>
            <p:cNvSpPr>
              <a:spLocks noChangeArrowheads="1"/>
            </p:cNvSpPr>
            <p:nvPr/>
          </p:nvSpPr>
          <p:spPr bwMode="auto">
            <a:xfrm>
              <a:off x="894" y="641"/>
              <a:ext cx="4042" cy="3177"/>
            </a:xfrm>
            <a:prstGeom prst="rect">
              <a:avLst/>
            </a:prstGeom>
            <a:solidFill>
              <a:srgbClr val="FFFFFF"/>
            </a:solidFill>
            <a:ln w="9525">
              <a:noFill/>
              <a:miter lim="800000"/>
              <a:headEnd/>
              <a:tailEnd/>
            </a:ln>
          </p:spPr>
          <p:txBody>
            <a:bodyPr/>
            <a:lstStyle/>
            <a:p>
              <a:endParaRPr lang="en-US"/>
            </a:p>
          </p:txBody>
        </p:sp>
        <p:sp>
          <p:nvSpPr>
            <p:cNvPr id="43012" name="Rectangle 5"/>
            <p:cNvSpPr>
              <a:spLocks noChangeArrowheads="1"/>
            </p:cNvSpPr>
            <p:nvPr/>
          </p:nvSpPr>
          <p:spPr bwMode="auto">
            <a:xfrm>
              <a:off x="1419" y="877"/>
              <a:ext cx="3125" cy="2583"/>
            </a:xfrm>
            <a:prstGeom prst="rect">
              <a:avLst/>
            </a:prstGeom>
            <a:solidFill>
              <a:srgbClr val="FFFFFF"/>
            </a:solidFill>
            <a:ln w="9525">
              <a:noFill/>
              <a:miter lim="800000"/>
              <a:headEnd/>
              <a:tailEnd/>
            </a:ln>
          </p:spPr>
          <p:txBody>
            <a:bodyPr/>
            <a:lstStyle/>
            <a:p>
              <a:endParaRPr lang="en-US"/>
            </a:p>
          </p:txBody>
        </p:sp>
        <p:sp>
          <p:nvSpPr>
            <p:cNvPr id="43013" name="Rectangle 6"/>
            <p:cNvSpPr>
              <a:spLocks noChangeArrowheads="1"/>
            </p:cNvSpPr>
            <p:nvPr/>
          </p:nvSpPr>
          <p:spPr bwMode="auto">
            <a:xfrm>
              <a:off x="1419" y="877"/>
              <a:ext cx="3125" cy="2583"/>
            </a:xfrm>
            <a:prstGeom prst="rect">
              <a:avLst/>
            </a:prstGeom>
            <a:noFill/>
            <a:ln w="26988">
              <a:solidFill>
                <a:srgbClr val="FFFFFF"/>
              </a:solidFill>
              <a:miter lim="800000"/>
              <a:headEnd/>
              <a:tailEnd/>
            </a:ln>
          </p:spPr>
          <p:txBody>
            <a:bodyPr/>
            <a:lstStyle/>
            <a:p>
              <a:endParaRPr lang="en-US"/>
            </a:p>
          </p:txBody>
        </p:sp>
        <p:sp>
          <p:nvSpPr>
            <p:cNvPr id="43014" name="Line 7"/>
            <p:cNvSpPr>
              <a:spLocks noChangeShapeType="1"/>
            </p:cNvSpPr>
            <p:nvPr/>
          </p:nvSpPr>
          <p:spPr bwMode="auto">
            <a:xfrm>
              <a:off x="1419" y="877"/>
              <a:ext cx="3125" cy="1"/>
            </a:xfrm>
            <a:prstGeom prst="line">
              <a:avLst/>
            </a:prstGeom>
            <a:noFill/>
            <a:ln w="26988">
              <a:solidFill>
                <a:srgbClr val="000000"/>
              </a:solidFill>
              <a:round/>
              <a:headEnd/>
              <a:tailEnd/>
            </a:ln>
          </p:spPr>
          <p:txBody>
            <a:bodyPr/>
            <a:lstStyle/>
            <a:p>
              <a:endParaRPr lang="en-US"/>
            </a:p>
          </p:txBody>
        </p:sp>
        <p:sp>
          <p:nvSpPr>
            <p:cNvPr id="43015" name="Line 8"/>
            <p:cNvSpPr>
              <a:spLocks noChangeShapeType="1"/>
            </p:cNvSpPr>
            <p:nvPr/>
          </p:nvSpPr>
          <p:spPr bwMode="auto">
            <a:xfrm>
              <a:off x="1419" y="3460"/>
              <a:ext cx="3125" cy="1"/>
            </a:xfrm>
            <a:prstGeom prst="line">
              <a:avLst/>
            </a:prstGeom>
            <a:noFill/>
            <a:ln w="26988">
              <a:solidFill>
                <a:srgbClr val="000000"/>
              </a:solidFill>
              <a:round/>
              <a:headEnd/>
              <a:tailEnd/>
            </a:ln>
          </p:spPr>
          <p:txBody>
            <a:bodyPr/>
            <a:lstStyle/>
            <a:p>
              <a:endParaRPr lang="en-US"/>
            </a:p>
          </p:txBody>
        </p:sp>
        <p:sp>
          <p:nvSpPr>
            <p:cNvPr id="43016" name="Line 9"/>
            <p:cNvSpPr>
              <a:spLocks noChangeShapeType="1"/>
            </p:cNvSpPr>
            <p:nvPr/>
          </p:nvSpPr>
          <p:spPr bwMode="auto">
            <a:xfrm flipV="1">
              <a:off x="4544" y="877"/>
              <a:ext cx="1" cy="2583"/>
            </a:xfrm>
            <a:prstGeom prst="line">
              <a:avLst/>
            </a:prstGeom>
            <a:noFill/>
            <a:ln w="26988">
              <a:solidFill>
                <a:srgbClr val="000000"/>
              </a:solidFill>
              <a:round/>
              <a:headEnd/>
              <a:tailEnd/>
            </a:ln>
          </p:spPr>
          <p:txBody>
            <a:bodyPr/>
            <a:lstStyle/>
            <a:p>
              <a:endParaRPr lang="en-US"/>
            </a:p>
          </p:txBody>
        </p:sp>
        <p:sp>
          <p:nvSpPr>
            <p:cNvPr id="43017" name="Line 10"/>
            <p:cNvSpPr>
              <a:spLocks noChangeShapeType="1"/>
            </p:cNvSpPr>
            <p:nvPr/>
          </p:nvSpPr>
          <p:spPr bwMode="auto">
            <a:xfrm flipV="1">
              <a:off x="1419" y="877"/>
              <a:ext cx="1" cy="2583"/>
            </a:xfrm>
            <a:prstGeom prst="line">
              <a:avLst/>
            </a:prstGeom>
            <a:noFill/>
            <a:ln w="26988">
              <a:solidFill>
                <a:srgbClr val="000000"/>
              </a:solidFill>
              <a:round/>
              <a:headEnd/>
              <a:tailEnd/>
            </a:ln>
          </p:spPr>
          <p:txBody>
            <a:bodyPr/>
            <a:lstStyle/>
            <a:p>
              <a:endParaRPr lang="en-US"/>
            </a:p>
          </p:txBody>
        </p:sp>
        <p:sp>
          <p:nvSpPr>
            <p:cNvPr id="43018" name="Line 11"/>
            <p:cNvSpPr>
              <a:spLocks noChangeShapeType="1"/>
            </p:cNvSpPr>
            <p:nvPr/>
          </p:nvSpPr>
          <p:spPr bwMode="auto">
            <a:xfrm>
              <a:off x="1419" y="3460"/>
              <a:ext cx="3125" cy="1"/>
            </a:xfrm>
            <a:prstGeom prst="line">
              <a:avLst/>
            </a:prstGeom>
            <a:noFill/>
            <a:ln w="26988">
              <a:solidFill>
                <a:srgbClr val="000000"/>
              </a:solidFill>
              <a:round/>
              <a:headEnd/>
              <a:tailEnd/>
            </a:ln>
          </p:spPr>
          <p:txBody>
            <a:bodyPr/>
            <a:lstStyle/>
            <a:p>
              <a:endParaRPr lang="en-US"/>
            </a:p>
          </p:txBody>
        </p:sp>
        <p:sp>
          <p:nvSpPr>
            <p:cNvPr id="43019" name="Line 12"/>
            <p:cNvSpPr>
              <a:spLocks noChangeShapeType="1"/>
            </p:cNvSpPr>
            <p:nvPr/>
          </p:nvSpPr>
          <p:spPr bwMode="auto">
            <a:xfrm flipV="1">
              <a:off x="1419" y="877"/>
              <a:ext cx="1" cy="2583"/>
            </a:xfrm>
            <a:prstGeom prst="line">
              <a:avLst/>
            </a:prstGeom>
            <a:noFill/>
            <a:ln w="26988">
              <a:solidFill>
                <a:srgbClr val="000000"/>
              </a:solidFill>
              <a:round/>
              <a:headEnd/>
              <a:tailEnd/>
            </a:ln>
          </p:spPr>
          <p:txBody>
            <a:bodyPr/>
            <a:lstStyle/>
            <a:p>
              <a:endParaRPr lang="en-US"/>
            </a:p>
          </p:txBody>
        </p:sp>
        <p:sp>
          <p:nvSpPr>
            <p:cNvPr id="43020" name="Line 13"/>
            <p:cNvSpPr>
              <a:spLocks noChangeShapeType="1"/>
            </p:cNvSpPr>
            <p:nvPr/>
          </p:nvSpPr>
          <p:spPr bwMode="auto">
            <a:xfrm flipV="1">
              <a:off x="1419" y="3431"/>
              <a:ext cx="1" cy="29"/>
            </a:xfrm>
            <a:prstGeom prst="line">
              <a:avLst/>
            </a:prstGeom>
            <a:noFill/>
            <a:ln w="26988">
              <a:solidFill>
                <a:srgbClr val="000000"/>
              </a:solidFill>
              <a:round/>
              <a:headEnd/>
              <a:tailEnd/>
            </a:ln>
          </p:spPr>
          <p:txBody>
            <a:bodyPr/>
            <a:lstStyle/>
            <a:p>
              <a:endParaRPr lang="en-US"/>
            </a:p>
          </p:txBody>
        </p:sp>
        <p:sp>
          <p:nvSpPr>
            <p:cNvPr id="43021" name="Line 14"/>
            <p:cNvSpPr>
              <a:spLocks noChangeShapeType="1"/>
            </p:cNvSpPr>
            <p:nvPr/>
          </p:nvSpPr>
          <p:spPr bwMode="auto">
            <a:xfrm>
              <a:off x="1419" y="877"/>
              <a:ext cx="1" cy="29"/>
            </a:xfrm>
            <a:prstGeom prst="line">
              <a:avLst/>
            </a:prstGeom>
            <a:noFill/>
            <a:ln w="26988">
              <a:solidFill>
                <a:srgbClr val="000000"/>
              </a:solidFill>
              <a:round/>
              <a:headEnd/>
              <a:tailEnd/>
            </a:ln>
          </p:spPr>
          <p:txBody>
            <a:bodyPr/>
            <a:lstStyle/>
            <a:p>
              <a:endParaRPr lang="en-US"/>
            </a:p>
          </p:txBody>
        </p:sp>
        <p:sp>
          <p:nvSpPr>
            <p:cNvPr id="43022" name="Rectangle 15"/>
            <p:cNvSpPr>
              <a:spLocks noChangeArrowheads="1"/>
            </p:cNvSpPr>
            <p:nvPr/>
          </p:nvSpPr>
          <p:spPr bwMode="auto">
            <a:xfrm>
              <a:off x="1378" y="3489"/>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3023" name="Line 16"/>
            <p:cNvSpPr>
              <a:spLocks noChangeShapeType="1"/>
            </p:cNvSpPr>
            <p:nvPr/>
          </p:nvSpPr>
          <p:spPr bwMode="auto">
            <a:xfrm flipV="1">
              <a:off x="1863" y="3431"/>
              <a:ext cx="1" cy="29"/>
            </a:xfrm>
            <a:prstGeom prst="line">
              <a:avLst/>
            </a:prstGeom>
            <a:noFill/>
            <a:ln w="26988">
              <a:solidFill>
                <a:srgbClr val="000000"/>
              </a:solidFill>
              <a:round/>
              <a:headEnd/>
              <a:tailEnd/>
            </a:ln>
          </p:spPr>
          <p:txBody>
            <a:bodyPr/>
            <a:lstStyle/>
            <a:p>
              <a:endParaRPr lang="en-US"/>
            </a:p>
          </p:txBody>
        </p:sp>
        <p:sp>
          <p:nvSpPr>
            <p:cNvPr id="43024" name="Line 17"/>
            <p:cNvSpPr>
              <a:spLocks noChangeShapeType="1"/>
            </p:cNvSpPr>
            <p:nvPr/>
          </p:nvSpPr>
          <p:spPr bwMode="auto">
            <a:xfrm>
              <a:off x="1863" y="877"/>
              <a:ext cx="1" cy="29"/>
            </a:xfrm>
            <a:prstGeom prst="line">
              <a:avLst/>
            </a:prstGeom>
            <a:noFill/>
            <a:ln w="26988">
              <a:solidFill>
                <a:srgbClr val="000000"/>
              </a:solidFill>
              <a:round/>
              <a:headEnd/>
              <a:tailEnd/>
            </a:ln>
          </p:spPr>
          <p:txBody>
            <a:bodyPr/>
            <a:lstStyle/>
            <a:p>
              <a:endParaRPr lang="en-US"/>
            </a:p>
          </p:txBody>
        </p:sp>
        <p:sp>
          <p:nvSpPr>
            <p:cNvPr id="43025" name="Rectangle 18"/>
            <p:cNvSpPr>
              <a:spLocks noChangeArrowheads="1"/>
            </p:cNvSpPr>
            <p:nvPr/>
          </p:nvSpPr>
          <p:spPr bwMode="auto">
            <a:xfrm>
              <a:off x="1765" y="3489"/>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0.5</a:t>
              </a:r>
              <a:endParaRPr lang="en-AU" sz="1400"/>
            </a:p>
          </p:txBody>
        </p:sp>
        <p:sp>
          <p:nvSpPr>
            <p:cNvPr id="43026" name="Line 19"/>
            <p:cNvSpPr>
              <a:spLocks noChangeShapeType="1"/>
            </p:cNvSpPr>
            <p:nvPr/>
          </p:nvSpPr>
          <p:spPr bwMode="auto">
            <a:xfrm flipV="1">
              <a:off x="2312" y="3431"/>
              <a:ext cx="1" cy="29"/>
            </a:xfrm>
            <a:prstGeom prst="line">
              <a:avLst/>
            </a:prstGeom>
            <a:noFill/>
            <a:ln w="26988">
              <a:solidFill>
                <a:srgbClr val="000000"/>
              </a:solidFill>
              <a:round/>
              <a:headEnd/>
              <a:tailEnd/>
            </a:ln>
          </p:spPr>
          <p:txBody>
            <a:bodyPr/>
            <a:lstStyle/>
            <a:p>
              <a:endParaRPr lang="en-US"/>
            </a:p>
          </p:txBody>
        </p:sp>
        <p:sp>
          <p:nvSpPr>
            <p:cNvPr id="43027" name="Line 20"/>
            <p:cNvSpPr>
              <a:spLocks noChangeShapeType="1"/>
            </p:cNvSpPr>
            <p:nvPr/>
          </p:nvSpPr>
          <p:spPr bwMode="auto">
            <a:xfrm>
              <a:off x="2312" y="877"/>
              <a:ext cx="1" cy="29"/>
            </a:xfrm>
            <a:prstGeom prst="line">
              <a:avLst/>
            </a:prstGeom>
            <a:noFill/>
            <a:ln w="26988">
              <a:solidFill>
                <a:srgbClr val="000000"/>
              </a:solidFill>
              <a:round/>
              <a:headEnd/>
              <a:tailEnd/>
            </a:ln>
          </p:spPr>
          <p:txBody>
            <a:bodyPr/>
            <a:lstStyle/>
            <a:p>
              <a:endParaRPr lang="en-US"/>
            </a:p>
          </p:txBody>
        </p:sp>
        <p:sp>
          <p:nvSpPr>
            <p:cNvPr id="43028" name="Rectangle 21"/>
            <p:cNvSpPr>
              <a:spLocks noChangeArrowheads="1"/>
            </p:cNvSpPr>
            <p:nvPr/>
          </p:nvSpPr>
          <p:spPr bwMode="auto">
            <a:xfrm>
              <a:off x="2272" y="3489"/>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a:t>
              </a:r>
              <a:endParaRPr lang="en-AU" sz="1400"/>
            </a:p>
          </p:txBody>
        </p:sp>
        <p:sp>
          <p:nvSpPr>
            <p:cNvPr id="43029" name="Line 22"/>
            <p:cNvSpPr>
              <a:spLocks noChangeShapeType="1"/>
            </p:cNvSpPr>
            <p:nvPr/>
          </p:nvSpPr>
          <p:spPr bwMode="auto">
            <a:xfrm flipV="1">
              <a:off x="2756" y="3431"/>
              <a:ext cx="1" cy="29"/>
            </a:xfrm>
            <a:prstGeom prst="line">
              <a:avLst/>
            </a:prstGeom>
            <a:noFill/>
            <a:ln w="26988">
              <a:solidFill>
                <a:srgbClr val="000000"/>
              </a:solidFill>
              <a:round/>
              <a:headEnd/>
              <a:tailEnd/>
            </a:ln>
          </p:spPr>
          <p:txBody>
            <a:bodyPr/>
            <a:lstStyle/>
            <a:p>
              <a:endParaRPr lang="en-US"/>
            </a:p>
          </p:txBody>
        </p:sp>
        <p:sp>
          <p:nvSpPr>
            <p:cNvPr id="43030" name="Line 23"/>
            <p:cNvSpPr>
              <a:spLocks noChangeShapeType="1"/>
            </p:cNvSpPr>
            <p:nvPr/>
          </p:nvSpPr>
          <p:spPr bwMode="auto">
            <a:xfrm>
              <a:off x="2756" y="877"/>
              <a:ext cx="1" cy="29"/>
            </a:xfrm>
            <a:prstGeom prst="line">
              <a:avLst/>
            </a:prstGeom>
            <a:noFill/>
            <a:ln w="26988">
              <a:solidFill>
                <a:srgbClr val="000000"/>
              </a:solidFill>
              <a:round/>
              <a:headEnd/>
              <a:tailEnd/>
            </a:ln>
          </p:spPr>
          <p:txBody>
            <a:bodyPr/>
            <a:lstStyle/>
            <a:p>
              <a:endParaRPr lang="en-US"/>
            </a:p>
          </p:txBody>
        </p:sp>
        <p:sp>
          <p:nvSpPr>
            <p:cNvPr id="43031" name="Rectangle 24"/>
            <p:cNvSpPr>
              <a:spLocks noChangeArrowheads="1"/>
            </p:cNvSpPr>
            <p:nvPr/>
          </p:nvSpPr>
          <p:spPr bwMode="auto">
            <a:xfrm>
              <a:off x="2658" y="3489"/>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1.5</a:t>
              </a:r>
              <a:endParaRPr lang="en-AU" sz="1400"/>
            </a:p>
          </p:txBody>
        </p:sp>
        <p:sp>
          <p:nvSpPr>
            <p:cNvPr id="43032" name="Line 25"/>
            <p:cNvSpPr>
              <a:spLocks noChangeShapeType="1"/>
            </p:cNvSpPr>
            <p:nvPr/>
          </p:nvSpPr>
          <p:spPr bwMode="auto">
            <a:xfrm flipV="1">
              <a:off x="3206" y="3431"/>
              <a:ext cx="1" cy="29"/>
            </a:xfrm>
            <a:prstGeom prst="line">
              <a:avLst/>
            </a:prstGeom>
            <a:noFill/>
            <a:ln w="26988">
              <a:solidFill>
                <a:srgbClr val="000000"/>
              </a:solidFill>
              <a:round/>
              <a:headEnd/>
              <a:tailEnd/>
            </a:ln>
          </p:spPr>
          <p:txBody>
            <a:bodyPr/>
            <a:lstStyle/>
            <a:p>
              <a:endParaRPr lang="en-US"/>
            </a:p>
          </p:txBody>
        </p:sp>
        <p:sp>
          <p:nvSpPr>
            <p:cNvPr id="43033" name="Line 26"/>
            <p:cNvSpPr>
              <a:spLocks noChangeShapeType="1"/>
            </p:cNvSpPr>
            <p:nvPr/>
          </p:nvSpPr>
          <p:spPr bwMode="auto">
            <a:xfrm>
              <a:off x="3206" y="877"/>
              <a:ext cx="1" cy="29"/>
            </a:xfrm>
            <a:prstGeom prst="line">
              <a:avLst/>
            </a:prstGeom>
            <a:noFill/>
            <a:ln w="26988">
              <a:solidFill>
                <a:srgbClr val="000000"/>
              </a:solidFill>
              <a:round/>
              <a:headEnd/>
              <a:tailEnd/>
            </a:ln>
          </p:spPr>
          <p:txBody>
            <a:bodyPr/>
            <a:lstStyle/>
            <a:p>
              <a:endParaRPr lang="en-US"/>
            </a:p>
          </p:txBody>
        </p:sp>
        <p:sp>
          <p:nvSpPr>
            <p:cNvPr id="43034" name="Rectangle 27"/>
            <p:cNvSpPr>
              <a:spLocks noChangeArrowheads="1"/>
            </p:cNvSpPr>
            <p:nvPr/>
          </p:nvSpPr>
          <p:spPr bwMode="auto">
            <a:xfrm>
              <a:off x="3166" y="3489"/>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a:t>
              </a:r>
              <a:endParaRPr lang="en-AU" sz="1400"/>
            </a:p>
          </p:txBody>
        </p:sp>
        <p:sp>
          <p:nvSpPr>
            <p:cNvPr id="43035" name="Line 28"/>
            <p:cNvSpPr>
              <a:spLocks noChangeShapeType="1"/>
            </p:cNvSpPr>
            <p:nvPr/>
          </p:nvSpPr>
          <p:spPr bwMode="auto">
            <a:xfrm flipV="1">
              <a:off x="3650" y="3431"/>
              <a:ext cx="1" cy="29"/>
            </a:xfrm>
            <a:prstGeom prst="line">
              <a:avLst/>
            </a:prstGeom>
            <a:noFill/>
            <a:ln w="26988">
              <a:solidFill>
                <a:srgbClr val="000000"/>
              </a:solidFill>
              <a:round/>
              <a:headEnd/>
              <a:tailEnd/>
            </a:ln>
          </p:spPr>
          <p:txBody>
            <a:bodyPr/>
            <a:lstStyle/>
            <a:p>
              <a:endParaRPr lang="en-US"/>
            </a:p>
          </p:txBody>
        </p:sp>
        <p:sp>
          <p:nvSpPr>
            <p:cNvPr id="43036" name="Line 29"/>
            <p:cNvSpPr>
              <a:spLocks noChangeShapeType="1"/>
            </p:cNvSpPr>
            <p:nvPr/>
          </p:nvSpPr>
          <p:spPr bwMode="auto">
            <a:xfrm>
              <a:off x="3650" y="877"/>
              <a:ext cx="1" cy="29"/>
            </a:xfrm>
            <a:prstGeom prst="line">
              <a:avLst/>
            </a:prstGeom>
            <a:noFill/>
            <a:ln w="26988">
              <a:solidFill>
                <a:srgbClr val="000000"/>
              </a:solidFill>
              <a:round/>
              <a:headEnd/>
              <a:tailEnd/>
            </a:ln>
          </p:spPr>
          <p:txBody>
            <a:bodyPr/>
            <a:lstStyle/>
            <a:p>
              <a:endParaRPr lang="en-US"/>
            </a:p>
          </p:txBody>
        </p:sp>
        <p:sp>
          <p:nvSpPr>
            <p:cNvPr id="43037" name="Rectangle 30"/>
            <p:cNvSpPr>
              <a:spLocks noChangeArrowheads="1"/>
            </p:cNvSpPr>
            <p:nvPr/>
          </p:nvSpPr>
          <p:spPr bwMode="auto">
            <a:xfrm>
              <a:off x="3552" y="3489"/>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2.5</a:t>
              </a:r>
              <a:endParaRPr lang="en-AU" sz="1400"/>
            </a:p>
          </p:txBody>
        </p:sp>
        <p:sp>
          <p:nvSpPr>
            <p:cNvPr id="43038" name="Line 31"/>
            <p:cNvSpPr>
              <a:spLocks noChangeShapeType="1"/>
            </p:cNvSpPr>
            <p:nvPr/>
          </p:nvSpPr>
          <p:spPr bwMode="auto">
            <a:xfrm flipV="1">
              <a:off x="4100" y="3431"/>
              <a:ext cx="1" cy="29"/>
            </a:xfrm>
            <a:prstGeom prst="line">
              <a:avLst/>
            </a:prstGeom>
            <a:noFill/>
            <a:ln w="26988">
              <a:solidFill>
                <a:srgbClr val="000000"/>
              </a:solidFill>
              <a:round/>
              <a:headEnd/>
              <a:tailEnd/>
            </a:ln>
          </p:spPr>
          <p:txBody>
            <a:bodyPr/>
            <a:lstStyle/>
            <a:p>
              <a:endParaRPr lang="en-US"/>
            </a:p>
          </p:txBody>
        </p:sp>
        <p:sp>
          <p:nvSpPr>
            <p:cNvPr id="43039" name="Line 32"/>
            <p:cNvSpPr>
              <a:spLocks noChangeShapeType="1"/>
            </p:cNvSpPr>
            <p:nvPr/>
          </p:nvSpPr>
          <p:spPr bwMode="auto">
            <a:xfrm>
              <a:off x="4100" y="877"/>
              <a:ext cx="1" cy="29"/>
            </a:xfrm>
            <a:prstGeom prst="line">
              <a:avLst/>
            </a:prstGeom>
            <a:noFill/>
            <a:ln w="26988">
              <a:solidFill>
                <a:srgbClr val="000000"/>
              </a:solidFill>
              <a:round/>
              <a:headEnd/>
              <a:tailEnd/>
            </a:ln>
          </p:spPr>
          <p:txBody>
            <a:bodyPr/>
            <a:lstStyle/>
            <a:p>
              <a:endParaRPr lang="en-US"/>
            </a:p>
          </p:txBody>
        </p:sp>
        <p:sp>
          <p:nvSpPr>
            <p:cNvPr id="43040" name="Rectangle 33"/>
            <p:cNvSpPr>
              <a:spLocks noChangeArrowheads="1"/>
            </p:cNvSpPr>
            <p:nvPr/>
          </p:nvSpPr>
          <p:spPr bwMode="auto">
            <a:xfrm>
              <a:off x="4059" y="3489"/>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a:t>
              </a:r>
              <a:endParaRPr lang="en-AU" sz="1400"/>
            </a:p>
          </p:txBody>
        </p:sp>
        <p:sp>
          <p:nvSpPr>
            <p:cNvPr id="43041" name="Line 34"/>
            <p:cNvSpPr>
              <a:spLocks noChangeShapeType="1"/>
            </p:cNvSpPr>
            <p:nvPr/>
          </p:nvSpPr>
          <p:spPr bwMode="auto">
            <a:xfrm flipV="1">
              <a:off x="4544" y="3431"/>
              <a:ext cx="1" cy="29"/>
            </a:xfrm>
            <a:prstGeom prst="line">
              <a:avLst/>
            </a:prstGeom>
            <a:noFill/>
            <a:ln w="26988">
              <a:solidFill>
                <a:srgbClr val="000000"/>
              </a:solidFill>
              <a:round/>
              <a:headEnd/>
              <a:tailEnd/>
            </a:ln>
          </p:spPr>
          <p:txBody>
            <a:bodyPr/>
            <a:lstStyle/>
            <a:p>
              <a:endParaRPr lang="en-US"/>
            </a:p>
          </p:txBody>
        </p:sp>
        <p:sp>
          <p:nvSpPr>
            <p:cNvPr id="43042" name="Line 35"/>
            <p:cNvSpPr>
              <a:spLocks noChangeShapeType="1"/>
            </p:cNvSpPr>
            <p:nvPr/>
          </p:nvSpPr>
          <p:spPr bwMode="auto">
            <a:xfrm>
              <a:off x="4544" y="877"/>
              <a:ext cx="1" cy="29"/>
            </a:xfrm>
            <a:prstGeom prst="line">
              <a:avLst/>
            </a:prstGeom>
            <a:noFill/>
            <a:ln w="26988">
              <a:solidFill>
                <a:srgbClr val="000000"/>
              </a:solidFill>
              <a:round/>
              <a:headEnd/>
              <a:tailEnd/>
            </a:ln>
          </p:spPr>
          <p:txBody>
            <a:bodyPr/>
            <a:lstStyle/>
            <a:p>
              <a:endParaRPr lang="en-US"/>
            </a:p>
          </p:txBody>
        </p:sp>
        <p:sp>
          <p:nvSpPr>
            <p:cNvPr id="43043" name="Rectangle 36"/>
            <p:cNvSpPr>
              <a:spLocks noChangeArrowheads="1"/>
            </p:cNvSpPr>
            <p:nvPr/>
          </p:nvSpPr>
          <p:spPr bwMode="auto">
            <a:xfrm>
              <a:off x="4446" y="3489"/>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3.5</a:t>
              </a:r>
              <a:endParaRPr lang="en-AU" sz="1400"/>
            </a:p>
          </p:txBody>
        </p:sp>
        <p:sp>
          <p:nvSpPr>
            <p:cNvPr id="43044" name="Line 37"/>
            <p:cNvSpPr>
              <a:spLocks noChangeShapeType="1"/>
            </p:cNvSpPr>
            <p:nvPr/>
          </p:nvSpPr>
          <p:spPr bwMode="auto">
            <a:xfrm>
              <a:off x="1419" y="3460"/>
              <a:ext cx="29" cy="1"/>
            </a:xfrm>
            <a:prstGeom prst="line">
              <a:avLst/>
            </a:prstGeom>
            <a:noFill/>
            <a:ln w="26988">
              <a:solidFill>
                <a:srgbClr val="000000"/>
              </a:solidFill>
              <a:round/>
              <a:headEnd/>
              <a:tailEnd/>
            </a:ln>
          </p:spPr>
          <p:txBody>
            <a:bodyPr/>
            <a:lstStyle/>
            <a:p>
              <a:endParaRPr lang="en-US"/>
            </a:p>
          </p:txBody>
        </p:sp>
        <p:sp>
          <p:nvSpPr>
            <p:cNvPr id="43045" name="Line 38"/>
            <p:cNvSpPr>
              <a:spLocks noChangeShapeType="1"/>
            </p:cNvSpPr>
            <p:nvPr/>
          </p:nvSpPr>
          <p:spPr bwMode="auto">
            <a:xfrm flipH="1">
              <a:off x="4515" y="3460"/>
              <a:ext cx="29" cy="1"/>
            </a:xfrm>
            <a:prstGeom prst="line">
              <a:avLst/>
            </a:prstGeom>
            <a:noFill/>
            <a:ln w="26988">
              <a:solidFill>
                <a:srgbClr val="000000"/>
              </a:solidFill>
              <a:round/>
              <a:headEnd/>
              <a:tailEnd/>
            </a:ln>
          </p:spPr>
          <p:txBody>
            <a:bodyPr/>
            <a:lstStyle/>
            <a:p>
              <a:endParaRPr lang="en-US"/>
            </a:p>
          </p:txBody>
        </p:sp>
        <p:sp>
          <p:nvSpPr>
            <p:cNvPr id="43046" name="Rectangle 39"/>
            <p:cNvSpPr>
              <a:spLocks noChangeArrowheads="1"/>
            </p:cNvSpPr>
            <p:nvPr/>
          </p:nvSpPr>
          <p:spPr bwMode="auto">
            <a:xfrm>
              <a:off x="1309" y="337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3047" name="Line 40"/>
            <p:cNvSpPr>
              <a:spLocks noChangeShapeType="1"/>
            </p:cNvSpPr>
            <p:nvPr/>
          </p:nvSpPr>
          <p:spPr bwMode="auto">
            <a:xfrm>
              <a:off x="1419" y="3028"/>
              <a:ext cx="29" cy="1"/>
            </a:xfrm>
            <a:prstGeom prst="line">
              <a:avLst/>
            </a:prstGeom>
            <a:noFill/>
            <a:ln w="26988">
              <a:solidFill>
                <a:srgbClr val="000000"/>
              </a:solidFill>
              <a:round/>
              <a:headEnd/>
              <a:tailEnd/>
            </a:ln>
          </p:spPr>
          <p:txBody>
            <a:bodyPr/>
            <a:lstStyle/>
            <a:p>
              <a:endParaRPr lang="en-US"/>
            </a:p>
          </p:txBody>
        </p:sp>
        <p:sp>
          <p:nvSpPr>
            <p:cNvPr id="43048" name="Line 41"/>
            <p:cNvSpPr>
              <a:spLocks noChangeShapeType="1"/>
            </p:cNvSpPr>
            <p:nvPr/>
          </p:nvSpPr>
          <p:spPr bwMode="auto">
            <a:xfrm flipH="1">
              <a:off x="4515" y="3028"/>
              <a:ext cx="29" cy="1"/>
            </a:xfrm>
            <a:prstGeom prst="line">
              <a:avLst/>
            </a:prstGeom>
            <a:noFill/>
            <a:ln w="26988">
              <a:solidFill>
                <a:srgbClr val="000000"/>
              </a:solidFill>
              <a:round/>
              <a:headEnd/>
              <a:tailEnd/>
            </a:ln>
          </p:spPr>
          <p:txBody>
            <a:bodyPr/>
            <a:lstStyle/>
            <a:p>
              <a:endParaRPr lang="en-US"/>
            </a:p>
          </p:txBody>
        </p:sp>
        <p:sp>
          <p:nvSpPr>
            <p:cNvPr id="43049" name="Rectangle 42"/>
            <p:cNvSpPr>
              <a:spLocks noChangeArrowheads="1"/>
            </p:cNvSpPr>
            <p:nvPr/>
          </p:nvSpPr>
          <p:spPr bwMode="auto">
            <a:xfrm>
              <a:off x="1148" y="2941"/>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100</a:t>
              </a:r>
              <a:endParaRPr lang="en-AU" sz="1400"/>
            </a:p>
          </p:txBody>
        </p:sp>
        <p:sp>
          <p:nvSpPr>
            <p:cNvPr id="43050" name="Line 43"/>
            <p:cNvSpPr>
              <a:spLocks noChangeShapeType="1"/>
            </p:cNvSpPr>
            <p:nvPr/>
          </p:nvSpPr>
          <p:spPr bwMode="auto">
            <a:xfrm>
              <a:off x="1419" y="2601"/>
              <a:ext cx="29" cy="1"/>
            </a:xfrm>
            <a:prstGeom prst="line">
              <a:avLst/>
            </a:prstGeom>
            <a:noFill/>
            <a:ln w="26988">
              <a:solidFill>
                <a:srgbClr val="000000"/>
              </a:solidFill>
              <a:round/>
              <a:headEnd/>
              <a:tailEnd/>
            </a:ln>
          </p:spPr>
          <p:txBody>
            <a:bodyPr/>
            <a:lstStyle/>
            <a:p>
              <a:endParaRPr lang="en-US"/>
            </a:p>
          </p:txBody>
        </p:sp>
        <p:sp>
          <p:nvSpPr>
            <p:cNvPr id="43051" name="Line 44"/>
            <p:cNvSpPr>
              <a:spLocks noChangeShapeType="1"/>
            </p:cNvSpPr>
            <p:nvPr/>
          </p:nvSpPr>
          <p:spPr bwMode="auto">
            <a:xfrm flipH="1">
              <a:off x="4515" y="2601"/>
              <a:ext cx="29" cy="1"/>
            </a:xfrm>
            <a:prstGeom prst="line">
              <a:avLst/>
            </a:prstGeom>
            <a:noFill/>
            <a:ln w="26988">
              <a:solidFill>
                <a:srgbClr val="000000"/>
              </a:solidFill>
              <a:round/>
              <a:headEnd/>
              <a:tailEnd/>
            </a:ln>
          </p:spPr>
          <p:txBody>
            <a:bodyPr/>
            <a:lstStyle/>
            <a:p>
              <a:endParaRPr lang="en-US"/>
            </a:p>
          </p:txBody>
        </p:sp>
        <p:sp>
          <p:nvSpPr>
            <p:cNvPr id="43052" name="Rectangle 45"/>
            <p:cNvSpPr>
              <a:spLocks noChangeArrowheads="1"/>
            </p:cNvSpPr>
            <p:nvPr/>
          </p:nvSpPr>
          <p:spPr bwMode="auto">
            <a:xfrm>
              <a:off x="1148" y="2515"/>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200</a:t>
              </a:r>
              <a:endParaRPr lang="en-AU" sz="1400"/>
            </a:p>
          </p:txBody>
        </p:sp>
        <p:sp>
          <p:nvSpPr>
            <p:cNvPr id="43053" name="Line 46"/>
            <p:cNvSpPr>
              <a:spLocks noChangeShapeType="1"/>
            </p:cNvSpPr>
            <p:nvPr/>
          </p:nvSpPr>
          <p:spPr bwMode="auto">
            <a:xfrm>
              <a:off x="1419" y="2169"/>
              <a:ext cx="29" cy="1"/>
            </a:xfrm>
            <a:prstGeom prst="line">
              <a:avLst/>
            </a:prstGeom>
            <a:noFill/>
            <a:ln w="26988">
              <a:solidFill>
                <a:srgbClr val="000000"/>
              </a:solidFill>
              <a:round/>
              <a:headEnd/>
              <a:tailEnd/>
            </a:ln>
          </p:spPr>
          <p:txBody>
            <a:bodyPr/>
            <a:lstStyle/>
            <a:p>
              <a:endParaRPr lang="en-US"/>
            </a:p>
          </p:txBody>
        </p:sp>
        <p:sp>
          <p:nvSpPr>
            <p:cNvPr id="43054" name="Line 47"/>
            <p:cNvSpPr>
              <a:spLocks noChangeShapeType="1"/>
            </p:cNvSpPr>
            <p:nvPr/>
          </p:nvSpPr>
          <p:spPr bwMode="auto">
            <a:xfrm flipH="1">
              <a:off x="4515" y="2169"/>
              <a:ext cx="29" cy="1"/>
            </a:xfrm>
            <a:prstGeom prst="line">
              <a:avLst/>
            </a:prstGeom>
            <a:noFill/>
            <a:ln w="26988">
              <a:solidFill>
                <a:srgbClr val="000000"/>
              </a:solidFill>
              <a:round/>
              <a:headEnd/>
              <a:tailEnd/>
            </a:ln>
          </p:spPr>
          <p:txBody>
            <a:bodyPr/>
            <a:lstStyle/>
            <a:p>
              <a:endParaRPr lang="en-US"/>
            </a:p>
          </p:txBody>
        </p:sp>
        <p:sp>
          <p:nvSpPr>
            <p:cNvPr id="43055" name="Rectangle 48"/>
            <p:cNvSpPr>
              <a:spLocks noChangeArrowheads="1"/>
            </p:cNvSpPr>
            <p:nvPr/>
          </p:nvSpPr>
          <p:spPr bwMode="auto">
            <a:xfrm>
              <a:off x="1148" y="2082"/>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300</a:t>
              </a:r>
              <a:endParaRPr lang="en-AU" sz="1400"/>
            </a:p>
          </p:txBody>
        </p:sp>
        <p:sp>
          <p:nvSpPr>
            <p:cNvPr id="43056" name="Line 49"/>
            <p:cNvSpPr>
              <a:spLocks noChangeShapeType="1"/>
            </p:cNvSpPr>
            <p:nvPr/>
          </p:nvSpPr>
          <p:spPr bwMode="auto">
            <a:xfrm>
              <a:off x="1419" y="1736"/>
              <a:ext cx="29" cy="1"/>
            </a:xfrm>
            <a:prstGeom prst="line">
              <a:avLst/>
            </a:prstGeom>
            <a:noFill/>
            <a:ln w="26988">
              <a:solidFill>
                <a:srgbClr val="000000"/>
              </a:solidFill>
              <a:round/>
              <a:headEnd/>
              <a:tailEnd/>
            </a:ln>
          </p:spPr>
          <p:txBody>
            <a:bodyPr/>
            <a:lstStyle/>
            <a:p>
              <a:endParaRPr lang="en-US"/>
            </a:p>
          </p:txBody>
        </p:sp>
        <p:sp>
          <p:nvSpPr>
            <p:cNvPr id="43057" name="Line 50"/>
            <p:cNvSpPr>
              <a:spLocks noChangeShapeType="1"/>
            </p:cNvSpPr>
            <p:nvPr/>
          </p:nvSpPr>
          <p:spPr bwMode="auto">
            <a:xfrm flipH="1">
              <a:off x="4515" y="1736"/>
              <a:ext cx="29" cy="1"/>
            </a:xfrm>
            <a:prstGeom prst="line">
              <a:avLst/>
            </a:prstGeom>
            <a:noFill/>
            <a:ln w="26988">
              <a:solidFill>
                <a:srgbClr val="000000"/>
              </a:solidFill>
              <a:round/>
              <a:headEnd/>
              <a:tailEnd/>
            </a:ln>
          </p:spPr>
          <p:txBody>
            <a:bodyPr/>
            <a:lstStyle/>
            <a:p>
              <a:endParaRPr lang="en-US"/>
            </a:p>
          </p:txBody>
        </p:sp>
        <p:sp>
          <p:nvSpPr>
            <p:cNvPr id="43058" name="Rectangle 51"/>
            <p:cNvSpPr>
              <a:spLocks noChangeArrowheads="1"/>
            </p:cNvSpPr>
            <p:nvPr/>
          </p:nvSpPr>
          <p:spPr bwMode="auto">
            <a:xfrm>
              <a:off x="1148" y="1650"/>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400</a:t>
              </a:r>
              <a:endParaRPr lang="en-AU" sz="1400"/>
            </a:p>
          </p:txBody>
        </p:sp>
        <p:sp>
          <p:nvSpPr>
            <p:cNvPr id="43059" name="Line 52"/>
            <p:cNvSpPr>
              <a:spLocks noChangeShapeType="1"/>
            </p:cNvSpPr>
            <p:nvPr/>
          </p:nvSpPr>
          <p:spPr bwMode="auto">
            <a:xfrm>
              <a:off x="1419" y="1310"/>
              <a:ext cx="29" cy="1"/>
            </a:xfrm>
            <a:prstGeom prst="line">
              <a:avLst/>
            </a:prstGeom>
            <a:noFill/>
            <a:ln w="26988">
              <a:solidFill>
                <a:srgbClr val="000000"/>
              </a:solidFill>
              <a:round/>
              <a:headEnd/>
              <a:tailEnd/>
            </a:ln>
          </p:spPr>
          <p:txBody>
            <a:bodyPr/>
            <a:lstStyle/>
            <a:p>
              <a:endParaRPr lang="en-US"/>
            </a:p>
          </p:txBody>
        </p:sp>
        <p:sp>
          <p:nvSpPr>
            <p:cNvPr id="43060" name="Line 53"/>
            <p:cNvSpPr>
              <a:spLocks noChangeShapeType="1"/>
            </p:cNvSpPr>
            <p:nvPr/>
          </p:nvSpPr>
          <p:spPr bwMode="auto">
            <a:xfrm flipH="1">
              <a:off x="4515" y="1310"/>
              <a:ext cx="29" cy="1"/>
            </a:xfrm>
            <a:prstGeom prst="line">
              <a:avLst/>
            </a:prstGeom>
            <a:noFill/>
            <a:ln w="26988">
              <a:solidFill>
                <a:srgbClr val="000000"/>
              </a:solidFill>
              <a:round/>
              <a:headEnd/>
              <a:tailEnd/>
            </a:ln>
          </p:spPr>
          <p:txBody>
            <a:bodyPr/>
            <a:lstStyle/>
            <a:p>
              <a:endParaRPr lang="en-US"/>
            </a:p>
          </p:txBody>
        </p:sp>
        <p:sp>
          <p:nvSpPr>
            <p:cNvPr id="43061" name="Rectangle 54"/>
            <p:cNvSpPr>
              <a:spLocks noChangeArrowheads="1"/>
            </p:cNvSpPr>
            <p:nvPr/>
          </p:nvSpPr>
          <p:spPr bwMode="auto">
            <a:xfrm>
              <a:off x="1148" y="1223"/>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500</a:t>
              </a:r>
              <a:endParaRPr lang="en-AU" sz="1400"/>
            </a:p>
          </p:txBody>
        </p:sp>
        <p:sp>
          <p:nvSpPr>
            <p:cNvPr id="43062" name="Line 55"/>
            <p:cNvSpPr>
              <a:spLocks noChangeShapeType="1"/>
            </p:cNvSpPr>
            <p:nvPr/>
          </p:nvSpPr>
          <p:spPr bwMode="auto">
            <a:xfrm>
              <a:off x="1419" y="877"/>
              <a:ext cx="29" cy="1"/>
            </a:xfrm>
            <a:prstGeom prst="line">
              <a:avLst/>
            </a:prstGeom>
            <a:noFill/>
            <a:ln w="26988">
              <a:solidFill>
                <a:srgbClr val="000000"/>
              </a:solidFill>
              <a:round/>
              <a:headEnd/>
              <a:tailEnd/>
            </a:ln>
          </p:spPr>
          <p:txBody>
            <a:bodyPr/>
            <a:lstStyle/>
            <a:p>
              <a:endParaRPr lang="en-US"/>
            </a:p>
          </p:txBody>
        </p:sp>
        <p:sp>
          <p:nvSpPr>
            <p:cNvPr id="43063" name="Line 56"/>
            <p:cNvSpPr>
              <a:spLocks noChangeShapeType="1"/>
            </p:cNvSpPr>
            <p:nvPr/>
          </p:nvSpPr>
          <p:spPr bwMode="auto">
            <a:xfrm flipH="1">
              <a:off x="4515" y="877"/>
              <a:ext cx="29" cy="1"/>
            </a:xfrm>
            <a:prstGeom prst="line">
              <a:avLst/>
            </a:prstGeom>
            <a:noFill/>
            <a:ln w="26988">
              <a:solidFill>
                <a:srgbClr val="000000"/>
              </a:solidFill>
              <a:round/>
              <a:headEnd/>
              <a:tailEnd/>
            </a:ln>
          </p:spPr>
          <p:txBody>
            <a:bodyPr/>
            <a:lstStyle/>
            <a:p>
              <a:endParaRPr lang="en-US"/>
            </a:p>
          </p:txBody>
        </p:sp>
        <p:sp>
          <p:nvSpPr>
            <p:cNvPr id="43064" name="Rectangle 57"/>
            <p:cNvSpPr>
              <a:spLocks noChangeArrowheads="1"/>
            </p:cNvSpPr>
            <p:nvPr/>
          </p:nvSpPr>
          <p:spPr bwMode="auto">
            <a:xfrm>
              <a:off x="1148" y="791"/>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600</a:t>
              </a:r>
              <a:endParaRPr lang="en-AU" sz="1400"/>
            </a:p>
          </p:txBody>
        </p:sp>
        <p:sp>
          <p:nvSpPr>
            <p:cNvPr id="43065" name="Line 58"/>
            <p:cNvSpPr>
              <a:spLocks noChangeShapeType="1"/>
            </p:cNvSpPr>
            <p:nvPr/>
          </p:nvSpPr>
          <p:spPr bwMode="auto">
            <a:xfrm>
              <a:off x="1419" y="877"/>
              <a:ext cx="3125" cy="1"/>
            </a:xfrm>
            <a:prstGeom prst="line">
              <a:avLst/>
            </a:prstGeom>
            <a:noFill/>
            <a:ln w="26988">
              <a:solidFill>
                <a:srgbClr val="000000"/>
              </a:solidFill>
              <a:round/>
              <a:headEnd/>
              <a:tailEnd/>
            </a:ln>
          </p:spPr>
          <p:txBody>
            <a:bodyPr/>
            <a:lstStyle/>
            <a:p>
              <a:endParaRPr lang="en-US"/>
            </a:p>
          </p:txBody>
        </p:sp>
        <p:sp>
          <p:nvSpPr>
            <p:cNvPr id="43066" name="Line 59"/>
            <p:cNvSpPr>
              <a:spLocks noChangeShapeType="1"/>
            </p:cNvSpPr>
            <p:nvPr/>
          </p:nvSpPr>
          <p:spPr bwMode="auto">
            <a:xfrm>
              <a:off x="1419" y="3460"/>
              <a:ext cx="3125" cy="1"/>
            </a:xfrm>
            <a:prstGeom prst="line">
              <a:avLst/>
            </a:prstGeom>
            <a:noFill/>
            <a:ln w="26988">
              <a:solidFill>
                <a:srgbClr val="000000"/>
              </a:solidFill>
              <a:round/>
              <a:headEnd/>
              <a:tailEnd/>
            </a:ln>
          </p:spPr>
          <p:txBody>
            <a:bodyPr/>
            <a:lstStyle/>
            <a:p>
              <a:endParaRPr lang="en-US"/>
            </a:p>
          </p:txBody>
        </p:sp>
        <p:sp>
          <p:nvSpPr>
            <p:cNvPr id="43067" name="Line 60"/>
            <p:cNvSpPr>
              <a:spLocks noChangeShapeType="1"/>
            </p:cNvSpPr>
            <p:nvPr/>
          </p:nvSpPr>
          <p:spPr bwMode="auto">
            <a:xfrm flipV="1">
              <a:off x="4544" y="877"/>
              <a:ext cx="1" cy="2583"/>
            </a:xfrm>
            <a:prstGeom prst="line">
              <a:avLst/>
            </a:prstGeom>
            <a:noFill/>
            <a:ln w="26988">
              <a:solidFill>
                <a:srgbClr val="000000"/>
              </a:solidFill>
              <a:round/>
              <a:headEnd/>
              <a:tailEnd/>
            </a:ln>
          </p:spPr>
          <p:txBody>
            <a:bodyPr/>
            <a:lstStyle/>
            <a:p>
              <a:endParaRPr lang="en-US"/>
            </a:p>
          </p:txBody>
        </p:sp>
        <p:sp>
          <p:nvSpPr>
            <p:cNvPr id="43068" name="Line 61"/>
            <p:cNvSpPr>
              <a:spLocks noChangeShapeType="1"/>
            </p:cNvSpPr>
            <p:nvPr/>
          </p:nvSpPr>
          <p:spPr bwMode="auto">
            <a:xfrm flipV="1">
              <a:off x="1419" y="877"/>
              <a:ext cx="1" cy="2583"/>
            </a:xfrm>
            <a:prstGeom prst="line">
              <a:avLst/>
            </a:prstGeom>
            <a:noFill/>
            <a:ln w="26988">
              <a:solidFill>
                <a:srgbClr val="000000"/>
              </a:solidFill>
              <a:round/>
              <a:headEnd/>
              <a:tailEnd/>
            </a:ln>
          </p:spPr>
          <p:txBody>
            <a:bodyPr/>
            <a:lstStyle/>
            <a:p>
              <a:endParaRPr lang="en-US"/>
            </a:p>
          </p:txBody>
        </p:sp>
        <p:sp>
          <p:nvSpPr>
            <p:cNvPr id="43069" name="Freeform 62"/>
            <p:cNvSpPr>
              <a:spLocks/>
            </p:cNvSpPr>
            <p:nvPr/>
          </p:nvSpPr>
          <p:spPr bwMode="auto">
            <a:xfrm>
              <a:off x="1419" y="1166"/>
              <a:ext cx="2231" cy="2294"/>
            </a:xfrm>
            <a:custGeom>
              <a:avLst/>
              <a:gdLst>
                <a:gd name="T0" fmla="*/ 29 w 2231"/>
                <a:gd name="T1" fmla="*/ 2294 h 2294"/>
                <a:gd name="T2" fmla="*/ 63 w 2231"/>
                <a:gd name="T3" fmla="*/ 2294 h 2294"/>
                <a:gd name="T4" fmla="*/ 98 w 2231"/>
                <a:gd name="T5" fmla="*/ 2294 h 2294"/>
                <a:gd name="T6" fmla="*/ 132 w 2231"/>
                <a:gd name="T7" fmla="*/ 2294 h 2294"/>
                <a:gd name="T8" fmla="*/ 167 w 2231"/>
                <a:gd name="T9" fmla="*/ 2294 h 2294"/>
                <a:gd name="T10" fmla="*/ 207 w 2231"/>
                <a:gd name="T11" fmla="*/ 2294 h 2294"/>
                <a:gd name="T12" fmla="*/ 242 w 2231"/>
                <a:gd name="T13" fmla="*/ 2294 h 2294"/>
                <a:gd name="T14" fmla="*/ 276 w 2231"/>
                <a:gd name="T15" fmla="*/ 2294 h 2294"/>
                <a:gd name="T16" fmla="*/ 311 w 2231"/>
                <a:gd name="T17" fmla="*/ 2294 h 2294"/>
                <a:gd name="T18" fmla="*/ 346 w 2231"/>
                <a:gd name="T19" fmla="*/ 2294 h 2294"/>
                <a:gd name="T20" fmla="*/ 386 w 2231"/>
                <a:gd name="T21" fmla="*/ 2294 h 2294"/>
                <a:gd name="T22" fmla="*/ 421 w 2231"/>
                <a:gd name="T23" fmla="*/ 2294 h 2294"/>
                <a:gd name="T24" fmla="*/ 455 w 2231"/>
                <a:gd name="T25" fmla="*/ 2294 h 2294"/>
                <a:gd name="T26" fmla="*/ 490 w 2231"/>
                <a:gd name="T27" fmla="*/ 2294 h 2294"/>
                <a:gd name="T28" fmla="*/ 524 w 2231"/>
                <a:gd name="T29" fmla="*/ 2294 h 2294"/>
                <a:gd name="T30" fmla="*/ 565 w 2231"/>
                <a:gd name="T31" fmla="*/ 2294 h 2294"/>
                <a:gd name="T32" fmla="*/ 599 w 2231"/>
                <a:gd name="T33" fmla="*/ 2294 h 2294"/>
                <a:gd name="T34" fmla="*/ 634 w 2231"/>
                <a:gd name="T35" fmla="*/ 2294 h 2294"/>
                <a:gd name="T36" fmla="*/ 669 w 2231"/>
                <a:gd name="T37" fmla="*/ 2294 h 2294"/>
                <a:gd name="T38" fmla="*/ 703 w 2231"/>
                <a:gd name="T39" fmla="*/ 2294 h 2294"/>
                <a:gd name="T40" fmla="*/ 743 w 2231"/>
                <a:gd name="T41" fmla="*/ 2283 h 2294"/>
                <a:gd name="T42" fmla="*/ 778 w 2231"/>
                <a:gd name="T43" fmla="*/ 2196 h 2294"/>
                <a:gd name="T44" fmla="*/ 813 w 2231"/>
                <a:gd name="T45" fmla="*/ 1793 h 2294"/>
                <a:gd name="T46" fmla="*/ 847 w 2231"/>
                <a:gd name="T47" fmla="*/ 864 h 2294"/>
                <a:gd name="T48" fmla="*/ 882 w 2231"/>
                <a:gd name="T49" fmla="*/ 52 h 2294"/>
                <a:gd name="T50" fmla="*/ 922 w 2231"/>
                <a:gd name="T51" fmla="*/ 346 h 2294"/>
                <a:gd name="T52" fmla="*/ 957 w 2231"/>
                <a:gd name="T53" fmla="*/ 1337 h 2294"/>
                <a:gd name="T54" fmla="*/ 991 w 2231"/>
                <a:gd name="T55" fmla="*/ 2000 h 2294"/>
                <a:gd name="T56" fmla="*/ 1026 w 2231"/>
                <a:gd name="T57" fmla="*/ 2202 h 2294"/>
                <a:gd name="T58" fmla="*/ 1061 w 2231"/>
                <a:gd name="T59" fmla="*/ 2231 h 2294"/>
                <a:gd name="T60" fmla="*/ 1095 w 2231"/>
                <a:gd name="T61" fmla="*/ 2231 h 2294"/>
                <a:gd name="T62" fmla="*/ 1136 w 2231"/>
                <a:gd name="T63" fmla="*/ 2231 h 2294"/>
                <a:gd name="T64" fmla="*/ 1170 w 2231"/>
                <a:gd name="T65" fmla="*/ 2225 h 2294"/>
                <a:gd name="T66" fmla="*/ 1205 w 2231"/>
                <a:gd name="T67" fmla="*/ 2225 h 2294"/>
                <a:gd name="T68" fmla="*/ 1239 w 2231"/>
                <a:gd name="T69" fmla="*/ 2219 h 2294"/>
                <a:gd name="T70" fmla="*/ 1274 w 2231"/>
                <a:gd name="T71" fmla="*/ 2214 h 2294"/>
                <a:gd name="T72" fmla="*/ 1314 w 2231"/>
                <a:gd name="T73" fmla="*/ 2208 h 2294"/>
                <a:gd name="T74" fmla="*/ 1349 w 2231"/>
                <a:gd name="T75" fmla="*/ 2202 h 2294"/>
                <a:gd name="T76" fmla="*/ 1383 w 2231"/>
                <a:gd name="T77" fmla="*/ 2196 h 2294"/>
                <a:gd name="T78" fmla="*/ 1418 w 2231"/>
                <a:gd name="T79" fmla="*/ 2190 h 2294"/>
                <a:gd name="T80" fmla="*/ 1453 w 2231"/>
                <a:gd name="T81" fmla="*/ 2185 h 2294"/>
                <a:gd name="T82" fmla="*/ 1493 w 2231"/>
                <a:gd name="T83" fmla="*/ 2173 h 2294"/>
                <a:gd name="T84" fmla="*/ 1528 w 2231"/>
                <a:gd name="T85" fmla="*/ 2162 h 2294"/>
                <a:gd name="T86" fmla="*/ 1562 w 2231"/>
                <a:gd name="T87" fmla="*/ 2127 h 2294"/>
                <a:gd name="T88" fmla="*/ 1597 w 2231"/>
                <a:gd name="T89" fmla="*/ 2064 h 2294"/>
                <a:gd name="T90" fmla="*/ 1631 w 2231"/>
                <a:gd name="T91" fmla="*/ 1948 h 2294"/>
                <a:gd name="T92" fmla="*/ 1672 w 2231"/>
                <a:gd name="T93" fmla="*/ 1787 h 2294"/>
                <a:gd name="T94" fmla="*/ 1706 w 2231"/>
                <a:gd name="T95" fmla="*/ 1602 h 2294"/>
                <a:gd name="T96" fmla="*/ 1741 w 2231"/>
                <a:gd name="T97" fmla="*/ 1441 h 2294"/>
                <a:gd name="T98" fmla="*/ 1775 w 2231"/>
                <a:gd name="T99" fmla="*/ 1372 h 2294"/>
                <a:gd name="T100" fmla="*/ 1810 w 2231"/>
                <a:gd name="T101" fmla="*/ 1424 h 2294"/>
                <a:gd name="T102" fmla="*/ 1850 w 2231"/>
                <a:gd name="T103" fmla="*/ 1579 h 2294"/>
                <a:gd name="T104" fmla="*/ 1885 w 2231"/>
                <a:gd name="T105" fmla="*/ 1787 h 2294"/>
                <a:gd name="T106" fmla="*/ 1920 w 2231"/>
                <a:gd name="T107" fmla="*/ 1989 h 2294"/>
                <a:gd name="T108" fmla="*/ 1954 w 2231"/>
                <a:gd name="T109" fmla="*/ 2133 h 2294"/>
                <a:gd name="T110" fmla="*/ 1989 w 2231"/>
                <a:gd name="T111" fmla="*/ 2219 h 2294"/>
                <a:gd name="T112" fmla="*/ 2029 w 2231"/>
                <a:gd name="T113" fmla="*/ 2265 h 2294"/>
                <a:gd name="T114" fmla="*/ 2064 w 2231"/>
                <a:gd name="T115" fmla="*/ 2283 h 2294"/>
                <a:gd name="T116" fmla="*/ 2098 w 2231"/>
                <a:gd name="T117" fmla="*/ 2294 h 2294"/>
                <a:gd name="T118" fmla="*/ 2133 w 2231"/>
                <a:gd name="T119" fmla="*/ 2294 h 2294"/>
                <a:gd name="T120" fmla="*/ 2168 w 2231"/>
                <a:gd name="T121" fmla="*/ 2294 h 2294"/>
                <a:gd name="T122" fmla="*/ 2202 w 2231"/>
                <a:gd name="T123" fmla="*/ 2294 h 2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294"/>
                <a:gd name="T188" fmla="*/ 2231 w 2231"/>
                <a:gd name="T189" fmla="*/ 2294 h 2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294">
                  <a:moveTo>
                    <a:pt x="0" y="2294"/>
                  </a:moveTo>
                  <a:lnTo>
                    <a:pt x="11" y="2294"/>
                  </a:lnTo>
                  <a:lnTo>
                    <a:pt x="17" y="2294"/>
                  </a:lnTo>
                  <a:lnTo>
                    <a:pt x="29" y="2294"/>
                  </a:lnTo>
                  <a:lnTo>
                    <a:pt x="34" y="2294"/>
                  </a:lnTo>
                  <a:lnTo>
                    <a:pt x="46" y="2294"/>
                  </a:lnTo>
                  <a:lnTo>
                    <a:pt x="52" y="2294"/>
                  </a:lnTo>
                  <a:lnTo>
                    <a:pt x="63" y="2294"/>
                  </a:lnTo>
                  <a:lnTo>
                    <a:pt x="69" y="2294"/>
                  </a:lnTo>
                  <a:lnTo>
                    <a:pt x="80" y="2294"/>
                  </a:lnTo>
                  <a:lnTo>
                    <a:pt x="86" y="2294"/>
                  </a:lnTo>
                  <a:lnTo>
                    <a:pt x="98" y="2294"/>
                  </a:lnTo>
                  <a:lnTo>
                    <a:pt x="109" y="2294"/>
                  </a:lnTo>
                  <a:lnTo>
                    <a:pt x="115" y="2294"/>
                  </a:lnTo>
                  <a:lnTo>
                    <a:pt x="127" y="2294"/>
                  </a:lnTo>
                  <a:lnTo>
                    <a:pt x="132" y="2294"/>
                  </a:lnTo>
                  <a:lnTo>
                    <a:pt x="144" y="2294"/>
                  </a:lnTo>
                  <a:lnTo>
                    <a:pt x="150" y="2294"/>
                  </a:lnTo>
                  <a:lnTo>
                    <a:pt x="161" y="2294"/>
                  </a:lnTo>
                  <a:lnTo>
                    <a:pt x="167" y="2294"/>
                  </a:lnTo>
                  <a:lnTo>
                    <a:pt x="178" y="2294"/>
                  </a:lnTo>
                  <a:lnTo>
                    <a:pt x="190" y="2294"/>
                  </a:lnTo>
                  <a:lnTo>
                    <a:pt x="196" y="2294"/>
                  </a:lnTo>
                  <a:lnTo>
                    <a:pt x="207" y="2294"/>
                  </a:lnTo>
                  <a:lnTo>
                    <a:pt x="213" y="2294"/>
                  </a:lnTo>
                  <a:lnTo>
                    <a:pt x="225" y="2294"/>
                  </a:lnTo>
                  <a:lnTo>
                    <a:pt x="230" y="2294"/>
                  </a:lnTo>
                  <a:lnTo>
                    <a:pt x="242" y="2294"/>
                  </a:lnTo>
                  <a:lnTo>
                    <a:pt x="248" y="2294"/>
                  </a:lnTo>
                  <a:lnTo>
                    <a:pt x="259" y="2294"/>
                  </a:lnTo>
                  <a:lnTo>
                    <a:pt x="265" y="2294"/>
                  </a:lnTo>
                  <a:lnTo>
                    <a:pt x="276" y="2294"/>
                  </a:lnTo>
                  <a:lnTo>
                    <a:pt x="288" y="2294"/>
                  </a:lnTo>
                  <a:lnTo>
                    <a:pt x="294" y="2294"/>
                  </a:lnTo>
                  <a:lnTo>
                    <a:pt x="305" y="2294"/>
                  </a:lnTo>
                  <a:lnTo>
                    <a:pt x="311" y="2294"/>
                  </a:lnTo>
                  <a:lnTo>
                    <a:pt x="323" y="2294"/>
                  </a:lnTo>
                  <a:lnTo>
                    <a:pt x="328" y="2294"/>
                  </a:lnTo>
                  <a:lnTo>
                    <a:pt x="340" y="2294"/>
                  </a:lnTo>
                  <a:lnTo>
                    <a:pt x="346" y="2294"/>
                  </a:lnTo>
                  <a:lnTo>
                    <a:pt x="357" y="2294"/>
                  </a:lnTo>
                  <a:lnTo>
                    <a:pt x="363" y="2294"/>
                  </a:lnTo>
                  <a:lnTo>
                    <a:pt x="374" y="2294"/>
                  </a:lnTo>
                  <a:lnTo>
                    <a:pt x="386" y="2294"/>
                  </a:lnTo>
                  <a:lnTo>
                    <a:pt x="392" y="2294"/>
                  </a:lnTo>
                  <a:lnTo>
                    <a:pt x="403" y="2294"/>
                  </a:lnTo>
                  <a:lnTo>
                    <a:pt x="409" y="2294"/>
                  </a:lnTo>
                  <a:lnTo>
                    <a:pt x="421" y="2294"/>
                  </a:lnTo>
                  <a:lnTo>
                    <a:pt x="426" y="2294"/>
                  </a:lnTo>
                  <a:lnTo>
                    <a:pt x="438" y="2294"/>
                  </a:lnTo>
                  <a:lnTo>
                    <a:pt x="444" y="2294"/>
                  </a:lnTo>
                  <a:lnTo>
                    <a:pt x="455" y="2294"/>
                  </a:lnTo>
                  <a:lnTo>
                    <a:pt x="467" y="2294"/>
                  </a:lnTo>
                  <a:lnTo>
                    <a:pt x="472" y="2294"/>
                  </a:lnTo>
                  <a:lnTo>
                    <a:pt x="484" y="2294"/>
                  </a:lnTo>
                  <a:lnTo>
                    <a:pt x="490" y="2294"/>
                  </a:lnTo>
                  <a:lnTo>
                    <a:pt x="501" y="2294"/>
                  </a:lnTo>
                  <a:lnTo>
                    <a:pt x="507" y="2294"/>
                  </a:lnTo>
                  <a:lnTo>
                    <a:pt x="519" y="2294"/>
                  </a:lnTo>
                  <a:lnTo>
                    <a:pt x="524" y="2294"/>
                  </a:lnTo>
                  <a:lnTo>
                    <a:pt x="536" y="2294"/>
                  </a:lnTo>
                  <a:lnTo>
                    <a:pt x="542" y="2294"/>
                  </a:lnTo>
                  <a:lnTo>
                    <a:pt x="553" y="2294"/>
                  </a:lnTo>
                  <a:lnTo>
                    <a:pt x="565" y="2294"/>
                  </a:lnTo>
                  <a:lnTo>
                    <a:pt x="570" y="2294"/>
                  </a:lnTo>
                  <a:lnTo>
                    <a:pt x="582" y="2294"/>
                  </a:lnTo>
                  <a:lnTo>
                    <a:pt x="588" y="2294"/>
                  </a:lnTo>
                  <a:lnTo>
                    <a:pt x="599" y="2294"/>
                  </a:lnTo>
                  <a:lnTo>
                    <a:pt x="605" y="2294"/>
                  </a:lnTo>
                  <a:lnTo>
                    <a:pt x="617" y="2294"/>
                  </a:lnTo>
                  <a:lnTo>
                    <a:pt x="622" y="2294"/>
                  </a:lnTo>
                  <a:lnTo>
                    <a:pt x="634" y="2294"/>
                  </a:lnTo>
                  <a:lnTo>
                    <a:pt x="640" y="2294"/>
                  </a:lnTo>
                  <a:lnTo>
                    <a:pt x="651" y="2294"/>
                  </a:lnTo>
                  <a:lnTo>
                    <a:pt x="663" y="2294"/>
                  </a:lnTo>
                  <a:lnTo>
                    <a:pt x="669" y="2294"/>
                  </a:lnTo>
                  <a:lnTo>
                    <a:pt x="680" y="2294"/>
                  </a:lnTo>
                  <a:lnTo>
                    <a:pt x="686" y="2294"/>
                  </a:lnTo>
                  <a:lnTo>
                    <a:pt x="697" y="2294"/>
                  </a:lnTo>
                  <a:lnTo>
                    <a:pt x="703" y="2294"/>
                  </a:lnTo>
                  <a:lnTo>
                    <a:pt x="715" y="2294"/>
                  </a:lnTo>
                  <a:lnTo>
                    <a:pt x="720" y="2294"/>
                  </a:lnTo>
                  <a:lnTo>
                    <a:pt x="732" y="2288"/>
                  </a:lnTo>
                  <a:lnTo>
                    <a:pt x="743" y="2283"/>
                  </a:lnTo>
                  <a:lnTo>
                    <a:pt x="749" y="2277"/>
                  </a:lnTo>
                  <a:lnTo>
                    <a:pt x="761" y="2260"/>
                  </a:lnTo>
                  <a:lnTo>
                    <a:pt x="767" y="2237"/>
                  </a:lnTo>
                  <a:lnTo>
                    <a:pt x="778" y="2196"/>
                  </a:lnTo>
                  <a:lnTo>
                    <a:pt x="784" y="2139"/>
                  </a:lnTo>
                  <a:lnTo>
                    <a:pt x="795" y="2058"/>
                  </a:lnTo>
                  <a:lnTo>
                    <a:pt x="801" y="1943"/>
                  </a:lnTo>
                  <a:lnTo>
                    <a:pt x="813" y="1793"/>
                  </a:lnTo>
                  <a:lnTo>
                    <a:pt x="818" y="1608"/>
                  </a:lnTo>
                  <a:lnTo>
                    <a:pt x="830" y="1383"/>
                  </a:lnTo>
                  <a:lnTo>
                    <a:pt x="841" y="1130"/>
                  </a:lnTo>
                  <a:lnTo>
                    <a:pt x="847" y="864"/>
                  </a:lnTo>
                  <a:lnTo>
                    <a:pt x="859" y="605"/>
                  </a:lnTo>
                  <a:lnTo>
                    <a:pt x="865" y="369"/>
                  </a:lnTo>
                  <a:lnTo>
                    <a:pt x="876" y="178"/>
                  </a:lnTo>
                  <a:lnTo>
                    <a:pt x="882" y="52"/>
                  </a:lnTo>
                  <a:lnTo>
                    <a:pt x="893" y="0"/>
                  </a:lnTo>
                  <a:lnTo>
                    <a:pt x="899" y="46"/>
                  </a:lnTo>
                  <a:lnTo>
                    <a:pt x="911" y="161"/>
                  </a:lnTo>
                  <a:lnTo>
                    <a:pt x="922" y="346"/>
                  </a:lnTo>
                  <a:lnTo>
                    <a:pt x="928" y="576"/>
                  </a:lnTo>
                  <a:lnTo>
                    <a:pt x="939" y="830"/>
                  </a:lnTo>
                  <a:lnTo>
                    <a:pt x="945" y="1089"/>
                  </a:lnTo>
                  <a:lnTo>
                    <a:pt x="957" y="1337"/>
                  </a:lnTo>
                  <a:lnTo>
                    <a:pt x="963" y="1562"/>
                  </a:lnTo>
                  <a:lnTo>
                    <a:pt x="974" y="1741"/>
                  </a:lnTo>
                  <a:lnTo>
                    <a:pt x="980" y="1891"/>
                  </a:lnTo>
                  <a:lnTo>
                    <a:pt x="991" y="2000"/>
                  </a:lnTo>
                  <a:lnTo>
                    <a:pt x="997" y="2087"/>
                  </a:lnTo>
                  <a:lnTo>
                    <a:pt x="1009" y="2139"/>
                  </a:lnTo>
                  <a:lnTo>
                    <a:pt x="1020" y="2179"/>
                  </a:lnTo>
                  <a:lnTo>
                    <a:pt x="1026" y="2202"/>
                  </a:lnTo>
                  <a:lnTo>
                    <a:pt x="1038" y="2219"/>
                  </a:lnTo>
                  <a:lnTo>
                    <a:pt x="1043" y="2225"/>
                  </a:lnTo>
                  <a:lnTo>
                    <a:pt x="1055" y="2231"/>
                  </a:lnTo>
                  <a:lnTo>
                    <a:pt x="1061" y="2231"/>
                  </a:lnTo>
                  <a:lnTo>
                    <a:pt x="1072" y="2231"/>
                  </a:lnTo>
                  <a:lnTo>
                    <a:pt x="1078" y="2231"/>
                  </a:lnTo>
                  <a:lnTo>
                    <a:pt x="1089" y="2231"/>
                  </a:lnTo>
                  <a:lnTo>
                    <a:pt x="1095" y="2231"/>
                  </a:lnTo>
                  <a:lnTo>
                    <a:pt x="1107" y="2231"/>
                  </a:lnTo>
                  <a:lnTo>
                    <a:pt x="1118" y="2231"/>
                  </a:lnTo>
                  <a:lnTo>
                    <a:pt x="1124" y="2231"/>
                  </a:lnTo>
                  <a:lnTo>
                    <a:pt x="1136" y="2231"/>
                  </a:lnTo>
                  <a:lnTo>
                    <a:pt x="1141" y="2231"/>
                  </a:lnTo>
                  <a:lnTo>
                    <a:pt x="1153" y="2231"/>
                  </a:lnTo>
                  <a:lnTo>
                    <a:pt x="1159" y="2225"/>
                  </a:lnTo>
                  <a:lnTo>
                    <a:pt x="1170" y="2225"/>
                  </a:lnTo>
                  <a:lnTo>
                    <a:pt x="1176" y="2225"/>
                  </a:lnTo>
                  <a:lnTo>
                    <a:pt x="1187" y="2225"/>
                  </a:lnTo>
                  <a:lnTo>
                    <a:pt x="1199" y="2225"/>
                  </a:lnTo>
                  <a:lnTo>
                    <a:pt x="1205" y="2225"/>
                  </a:lnTo>
                  <a:lnTo>
                    <a:pt x="1216" y="2219"/>
                  </a:lnTo>
                  <a:lnTo>
                    <a:pt x="1222" y="2219"/>
                  </a:lnTo>
                  <a:lnTo>
                    <a:pt x="1234" y="2219"/>
                  </a:lnTo>
                  <a:lnTo>
                    <a:pt x="1239" y="2219"/>
                  </a:lnTo>
                  <a:lnTo>
                    <a:pt x="1251" y="2219"/>
                  </a:lnTo>
                  <a:lnTo>
                    <a:pt x="1257" y="2214"/>
                  </a:lnTo>
                  <a:lnTo>
                    <a:pt x="1268" y="2214"/>
                  </a:lnTo>
                  <a:lnTo>
                    <a:pt x="1274" y="2214"/>
                  </a:lnTo>
                  <a:lnTo>
                    <a:pt x="1285" y="2214"/>
                  </a:lnTo>
                  <a:lnTo>
                    <a:pt x="1297" y="2208"/>
                  </a:lnTo>
                  <a:lnTo>
                    <a:pt x="1303" y="2208"/>
                  </a:lnTo>
                  <a:lnTo>
                    <a:pt x="1314" y="2208"/>
                  </a:lnTo>
                  <a:lnTo>
                    <a:pt x="1320" y="2208"/>
                  </a:lnTo>
                  <a:lnTo>
                    <a:pt x="1332" y="2208"/>
                  </a:lnTo>
                  <a:lnTo>
                    <a:pt x="1337" y="2202"/>
                  </a:lnTo>
                  <a:lnTo>
                    <a:pt x="1349" y="2202"/>
                  </a:lnTo>
                  <a:lnTo>
                    <a:pt x="1355" y="2202"/>
                  </a:lnTo>
                  <a:lnTo>
                    <a:pt x="1366" y="2202"/>
                  </a:lnTo>
                  <a:lnTo>
                    <a:pt x="1372" y="2196"/>
                  </a:lnTo>
                  <a:lnTo>
                    <a:pt x="1383" y="2196"/>
                  </a:lnTo>
                  <a:lnTo>
                    <a:pt x="1395" y="2196"/>
                  </a:lnTo>
                  <a:lnTo>
                    <a:pt x="1401" y="2196"/>
                  </a:lnTo>
                  <a:lnTo>
                    <a:pt x="1412" y="2190"/>
                  </a:lnTo>
                  <a:lnTo>
                    <a:pt x="1418" y="2190"/>
                  </a:lnTo>
                  <a:lnTo>
                    <a:pt x="1430" y="2190"/>
                  </a:lnTo>
                  <a:lnTo>
                    <a:pt x="1435" y="2190"/>
                  </a:lnTo>
                  <a:lnTo>
                    <a:pt x="1447" y="2185"/>
                  </a:lnTo>
                  <a:lnTo>
                    <a:pt x="1453" y="2185"/>
                  </a:lnTo>
                  <a:lnTo>
                    <a:pt x="1464" y="2185"/>
                  </a:lnTo>
                  <a:lnTo>
                    <a:pt x="1476" y="2179"/>
                  </a:lnTo>
                  <a:lnTo>
                    <a:pt x="1481" y="2179"/>
                  </a:lnTo>
                  <a:lnTo>
                    <a:pt x="1493" y="2173"/>
                  </a:lnTo>
                  <a:lnTo>
                    <a:pt x="1499" y="2173"/>
                  </a:lnTo>
                  <a:lnTo>
                    <a:pt x="1510" y="2167"/>
                  </a:lnTo>
                  <a:lnTo>
                    <a:pt x="1516" y="2167"/>
                  </a:lnTo>
                  <a:lnTo>
                    <a:pt x="1528" y="2162"/>
                  </a:lnTo>
                  <a:lnTo>
                    <a:pt x="1533" y="2156"/>
                  </a:lnTo>
                  <a:lnTo>
                    <a:pt x="1545" y="2144"/>
                  </a:lnTo>
                  <a:lnTo>
                    <a:pt x="1551" y="2139"/>
                  </a:lnTo>
                  <a:lnTo>
                    <a:pt x="1562" y="2127"/>
                  </a:lnTo>
                  <a:lnTo>
                    <a:pt x="1574" y="2116"/>
                  </a:lnTo>
                  <a:lnTo>
                    <a:pt x="1579" y="2098"/>
                  </a:lnTo>
                  <a:lnTo>
                    <a:pt x="1591" y="2081"/>
                  </a:lnTo>
                  <a:lnTo>
                    <a:pt x="1597" y="2064"/>
                  </a:lnTo>
                  <a:lnTo>
                    <a:pt x="1608" y="2041"/>
                  </a:lnTo>
                  <a:lnTo>
                    <a:pt x="1614" y="2012"/>
                  </a:lnTo>
                  <a:lnTo>
                    <a:pt x="1626" y="1983"/>
                  </a:lnTo>
                  <a:lnTo>
                    <a:pt x="1631" y="1948"/>
                  </a:lnTo>
                  <a:lnTo>
                    <a:pt x="1643" y="1914"/>
                  </a:lnTo>
                  <a:lnTo>
                    <a:pt x="1649" y="1873"/>
                  </a:lnTo>
                  <a:lnTo>
                    <a:pt x="1660" y="1833"/>
                  </a:lnTo>
                  <a:lnTo>
                    <a:pt x="1672" y="1787"/>
                  </a:lnTo>
                  <a:lnTo>
                    <a:pt x="1677" y="1741"/>
                  </a:lnTo>
                  <a:lnTo>
                    <a:pt x="1689" y="1695"/>
                  </a:lnTo>
                  <a:lnTo>
                    <a:pt x="1695" y="1649"/>
                  </a:lnTo>
                  <a:lnTo>
                    <a:pt x="1706" y="1602"/>
                  </a:lnTo>
                  <a:lnTo>
                    <a:pt x="1712" y="1556"/>
                  </a:lnTo>
                  <a:lnTo>
                    <a:pt x="1724" y="1516"/>
                  </a:lnTo>
                  <a:lnTo>
                    <a:pt x="1729" y="1476"/>
                  </a:lnTo>
                  <a:lnTo>
                    <a:pt x="1741" y="1441"/>
                  </a:lnTo>
                  <a:lnTo>
                    <a:pt x="1752" y="1412"/>
                  </a:lnTo>
                  <a:lnTo>
                    <a:pt x="1758" y="1395"/>
                  </a:lnTo>
                  <a:lnTo>
                    <a:pt x="1770" y="1378"/>
                  </a:lnTo>
                  <a:lnTo>
                    <a:pt x="1775" y="1372"/>
                  </a:lnTo>
                  <a:lnTo>
                    <a:pt x="1787" y="1372"/>
                  </a:lnTo>
                  <a:lnTo>
                    <a:pt x="1793" y="1383"/>
                  </a:lnTo>
                  <a:lnTo>
                    <a:pt x="1804" y="1401"/>
                  </a:lnTo>
                  <a:lnTo>
                    <a:pt x="1810" y="1424"/>
                  </a:lnTo>
                  <a:lnTo>
                    <a:pt x="1822" y="1453"/>
                  </a:lnTo>
                  <a:lnTo>
                    <a:pt x="1827" y="1493"/>
                  </a:lnTo>
                  <a:lnTo>
                    <a:pt x="1839" y="1533"/>
                  </a:lnTo>
                  <a:lnTo>
                    <a:pt x="1850" y="1579"/>
                  </a:lnTo>
                  <a:lnTo>
                    <a:pt x="1856" y="1631"/>
                  </a:lnTo>
                  <a:lnTo>
                    <a:pt x="1868" y="1683"/>
                  </a:lnTo>
                  <a:lnTo>
                    <a:pt x="1874" y="1735"/>
                  </a:lnTo>
                  <a:lnTo>
                    <a:pt x="1885" y="1787"/>
                  </a:lnTo>
                  <a:lnTo>
                    <a:pt x="1891" y="1845"/>
                  </a:lnTo>
                  <a:lnTo>
                    <a:pt x="1902" y="1891"/>
                  </a:lnTo>
                  <a:lnTo>
                    <a:pt x="1908" y="1943"/>
                  </a:lnTo>
                  <a:lnTo>
                    <a:pt x="1920" y="1989"/>
                  </a:lnTo>
                  <a:lnTo>
                    <a:pt x="1925" y="2029"/>
                  </a:lnTo>
                  <a:lnTo>
                    <a:pt x="1937" y="2064"/>
                  </a:lnTo>
                  <a:lnTo>
                    <a:pt x="1948" y="2098"/>
                  </a:lnTo>
                  <a:lnTo>
                    <a:pt x="1954" y="2133"/>
                  </a:lnTo>
                  <a:lnTo>
                    <a:pt x="1966" y="2162"/>
                  </a:lnTo>
                  <a:lnTo>
                    <a:pt x="1972" y="2185"/>
                  </a:lnTo>
                  <a:lnTo>
                    <a:pt x="1983" y="2202"/>
                  </a:lnTo>
                  <a:lnTo>
                    <a:pt x="1989" y="2219"/>
                  </a:lnTo>
                  <a:lnTo>
                    <a:pt x="2000" y="2237"/>
                  </a:lnTo>
                  <a:lnTo>
                    <a:pt x="2006" y="2248"/>
                  </a:lnTo>
                  <a:lnTo>
                    <a:pt x="2018" y="2260"/>
                  </a:lnTo>
                  <a:lnTo>
                    <a:pt x="2029" y="2265"/>
                  </a:lnTo>
                  <a:lnTo>
                    <a:pt x="2035" y="2271"/>
                  </a:lnTo>
                  <a:lnTo>
                    <a:pt x="2046" y="2277"/>
                  </a:lnTo>
                  <a:lnTo>
                    <a:pt x="2052" y="2283"/>
                  </a:lnTo>
                  <a:lnTo>
                    <a:pt x="2064" y="2283"/>
                  </a:lnTo>
                  <a:lnTo>
                    <a:pt x="2070" y="2288"/>
                  </a:lnTo>
                  <a:lnTo>
                    <a:pt x="2081" y="2288"/>
                  </a:lnTo>
                  <a:lnTo>
                    <a:pt x="2087" y="2288"/>
                  </a:lnTo>
                  <a:lnTo>
                    <a:pt x="2098" y="2294"/>
                  </a:lnTo>
                  <a:lnTo>
                    <a:pt x="2104" y="2294"/>
                  </a:lnTo>
                  <a:lnTo>
                    <a:pt x="2116" y="2294"/>
                  </a:lnTo>
                  <a:lnTo>
                    <a:pt x="2127" y="2294"/>
                  </a:lnTo>
                  <a:lnTo>
                    <a:pt x="2133" y="2294"/>
                  </a:lnTo>
                  <a:lnTo>
                    <a:pt x="2144" y="2294"/>
                  </a:lnTo>
                  <a:lnTo>
                    <a:pt x="2150" y="2294"/>
                  </a:lnTo>
                  <a:lnTo>
                    <a:pt x="2162" y="2294"/>
                  </a:lnTo>
                  <a:lnTo>
                    <a:pt x="2168" y="2294"/>
                  </a:lnTo>
                  <a:lnTo>
                    <a:pt x="2179" y="2294"/>
                  </a:lnTo>
                  <a:lnTo>
                    <a:pt x="2185" y="2294"/>
                  </a:lnTo>
                  <a:lnTo>
                    <a:pt x="2196" y="2294"/>
                  </a:lnTo>
                  <a:lnTo>
                    <a:pt x="2202" y="2294"/>
                  </a:lnTo>
                  <a:lnTo>
                    <a:pt x="2214" y="2294"/>
                  </a:lnTo>
                  <a:lnTo>
                    <a:pt x="2225" y="2294"/>
                  </a:lnTo>
                  <a:lnTo>
                    <a:pt x="2231" y="2294"/>
                  </a:lnTo>
                </a:path>
              </a:pathLst>
            </a:custGeom>
            <a:noFill/>
            <a:ln w="26988">
              <a:solidFill>
                <a:srgbClr val="FF0000"/>
              </a:solidFill>
              <a:round/>
              <a:headEnd/>
              <a:tailEnd/>
            </a:ln>
          </p:spPr>
          <p:txBody>
            <a:bodyPr/>
            <a:lstStyle/>
            <a:p>
              <a:endParaRPr lang="en-US"/>
            </a:p>
          </p:txBody>
        </p:sp>
        <p:sp>
          <p:nvSpPr>
            <p:cNvPr id="43070" name="Freeform 63"/>
            <p:cNvSpPr>
              <a:spLocks/>
            </p:cNvSpPr>
            <p:nvPr/>
          </p:nvSpPr>
          <p:spPr bwMode="auto">
            <a:xfrm>
              <a:off x="1419" y="1218"/>
              <a:ext cx="2231" cy="2242"/>
            </a:xfrm>
            <a:custGeom>
              <a:avLst/>
              <a:gdLst>
                <a:gd name="T0" fmla="*/ 29 w 2231"/>
                <a:gd name="T1" fmla="*/ 2242 h 2242"/>
                <a:gd name="T2" fmla="*/ 63 w 2231"/>
                <a:gd name="T3" fmla="*/ 2242 h 2242"/>
                <a:gd name="T4" fmla="*/ 98 w 2231"/>
                <a:gd name="T5" fmla="*/ 2208 h 2242"/>
                <a:gd name="T6" fmla="*/ 132 w 2231"/>
                <a:gd name="T7" fmla="*/ 2196 h 2242"/>
                <a:gd name="T8" fmla="*/ 167 w 2231"/>
                <a:gd name="T9" fmla="*/ 2219 h 2242"/>
                <a:gd name="T10" fmla="*/ 207 w 2231"/>
                <a:gd name="T11" fmla="*/ 2208 h 2242"/>
                <a:gd name="T12" fmla="*/ 242 w 2231"/>
                <a:gd name="T13" fmla="*/ 2202 h 2242"/>
                <a:gd name="T14" fmla="*/ 276 w 2231"/>
                <a:gd name="T15" fmla="*/ 2236 h 2242"/>
                <a:gd name="T16" fmla="*/ 311 w 2231"/>
                <a:gd name="T17" fmla="*/ 2219 h 2242"/>
                <a:gd name="T18" fmla="*/ 346 w 2231"/>
                <a:gd name="T19" fmla="*/ 2208 h 2242"/>
                <a:gd name="T20" fmla="*/ 386 w 2231"/>
                <a:gd name="T21" fmla="*/ 2202 h 2242"/>
                <a:gd name="T22" fmla="*/ 421 w 2231"/>
                <a:gd name="T23" fmla="*/ 2231 h 2242"/>
                <a:gd name="T24" fmla="*/ 455 w 2231"/>
                <a:gd name="T25" fmla="*/ 2213 h 2242"/>
                <a:gd name="T26" fmla="*/ 490 w 2231"/>
                <a:gd name="T27" fmla="*/ 2202 h 2242"/>
                <a:gd name="T28" fmla="*/ 524 w 2231"/>
                <a:gd name="T29" fmla="*/ 2213 h 2242"/>
                <a:gd name="T30" fmla="*/ 565 w 2231"/>
                <a:gd name="T31" fmla="*/ 2219 h 2242"/>
                <a:gd name="T32" fmla="*/ 599 w 2231"/>
                <a:gd name="T33" fmla="*/ 2213 h 2242"/>
                <a:gd name="T34" fmla="*/ 634 w 2231"/>
                <a:gd name="T35" fmla="*/ 2208 h 2242"/>
                <a:gd name="T36" fmla="*/ 669 w 2231"/>
                <a:gd name="T37" fmla="*/ 2202 h 2242"/>
                <a:gd name="T38" fmla="*/ 703 w 2231"/>
                <a:gd name="T39" fmla="*/ 2190 h 2242"/>
                <a:gd name="T40" fmla="*/ 743 w 2231"/>
                <a:gd name="T41" fmla="*/ 2190 h 2242"/>
                <a:gd name="T42" fmla="*/ 778 w 2231"/>
                <a:gd name="T43" fmla="*/ 2173 h 2242"/>
                <a:gd name="T44" fmla="*/ 813 w 2231"/>
                <a:gd name="T45" fmla="*/ 1948 h 2242"/>
                <a:gd name="T46" fmla="*/ 847 w 2231"/>
                <a:gd name="T47" fmla="*/ 1251 h 2242"/>
                <a:gd name="T48" fmla="*/ 882 w 2231"/>
                <a:gd name="T49" fmla="*/ 161 h 2242"/>
                <a:gd name="T50" fmla="*/ 922 w 2231"/>
                <a:gd name="T51" fmla="*/ 173 h 2242"/>
                <a:gd name="T52" fmla="*/ 957 w 2231"/>
                <a:gd name="T53" fmla="*/ 985 h 2242"/>
                <a:gd name="T54" fmla="*/ 991 w 2231"/>
                <a:gd name="T55" fmla="*/ 1660 h 2242"/>
                <a:gd name="T56" fmla="*/ 1026 w 2231"/>
                <a:gd name="T57" fmla="*/ 1971 h 2242"/>
                <a:gd name="T58" fmla="*/ 1061 w 2231"/>
                <a:gd name="T59" fmla="*/ 2058 h 2242"/>
                <a:gd name="T60" fmla="*/ 1095 w 2231"/>
                <a:gd name="T61" fmla="*/ 2058 h 2242"/>
                <a:gd name="T62" fmla="*/ 1136 w 2231"/>
                <a:gd name="T63" fmla="*/ 2092 h 2242"/>
                <a:gd name="T64" fmla="*/ 1170 w 2231"/>
                <a:gd name="T65" fmla="*/ 2133 h 2242"/>
                <a:gd name="T66" fmla="*/ 1205 w 2231"/>
                <a:gd name="T67" fmla="*/ 2092 h 2242"/>
                <a:gd name="T68" fmla="*/ 1239 w 2231"/>
                <a:gd name="T69" fmla="*/ 2121 h 2242"/>
                <a:gd name="T70" fmla="*/ 1274 w 2231"/>
                <a:gd name="T71" fmla="*/ 2110 h 2242"/>
                <a:gd name="T72" fmla="*/ 1314 w 2231"/>
                <a:gd name="T73" fmla="*/ 2098 h 2242"/>
                <a:gd name="T74" fmla="*/ 1349 w 2231"/>
                <a:gd name="T75" fmla="*/ 2092 h 2242"/>
                <a:gd name="T76" fmla="*/ 1383 w 2231"/>
                <a:gd name="T77" fmla="*/ 2138 h 2242"/>
                <a:gd name="T78" fmla="*/ 1418 w 2231"/>
                <a:gd name="T79" fmla="*/ 2104 h 2242"/>
                <a:gd name="T80" fmla="*/ 1453 w 2231"/>
                <a:gd name="T81" fmla="*/ 2138 h 2242"/>
                <a:gd name="T82" fmla="*/ 1493 w 2231"/>
                <a:gd name="T83" fmla="*/ 2127 h 2242"/>
                <a:gd name="T84" fmla="*/ 1528 w 2231"/>
                <a:gd name="T85" fmla="*/ 2115 h 2242"/>
                <a:gd name="T86" fmla="*/ 1562 w 2231"/>
                <a:gd name="T87" fmla="*/ 2092 h 2242"/>
                <a:gd name="T88" fmla="*/ 1597 w 2231"/>
                <a:gd name="T89" fmla="*/ 2058 h 2242"/>
                <a:gd name="T90" fmla="*/ 1631 w 2231"/>
                <a:gd name="T91" fmla="*/ 1902 h 2242"/>
                <a:gd name="T92" fmla="*/ 1672 w 2231"/>
                <a:gd name="T93" fmla="*/ 1741 h 2242"/>
                <a:gd name="T94" fmla="*/ 1706 w 2231"/>
                <a:gd name="T95" fmla="*/ 1475 h 2242"/>
                <a:gd name="T96" fmla="*/ 1741 w 2231"/>
                <a:gd name="T97" fmla="*/ 1354 h 2242"/>
                <a:gd name="T98" fmla="*/ 1775 w 2231"/>
                <a:gd name="T99" fmla="*/ 1418 h 2242"/>
                <a:gd name="T100" fmla="*/ 1810 w 2231"/>
                <a:gd name="T101" fmla="*/ 1533 h 2242"/>
                <a:gd name="T102" fmla="*/ 1850 w 2231"/>
                <a:gd name="T103" fmla="*/ 1810 h 2242"/>
                <a:gd name="T104" fmla="*/ 1885 w 2231"/>
                <a:gd name="T105" fmla="*/ 1954 h 2242"/>
                <a:gd name="T106" fmla="*/ 1920 w 2231"/>
                <a:gd name="T107" fmla="*/ 2075 h 2242"/>
                <a:gd name="T108" fmla="*/ 1954 w 2231"/>
                <a:gd name="T109" fmla="*/ 2144 h 2242"/>
                <a:gd name="T110" fmla="*/ 1989 w 2231"/>
                <a:gd name="T111" fmla="*/ 2179 h 2242"/>
                <a:gd name="T112" fmla="*/ 2029 w 2231"/>
                <a:gd name="T113" fmla="*/ 2202 h 2242"/>
                <a:gd name="T114" fmla="*/ 2064 w 2231"/>
                <a:gd name="T115" fmla="*/ 2185 h 2242"/>
                <a:gd name="T116" fmla="*/ 2098 w 2231"/>
                <a:gd name="T117" fmla="*/ 2208 h 2242"/>
                <a:gd name="T118" fmla="*/ 2133 w 2231"/>
                <a:gd name="T119" fmla="*/ 2231 h 2242"/>
                <a:gd name="T120" fmla="*/ 2168 w 2231"/>
                <a:gd name="T121" fmla="*/ 2219 h 2242"/>
                <a:gd name="T122" fmla="*/ 2202 w 2231"/>
                <a:gd name="T123" fmla="*/ 2231 h 22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242"/>
                <a:gd name="T188" fmla="*/ 2231 w 2231"/>
                <a:gd name="T189" fmla="*/ 2242 h 22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242">
                  <a:moveTo>
                    <a:pt x="0" y="2231"/>
                  </a:moveTo>
                  <a:lnTo>
                    <a:pt x="11" y="2236"/>
                  </a:lnTo>
                  <a:lnTo>
                    <a:pt x="17" y="2242"/>
                  </a:lnTo>
                  <a:lnTo>
                    <a:pt x="29" y="2242"/>
                  </a:lnTo>
                  <a:lnTo>
                    <a:pt x="34" y="2242"/>
                  </a:lnTo>
                  <a:lnTo>
                    <a:pt x="46" y="2242"/>
                  </a:lnTo>
                  <a:lnTo>
                    <a:pt x="52" y="2242"/>
                  </a:lnTo>
                  <a:lnTo>
                    <a:pt x="63" y="2242"/>
                  </a:lnTo>
                  <a:lnTo>
                    <a:pt x="69" y="2242"/>
                  </a:lnTo>
                  <a:lnTo>
                    <a:pt x="80" y="2236"/>
                  </a:lnTo>
                  <a:lnTo>
                    <a:pt x="86" y="2213"/>
                  </a:lnTo>
                  <a:lnTo>
                    <a:pt x="98" y="2208"/>
                  </a:lnTo>
                  <a:lnTo>
                    <a:pt x="109" y="2208"/>
                  </a:lnTo>
                  <a:lnTo>
                    <a:pt x="115" y="2202"/>
                  </a:lnTo>
                  <a:lnTo>
                    <a:pt x="127" y="2196"/>
                  </a:lnTo>
                  <a:lnTo>
                    <a:pt x="132" y="2196"/>
                  </a:lnTo>
                  <a:lnTo>
                    <a:pt x="144" y="2208"/>
                  </a:lnTo>
                  <a:lnTo>
                    <a:pt x="150" y="2219"/>
                  </a:lnTo>
                  <a:lnTo>
                    <a:pt x="161" y="2225"/>
                  </a:lnTo>
                  <a:lnTo>
                    <a:pt x="167" y="2219"/>
                  </a:lnTo>
                  <a:lnTo>
                    <a:pt x="178" y="2208"/>
                  </a:lnTo>
                  <a:lnTo>
                    <a:pt x="190" y="2202"/>
                  </a:lnTo>
                  <a:lnTo>
                    <a:pt x="196" y="2202"/>
                  </a:lnTo>
                  <a:lnTo>
                    <a:pt x="207" y="2208"/>
                  </a:lnTo>
                  <a:lnTo>
                    <a:pt x="213" y="2213"/>
                  </a:lnTo>
                  <a:lnTo>
                    <a:pt x="225" y="2213"/>
                  </a:lnTo>
                  <a:lnTo>
                    <a:pt x="230" y="2213"/>
                  </a:lnTo>
                  <a:lnTo>
                    <a:pt x="242" y="2202"/>
                  </a:lnTo>
                  <a:lnTo>
                    <a:pt x="248" y="2202"/>
                  </a:lnTo>
                  <a:lnTo>
                    <a:pt x="259" y="2208"/>
                  </a:lnTo>
                  <a:lnTo>
                    <a:pt x="265" y="2225"/>
                  </a:lnTo>
                  <a:lnTo>
                    <a:pt x="276" y="2236"/>
                  </a:lnTo>
                  <a:lnTo>
                    <a:pt x="288" y="2213"/>
                  </a:lnTo>
                  <a:lnTo>
                    <a:pt x="294" y="2202"/>
                  </a:lnTo>
                  <a:lnTo>
                    <a:pt x="305" y="2213"/>
                  </a:lnTo>
                  <a:lnTo>
                    <a:pt x="311" y="2219"/>
                  </a:lnTo>
                  <a:lnTo>
                    <a:pt x="323" y="2225"/>
                  </a:lnTo>
                  <a:lnTo>
                    <a:pt x="328" y="2219"/>
                  </a:lnTo>
                  <a:lnTo>
                    <a:pt x="340" y="2213"/>
                  </a:lnTo>
                  <a:lnTo>
                    <a:pt x="346" y="2208"/>
                  </a:lnTo>
                  <a:lnTo>
                    <a:pt x="357" y="2208"/>
                  </a:lnTo>
                  <a:lnTo>
                    <a:pt x="363" y="2213"/>
                  </a:lnTo>
                  <a:lnTo>
                    <a:pt x="374" y="2213"/>
                  </a:lnTo>
                  <a:lnTo>
                    <a:pt x="386" y="2202"/>
                  </a:lnTo>
                  <a:lnTo>
                    <a:pt x="392" y="2208"/>
                  </a:lnTo>
                  <a:lnTo>
                    <a:pt x="403" y="2219"/>
                  </a:lnTo>
                  <a:lnTo>
                    <a:pt x="409" y="2225"/>
                  </a:lnTo>
                  <a:lnTo>
                    <a:pt x="421" y="2231"/>
                  </a:lnTo>
                  <a:lnTo>
                    <a:pt x="426" y="2219"/>
                  </a:lnTo>
                  <a:lnTo>
                    <a:pt x="438" y="2219"/>
                  </a:lnTo>
                  <a:lnTo>
                    <a:pt x="444" y="2219"/>
                  </a:lnTo>
                  <a:lnTo>
                    <a:pt x="455" y="2213"/>
                  </a:lnTo>
                  <a:lnTo>
                    <a:pt x="467" y="2208"/>
                  </a:lnTo>
                  <a:lnTo>
                    <a:pt x="472" y="2208"/>
                  </a:lnTo>
                  <a:lnTo>
                    <a:pt x="484" y="2202"/>
                  </a:lnTo>
                  <a:lnTo>
                    <a:pt x="490" y="2202"/>
                  </a:lnTo>
                  <a:lnTo>
                    <a:pt x="501" y="2208"/>
                  </a:lnTo>
                  <a:lnTo>
                    <a:pt x="507" y="2213"/>
                  </a:lnTo>
                  <a:lnTo>
                    <a:pt x="519" y="2208"/>
                  </a:lnTo>
                  <a:lnTo>
                    <a:pt x="524" y="2213"/>
                  </a:lnTo>
                  <a:lnTo>
                    <a:pt x="536" y="2219"/>
                  </a:lnTo>
                  <a:lnTo>
                    <a:pt x="542" y="2225"/>
                  </a:lnTo>
                  <a:lnTo>
                    <a:pt x="553" y="2231"/>
                  </a:lnTo>
                  <a:lnTo>
                    <a:pt x="565" y="2219"/>
                  </a:lnTo>
                  <a:lnTo>
                    <a:pt x="570" y="2208"/>
                  </a:lnTo>
                  <a:lnTo>
                    <a:pt x="582" y="2213"/>
                  </a:lnTo>
                  <a:lnTo>
                    <a:pt x="588" y="2213"/>
                  </a:lnTo>
                  <a:lnTo>
                    <a:pt x="599" y="2213"/>
                  </a:lnTo>
                  <a:lnTo>
                    <a:pt x="605" y="2202"/>
                  </a:lnTo>
                  <a:lnTo>
                    <a:pt x="617" y="2196"/>
                  </a:lnTo>
                  <a:lnTo>
                    <a:pt x="622" y="2208"/>
                  </a:lnTo>
                  <a:lnTo>
                    <a:pt x="634" y="2208"/>
                  </a:lnTo>
                  <a:lnTo>
                    <a:pt x="640" y="2196"/>
                  </a:lnTo>
                  <a:lnTo>
                    <a:pt x="651" y="2202"/>
                  </a:lnTo>
                  <a:lnTo>
                    <a:pt x="663" y="2219"/>
                  </a:lnTo>
                  <a:lnTo>
                    <a:pt x="669" y="2202"/>
                  </a:lnTo>
                  <a:lnTo>
                    <a:pt x="680" y="2185"/>
                  </a:lnTo>
                  <a:lnTo>
                    <a:pt x="686" y="2196"/>
                  </a:lnTo>
                  <a:lnTo>
                    <a:pt x="697" y="2196"/>
                  </a:lnTo>
                  <a:lnTo>
                    <a:pt x="703" y="2190"/>
                  </a:lnTo>
                  <a:lnTo>
                    <a:pt x="715" y="2196"/>
                  </a:lnTo>
                  <a:lnTo>
                    <a:pt x="720" y="2208"/>
                  </a:lnTo>
                  <a:lnTo>
                    <a:pt x="732" y="2196"/>
                  </a:lnTo>
                  <a:lnTo>
                    <a:pt x="743" y="2190"/>
                  </a:lnTo>
                  <a:lnTo>
                    <a:pt x="749" y="2190"/>
                  </a:lnTo>
                  <a:lnTo>
                    <a:pt x="761" y="2185"/>
                  </a:lnTo>
                  <a:lnTo>
                    <a:pt x="767" y="2179"/>
                  </a:lnTo>
                  <a:lnTo>
                    <a:pt x="778" y="2173"/>
                  </a:lnTo>
                  <a:lnTo>
                    <a:pt x="784" y="2162"/>
                  </a:lnTo>
                  <a:lnTo>
                    <a:pt x="795" y="2092"/>
                  </a:lnTo>
                  <a:lnTo>
                    <a:pt x="801" y="2023"/>
                  </a:lnTo>
                  <a:lnTo>
                    <a:pt x="813" y="1948"/>
                  </a:lnTo>
                  <a:lnTo>
                    <a:pt x="818" y="1839"/>
                  </a:lnTo>
                  <a:lnTo>
                    <a:pt x="830" y="1700"/>
                  </a:lnTo>
                  <a:lnTo>
                    <a:pt x="841" y="1487"/>
                  </a:lnTo>
                  <a:lnTo>
                    <a:pt x="847" y="1251"/>
                  </a:lnTo>
                  <a:lnTo>
                    <a:pt x="859" y="916"/>
                  </a:lnTo>
                  <a:lnTo>
                    <a:pt x="865" y="611"/>
                  </a:lnTo>
                  <a:lnTo>
                    <a:pt x="876" y="345"/>
                  </a:lnTo>
                  <a:lnTo>
                    <a:pt x="882" y="161"/>
                  </a:lnTo>
                  <a:lnTo>
                    <a:pt x="893" y="0"/>
                  </a:lnTo>
                  <a:lnTo>
                    <a:pt x="899" y="0"/>
                  </a:lnTo>
                  <a:lnTo>
                    <a:pt x="911" y="51"/>
                  </a:lnTo>
                  <a:lnTo>
                    <a:pt x="922" y="173"/>
                  </a:lnTo>
                  <a:lnTo>
                    <a:pt x="928" y="305"/>
                  </a:lnTo>
                  <a:lnTo>
                    <a:pt x="939" y="449"/>
                  </a:lnTo>
                  <a:lnTo>
                    <a:pt x="945" y="714"/>
                  </a:lnTo>
                  <a:lnTo>
                    <a:pt x="957" y="985"/>
                  </a:lnTo>
                  <a:lnTo>
                    <a:pt x="963" y="1164"/>
                  </a:lnTo>
                  <a:lnTo>
                    <a:pt x="974" y="1337"/>
                  </a:lnTo>
                  <a:lnTo>
                    <a:pt x="980" y="1510"/>
                  </a:lnTo>
                  <a:lnTo>
                    <a:pt x="991" y="1660"/>
                  </a:lnTo>
                  <a:lnTo>
                    <a:pt x="997" y="1798"/>
                  </a:lnTo>
                  <a:lnTo>
                    <a:pt x="1009" y="1844"/>
                  </a:lnTo>
                  <a:lnTo>
                    <a:pt x="1020" y="1896"/>
                  </a:lnTo>
                  <a:lnTo>
                    <a:pt x="1026" y="1971"/>
                  </a:lnTo>
                  <a:lnTo>
                    <a:pt x="1038" y="1994"/>
                  </a:lnTo>
                  <a:lnTo>
                    <a:pt x="1043" y="1983"/>
                  </a:lnTo>
                  <a:lnTo>
                    <a:pt x="1055" y="2017"/>
                  </a:lnTo>
                  <a:lnTo>
                    <a:pt x="1061" y="2058"/>
                  </a:lnTo>
                  <a:lnTo>
                    <a:pt x="1072" y="2040"/>
                  </a:lnTo>
                  <a:lnTo>
                    <a:pt x="1078" y="2029"/>
                  </a:lnTo>
                  <a:lnTo>
                    <a:pt x="1089" y="2035"/>
                  </a:lnTo>
                  <a:lnTo>
                    <a:pt x="1095" y="2058"/>
                  </a:lnTo>
                  <a:lnTo>
                    <a:pt x="1107" y="2092"/>
                  </a:lnTo>
                  <a:lnTo>
                    <a:pt x="1118" y="2092"/>
                  </a:lnTo>
                  <a:lnTo>
                    <a:pt x="1124" y="2092"/>
                  </a:lnTo>
                  <a:lnTo>
                    <a:pt x="1136" y="2092"/>
                  </a:lnTo>
                  <a:lnTo>
                    <a:pt x="1141" y="2098"/>
                  </a:lnTo>
                  <a:lnTo>
                    <a:pt x="1153" y="2110"/>
                  </a:lnTo>
                  <a:lnTo>
                    <a:pt x="1159" y="2121"/>
                  </a:lnTo>
                  <a:lnTo>
                    <a:pt x="1170" y="2133"/>
                  </a:lnTo>
                  <a:lnTo>
                    <a:pt x="1176" y="2098"/>
                  </a:lnTo>
                  <a:lnTo>
                    <a:pt x="1187" y="2075"/>
                  </a:lnTo>
                  <a:lnTo>
                    <a:pt x="1199" y="2081"/>
                  </a:lnTo>
                  <a:lnTo>
                    <a:pt x="1205" y="2092"/>
                  </a:lnTo>
                  <a:lnTo>
                    <a:pt x="1216" y="2092"/>
                  </a:lnTo>
                  <a:lnTo>
                    <a:pt x="1222" y="2110"/>
                  </a:lnTo>
                  <a:lnTo>
                    <a:pt x="1234" y="2127"/>
                  </a:lnTo>
                  <a:lnTo>
                    <a:pt x="1239" y="2121"/>
                  </a:lnTo>
                  <a:lnTo>
                    <a:pt x="1251" y="2121"/>
                  </a:lnTo>
                  <a:lnTo>
                    <a:pt x="1257" y="2115"/>
                  </a:lnTo>
                  <a:lnTo>
                    <a:pt x="1268" y="2110"/>
                  </a:lnTo>
                  <a:lnTo>
                    <a:pt x="1274" y="2110"/>
                  </a:lnTo>
                  <a:lnTo>
                    <a:pt x="1285" y="2115"/>
                  </a:lnTo>
                  <a:lnTo>
                    <a:pt x="1297" y="2121"/>
                  </a:lnTo>
                  <a:lnTo>
                    <a:pt x="1303" y="2115"/>
                  </a:lnTo>
                  <a:lnTo>
                    <a:pt x="1314" y="2098"/>
                  </a:lnTo>
                  <a:lnTo>
                    <a:pt x="1320" y="2075"/>
                  </a:lnTo>
                  <a:lnTo>
                    <a:pt x="1332" y="2075"/>
                  </a:lnTo>
                  <a:lnTo>
                    <a:pt x="1337" y="2075"/>
                  </a:lnTo>
                  <a:lnTo>
                    <a:pt x="1349" y="2092"/>
                  </a:lnTo>
                  <a:lnTo>
                    <a:pt x="1355" y="2092"/>
                  </a:lnTo>
                  <a:lnTo>
                    <a:pt x="1366" y="2081"/>
                  </a:lnTo>
                  <a:lnTo>
                    <a:pt x="1372" y="2098"/>
                  </a:lnTo>
                  <a:lnTo>
                    <a:pt x="1383" y="2138"/>
                  </a:lnTo>
                  <a:lnTo>
                    <a:pt x="1395" y="2127"/>
                  </a:lnTo>
                  <a:lnTo>
                    <a:pt x="1401" y="2110"/>
                  </a:lnTo>
                  <a:lnTo>
                    <a:pt x="1412" y="2104"/>
                  </a:lnTo>
                  <a:lnTo>
                    <a:pt x="1418" y="2104"/>
                  </a:lnTo>
                  <a:lnTo>
                    <a:pt x="1430" y="2115"/>
                  </a:lnTo>
                  <a:lnTo>
                    <a:pt x="1435" y="2121"/>
                  </a:lnTo>
                  <a:lnTo>
                    <a:pt x="1447" y="2127"/>
                  </a:lnTo>
                  <a:lnTo>
                    <a:pt x="1453" y="2138"/>
                  </a:lnTo>
                  <a:lnTo>
                    <a:pt x="1464" y="2144"/>
                  </a:lnTo>
                  <a:lnTo>
                    <a:pt x="1476" y="2133"/>
                  </a:lnTo>
                  <a:lnTo>
                    <a:pt x="1481" y="2127"/>
                  </a:lnTo>
                  <a:lnTo>
                    <a:pt x="1493" y="2127"/>
                  </a:lnTo>
                  <a:lnTo>
                    <a:pt x="1499" y="2104"/>
                  </a:lnTo>
                  <a:lnTo>
                    <a:pt x="1510" y="2081"/>
                  </a:lnTo>
                  <a:lnTo>
                    <a:pt x="1516" y="2098"/>
                  </a:lnTo>
                  <a:lnTo>
                    <a:pt x="1528" y="2115"/>
                  </a:lnTo>
                  <a:lnTo>
                    <a:pt x="1533" y="2133"/>
                  </a:lnTo>
                  <a:lnTo>
                    <a:pt x="1545" y="2121"/>
                  </a:lnTo>
                  <a:lnTo>
                    <a:pt x="1551" y="2081"/>
                  </a:lnTo>
                  <a:lnTo>
                    <a:pt x="1562" y="2092"/>
                  </a:lnTo>
                  <a:lnTo>
                    <a:pt x="1574" y="2104"/>
                  </a:lnTo>
                  <a:lnTo>
                    <a:pt x="1579" y="2087"/>
                  </a:lnTo>
                  <a:lnTo>
                    <a:pt x="1591" y="2069"/>
                  </a:lnTo>
                  <a:lnTo>
                    <a:pt x="1597" y="2058"/>
                  </a:lnTo>
                  <a:lnTo>
                    <a:pt x="1608" y="2035"/>
                  </a:lnTo>
                  <a:lnTo>
                    <a:pt x="1614" y="2012"/>
                  </a:lnTo>
                  <a:lnTo>
                    <a:pt x="1626" y="1960"/>
                  </a:lnTo>
                  <a:lnTo>
                    <a:pt x="1631" y="1902"/>
                  </a:lnTo>
                  <a:lnTo>
                    <a:pt x="1643" y="1850"/>
                  </a:lnTo>
                  <a:lnTo>
                    <a:pt x="1649" y="1804"/>
                  </a:lnTo>
                  <a:lnTo>
                    <a:pt x="1660" y="1764"/>
                  </a:lnTo>
                  <a:lnTo>
                    <a:pt x="1672" y="1741"/>
                  </a:lnTo>
                  <a:lnTo>
                    <a:pt x="1677" y="1718"/>
                  </a:lnTo>
                  <a:lnTo>
                    <a:pt x="1689" y="1631"/>
                  </a:lnTo>
                  <a:lnTo>
                    <a:pt x="1695" y="1550"/>
                  </a:lnTo>
                  <a:lnTo>
                    <a:pt x="1706" y="1475"/>
                  </a:lnTo>
                  <a:lnTo>
                    <a:pt x="1712" y="1435"/>
                  </a:lnTo>
                  <a:lnTo>
                    <a:pt x="1724" y="1406"/>
                  </a:lnTo>
                  <a:lnTo>
                    <a:pt x="1729" y="1389"/>
                  </a:lnTo>
                  <a:lnTo>
                    <a:pt x="1741" y="1354"/>
                  </a:lnTo>
                  <a:lnTo>
                    <a:pt x="1752" y="1256"/>
                  </a:lnTo>
                  <a:lnTo>
                    <a:pt x="1758" y="1262"/>
                  </a:lnTo>
                  <a:lnTo>
                    <a:pt x="1770" y="1337"/>
                  </a:lnTo>
                  <a:lnTo>
                    <a:pt x="1775" y="1418"/>
                  </a:lnTo>
                  <a:lnTo>
                    <a:pt x="1787" y="1499"/>
                  </a:lnTo>
                  <a:lnTo>
                    <a:pt x="1793" y="1516"/>
                  </a:lnTo>
                  <a:lnTo>
                    <a:pt x="1804" y="1527"/>
                  </a:lnTo>
                  <a:lnTo>
                    <a:pt x="1810" y="1533"/>
                  </a:lnTo>
                  <a:lnTo>
                    <a:pt x="1822" y="1597"/>
                  </a:lnTo>
                  <a:lnTo>
                    <a:pt x="1827" y="1689"/>
                  </a:lnTo>
                  <a:lnTo>
                    <a:pt x="1839" y="1752"/>
                  </a:lnTo>
                  <a:lnTo>
                    <a:pt x="1850" y="1810"/>
                  </a:lnTo>
                  <a:lnTo>
                    <a:pt x="1856" y="1827"/>
                  </a:lnTo>
                  <a:lnTo>
                    <a:pt x="1868" y="1867"/>
                  </a:lnTo>
                  <a:lnTo>
                    <a:pt x="1874" y="1942"/>
                  </a:lnTo>
                  <a:lnTo>
                    <a:pt x="1885" y="1954"/>
                  </a:lnTo>
                  <a:lnTo>
                    <a:pt x="1891" y="1954"/>
                  </a:lnTo>
                  <a:lnTo>
                    <a:pt x="1902" y="1989"/>
                  </a:lnTo>
                  <a:lnTo>
                    <a:pt x="1908" y="2029"/>
                  </a:lnTo>
                  <a:lnTo>
                    <a:pt x="1920" y="2075"/>
                  </a:lnTo>
                  <a:lnTo>
                    <a:pt x="1925" y="2098"/>
                  </a:lnTo>
                  <a:lnTo>
                    <a:pt x="1937" y="2110"/>
                  </a:lnTo>
                  <a:lnTo>
                    <a:pt x="1948" y="2127"/>
                  </a:lnTo>
                  <a:lnTo>
                    <a:pt x="1954" y="2144"/>
                  </a:lnTo>
                  <a:lnTo>
                    <a:pt x="1966" y="2156"/>
                  </a:lnTo>
                  <a:lnTo>
                    <a:pt x="1972" y="2162"/>
                  </a:lnTo>
                  <a:lnTo>
                    <a:pt x="1983" y="2167"/>
                  </a:lnTo>
                  <a:lnTo>
                    <a:pt x="1989" y="2179"/>
                  </a:lnTo>
                  <a:lnTo>
                    <a:pt x="2000" y="2185"/>
                  </a:lnTo>
                  <a:lnTo>
                    <a:pt x="2006" y="2190"/>
                  </a:lnTo>
                  <a:lnTo>
                    <a:pt x="2018" y="2190"/>
                  </a:lnTo>
                  <a:lnTo>
                    <a:pt x="2029" y="2202"/>
                  </a:lnTo>
                  <a:lnTo>
                    <a:pt x="2035" y="2208"/>
                  </a:lnTo>
                  <a:lnTo>
                    <a:pt x="2046" y="2208"/>
                  </a:lnTo>
                  <a:lnTo>
                    <a:pt x="2052" y="2196"/>
                  </a:lnTo>
                  <a:lnTo>
                    <a:pt x="2064" y="2185"/>
                  </a:lnTo>
                  <a:lnTo>
                    <a:pt x="2070" y="2202"/>
                  </a:lnTo>
                  <a:lnTo>
                    <a:pt x="2081" y="2208"/>
                  </a:lnTo>
                  <a:lnTo>
                    <a:pt x="2087" y="2202"/>
                  </a:lnTo>
                  <a:lnTo>
                    <a:pt x="2098" y="2208"/>
                  </a:lnTo>
                  <a:lnTo>
                    <a:pt x="2104" y="2225"/>
                  </a:lnTo>
                  <a:lnTo>
                    <a:pt x="2116" y="2231"/>
                  </a:lnTo>
                  <a:lnTo>
                    <a:pt x="2127" y="2231"/>
                  </a:lnTo>
                  <a:lnTo>
                    <a:pt x="2133" y="2231"/>
                  </a:lnTo>
                  <a:lnTo>
                    <a:pt x="2144" y="2231"/>
                  </a:lnTo>
                  <a:lnTo>
                    <a:pt x="2150" y="2225"/>
                  </a:lnTo>
                  <a:lnTo>
                    <a:pt x="2162" y="2225"/>
                  </a:lnTo>
                  <a:lnTo>
                    <a:pt x="2168" y="2219"/>
                  </a:lnTo>
                  <a:lnTo>
                    <a:pt x="2179" y="2225"/>
                  </a:lnTo>
                  <a:lnTo>
                    <a:pt x="2185" y="2225"/>
                  </a:lnTo>
                  <a:lnTo>
                    <a:pt x="2196" y="2225"/>
                  </a:lnTo>
                  <a:lnTo>
                    <a:pt x="2202" y="2231"/>
                  </a:lnTo>
                  <a:lnTo>
                    <a:pt x="2214" y="2231"/>
                  </a:lnTo>
                  <a:lnTo>
                    <a:pt x="2225" y="2219"/>
                  </a:lnTo>
                  <a:lnTo>
                    <a:pt x="2231" y="2213"/>
                  </a:lnTo>
                </a:path>
              </a:pathLst>
            </a:custGeom>
            <a:noFill/>
            <a:ln w="26988">
              <a:solidFill>
                <a:srgbClr val="0000FF"/>
              </a:solidFill>
              <a:round/>
              <a:headEnd/>
              <a:tailEnd/>
            </a:ln>
          </p:spPr>
          <p:txBody>
            <a:bodyPr/>
            <a:lstStyle/>
            <a:p>
              <a:endParaRPr lang="en-US"/>
            </a:p>
          </p:txBody>
        </p:sp>
        <p:sp>
          <p:nvSpPr>
            <p:cNvPr id="43071" name="Rectangle 64"/>
            <p:cNvSpPr>
              <a:spLocks noChangeArrowheads="1"/>
            </p:cNvSpPr>
            <p:nvPr/>
          </p:nvSpPr>
          <p:spPr bwMode="auto">
            <a:xfrm>
              <a:off x="2139" y="3650"/>
              <a:ext cx="174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x (Relative DNA Content)</a:t>
              </a:r>
              <a:endParaRPr lang="en-AU" sz="1400"/>
            </a:p>
          </p:txBody>
        </p:sp>
        <p:sp>
          <p:nvSpPr>
            <p:cNvPr id="43072" name="Rectangle 65"/>
            <p:cNvSpPr>
              <a:spLocks noChangeArrowheads="1"/>
            </p:cNvSpPr>
            <p:nvPr/>
          </p:nvSpPr>
          <p:spPr bwMode="auto">
            <a:xfrm rot="-5400000">
              <a:off x="682" y="2037"/>
              <a:ext cx="76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Cell Count</a:t>
              </a:r>
              <a:endParaRPr lang="en-AU" sz="1400"/>
            </a:p>
          </p:txBody>
        </p:sp>
        <p:sp>
          <p:nvSpPr>
            <p:cNvPr id="43073" name="Rectangle 66"/>
            <p:cNvSpPr>
              <a:spLocks noChangeArrowheads="1"/>
            </p:cNvSpPr>
            <p:nvPr/>
          </p:nvSpPr>
          <p:spPr bwMode="auto">
            <a:xfrm>
              <a:off x="1177" y="624"/>
              <a:ext cx="3719"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NZM13 DNA profile 18 hours after the addition of Taxol</a:t>
              </a:r>
              <a:endParaRPr lang="en-AU" sz="1400"/>
            </a:p>
          </p:txBody>
        </p:sp>
        <p:sp>
          <p:nvSpPr>
            <p:cNvPr id="43074" name="Rectangle 67"/>
            <p:cNvSpPr>
              <a:spLocks noChangeArrowheads="1"/>
            </p:cNvSpPr>
            <p:nvPr/>
          </p:nvSpPr>
          <p:spPr bwMode="auto">
            <a:xfrm>
              <a:off x="3575" y="924"/>
              <a:ext cx="917" cy="380"/>
            </a:xfrm>
            <a:prstGeom prst="rect">
              <a:avLst/>
            </a:prstGeom>
            <a:solidFill>
              <a:srgbClr val="FFFFFF"/>
            </a:solidFill>
            <a:ln w="9525">
              <a:noFill/>
              <a:miter lim="800000"/>
              <a:headEnd/>
              <a:tailEnd/>
            </a:ln>
          </p:spPr>
          <p:txBody>
            <a:bodyPr/>
            <a:lstStyle/>
            <a:p>
              <a:endParaRPr lang="en-US"/>
            </a:p>
          </p:txBody>
        </p:sp>
        <p:sp>
          <p:nvSpPr>
            <p:cNvPr id="43075" name="Rectangle 68"/>
            <p:cNvSpPr>
              <a:spLocks noChangeArrowheads="1"/>
            </p:cNvSpPr>
            <p:nvPr/>
          </p:nvSpPr>
          <p:spPr bwMode="auto">
            <a:xfrm>
              <a:off x="3575" y="924"/>
              <a:ext cx="917" cy="380"/>
            </a:xfrm>
            <a:prstGeom prst="rect">
              <a:avLst/>
            </a:prstGeom>
            <a:noFill/>
            <a:ln w="26988">
              <a:solidFill>
                <a:srgbClr val="FFFFFF"/>
              </a:solidFill>
              <a:miter lim="800000"/>
              <a:headEnd/>
              <a:tailEnd/>
            </a:ln>
          </p:spPr>
          <p:txBody>
            <a:bodyPr/>
            <a:lstStyle/>
            <a:p>
              <a:endParaRPr lang="en-US"/>
            </a:p>
          </p:txBody>
        </p:sp>
        <p:sp>
          <p:nvSpPr>
            <p:cNvPr id="43076" name="Line 69"/>
            <p:cNvSpPr>
              <a:spLocks noChangeShapeType="1"/>
            </p:cNvSpPr>
            <p:nvPr/>
          </p:nvSpPr>
          <p:spPr bwMode="auto">
            <a:xfrm>
              <a:off x="3575" y="924"/>
              <a:ext cx="917" cy="1"/>
            </a:xfrm>
            <a:prstGeom prst="line">
              <a:avLst/>
            </a:prstGeom>
            <a:noFill/>
            <a:ln w="26988">
              <a:solidFill>
                <a:srgbClr val="000000"/>
              </a:solidFill>
              <a:round/>
              <a:headEnd/>
              <a:tailEnd/>
            </a:ln>
          </p:spPr>
          <p:txBody>
            <a:bodyPr/>
            <a:lstStyle/>
            <a:p>
              <a:endParaRPr lang="en-US"/>
            </a:p>
          </p:txBody>
        </p:sp>
        <p:sp>
          <p:nvSpPr>
            <p:cNvPr id="43077" name="Line 70"/>
            <p:cNvSpPr>
              <a:spLocks noChangeShapeType="1"/>
            </p:cNvSpPr>
            <p:nvPr/>
          </p:nvSpPr>
          <p:spPr bwMode="auto">
            <a:xfrm>
              <a:off x="3575" y="1304"/>
              <a:ext cx="917" cy="1"/>
            </a:xfrm>
            <a:prstGeom prst="line">
              <a:avLst/>
            </a:prstGeom>
            <a:noFill/>
            <a:ln w="26988">
              <a:solidFill>
                <a:srgbClr val="000000"/>
              </a:solidFill>
              <a:round/>
              <a:headEnd/>
              <a:tailEnd/>
            </a:ln>
          </p:spPr>
          <p:txBody>
            <a:bodyPr/>
            <a:lstStyle/>
            <a:p>
              <a:endParaRPr lang="en-US"/>
            </a:p>
          </p:txBody>
        </p:sp>
        <p:sp>
          <p:nvSpPr>
            <p:cNvPr id="43078" name="Line 71"/>
            <p:cNvSpPr>
              <a:spLocks noChangeShapeType="1"/>
            </p:cNvSpPr>
            <p:nvPr/>
          </p:nvSpPr>
          <p:spPr bwMode="auto">
            <a:xfrm flipV="1">
              <a:off x="4492" y="924"/>
              <a:ext cx="1" cy="380"/>
            </a:xfrm>
            <a:prstGeom prst="line">
              <a:avLst/>
            </a:prstGeom>
            <a:noFill/>
            <a:ln w="26988">
              <a:solidFill>
                <a:srgbClr val="000000"/>
              </a:solidFill>
              <a:round/>
              <a:headEnd/>
              <a:tailEnd/>
            </a:ln>
          </p:spPr>
          <p:txBody>
            <a:bodyPr/>
            <a:lstStyle/>
            <a:p>
              <a:endParaRPr lang="en-US"/>
            </a:p>
          </p:txBody>
        </p:sp>
        <p:sp>
          <p:nvSpPr>
            <p:cNvPr id="43079" name="Line 72"/>
            <p:cNvSpPr>
              <a:spLocks noChangeShapeType="1"/>
            </p:cNvSpPr>
            <p:nvPr/>
          </p:nvSpPr>
          <p:spPr bwMode="auto">
            <a:xfrm flipV="1">
              <a:off x="3575" y="924"/>
              <a:ext cx="1" cy="380"/>
            </a:xfrm>
            <a:prstGeom prst="line">
              <a:avLst/>
            </a:prstGeom>
            <a:noFill/>
            <a:ln w="26988">
              <a:solidFill>
                <a:srgbClr val="000000"/>
              </a:solidFill>
              <a:round/>
              <a:headEnd/>
              <a:tailEnd/>
            </a:ln>
          </p:spPr>
          <p:txBody>
            <a:bodyPr/>
            <a:lstStyle/>
            <a:p>
              <a:endParaRPr lang="en-US"/>
            </a:p>
          </p:txBody>
        </p:sp>
        <p:sp>
          <p:nvSpPr>
            <p:cNvPr id="43080" name="Line 73"/>
            <p:cNvSpPr>
              <a:spLocks noChangeShapeType="1"/>
            </p:cNvSpPr>
            <p:nvPr/>
          </p:nvSpPr>
          <p:spPr bwMode="auto">
            <a:xfrm>
              <a:off x="3575" y="1304"/>
              <a:ext cx="917" cy="1"/>
            </a:xfrm>
            <a:prstGeom prst="line">
              <a:avLst/>
            </a:prstGeom>
            <a:noFill/>
            <a:ln w="26988">
              <a:solidFill>
                <a:srgbClr val="000000"/>
              </a:solidFill>
              <a:round/>
              <a:headEnd/>
              <a:tailEnd/>
            </a:ln>
          </p:spPr>
          <p:txBody>
            <a:bodyPr/>
            <a:lstStyle/>
            <a:p>
              <a:endParaRPr lang="en-US"/>
            </a:p>
          </p:txBody>
        </p:sp>
        <p:sp>
          <p:nvSpPr>
            <p:cNvPr id="43081" name="Line 74"/>
            <p:cNvSpPr>
              <a:spLocks noChangeShapeType="1"/>
            </p:cNvSpPr>
            <p:nvPr/>
          </p:nvSpPr>
          <p:spPr bwMode="auto">
            <a:xfrm flipV="1">
              <a:off x="3575" y="924"/>
              <a:ext cx="1" cy="380"/>
            </a:xfrm>
            <a:prstGeom prst="line">
              <a:avLst/>
            </a:prstGeom>
            <a:noFill/>
            <a:ln w="26988">
              <a:solidFill>
                <a:srgbClr val="000000"/>
              </a:solidFill>
              <a:round/>
              <a:headEnd/>
              <a:tailEnd/>
            </a:ln>
          </p:spPr>
          <p:txBody>
            <a:bodyPr/>
            <a:lstStyle/>
            <a:p>
              <a:endParaRPr lang="en-US"/>
            </a:p>
          </p:txBody>
        </p:sp>
        <p:sp>
          <p:nvSpPr>
            <p:cNvPr id="43082" name="Line 75"/>
            <p:cNvSpPr>
              <a:spLocks noChangeShapeType="1"/>
            </p:cNvSpPr>
            <p:nvPr/>
          </p:nvSpPr>
          <p:spPr bwMode="auto">
            <a:xfrm>
              <a:off x="3575" y="924"/>
              <a:ext cx="917" cy="1"/>
            </a:xfrm>
            <a:prstGeom prst="line">
              <a:avLst/>
            </a:prstGeom>
            <a:noFill/>
            <a:ln w="26988">
              <a:solidFill>
                <a:srgbClr val="000000"/>
              </a:solidFill>
              <a:round/>
              <a:headEnd/>
              <a:tailEnd/>
            </a:ln>
          </p:spPr>
          <p:txBody>
            <a:bodyPr/>
            <a:lstStyle/>
            <a:p>
              <a:endParaRPr lang="en-US"/>
            </a:p>
          </p:txBody>
        </p:sp>
        <p:sp>
          <p:nvSpPr>
            <p:cNvPr id="43083" name="Line 76"/>
            <p:cNvSpPr>
              <a:spLocks noChangeShapeType="1"/>
            </p:cNvSpPr>
            <p:nvPr/>
          </p:nvSpPr>
          <p:spPr bwMode="auto">
            <a:xfrm>
              <a:off x="3575" y="1304"/>
              <a:ext cx="917" cy="1"/>
            </a:xfrm>
            <a:prstGeom prst="line">
              <a:avLst/>
            </a:prstGeom>
            <a:noFill/>
            <a:ln w="26988">
              <a:solidFill>
                <a:srgbClr val="000000"/>
              </a:solidFill>
              <a:round/>
              <a:headEnd/>
              <a:tailEnd/>
            </a:ln>
          </p:spPr>
          <p:txBody>
            <a:bodyPr/>
            <a:lstStyle/>
            <a:p>
              <a:endParaRPr lang="en-US"/>
            </a:p>
          </p:txBody>
        </p:sp>
        <p:sp>
          <p:nvSpPr>
            <p:cNvPr id="43084" name="Line 77"/>
            <p:cNvSpPr>
              <a:spLocks noChangeShapeType="1"/>
            </p:cNvSpPr>
            <p:nvPr/>
          </p:nvSpPr>
          <p:spPr bwMode="auto">
            <a:xfrm flipV="1">
              <a:off x="4492" y="924"/>
              <a:ext cx="1" cy="380"/>
            </a:xfrm>
            <a:prstGeom prst="line">
              <a:avLst/>
            </a:prstGeom>
            <a:noFill/>
            <a:ln w="26988">
              <a:solidFill>
                <a:srgbClr val="000000"/>
              </a:solidFill>
              <a:round/>
              <a:headEnd/>
              <a:tailEnd/>
            </a:ln>
          </p:spPr>
          <p:txBody>
            <a:bodyPr/>
            <a:lstStyle/>
            <a:p>
              <a:endParaRPr lang="en-US"/>
            </a:p>
          </p:txBody>
        </p:sp>
        <p:sp>
          <p:nvSpPr>
            <p:cNvPr id="43085" name="Line 78"/>
            <p:cNvSpPr>
              <a:spLocks noChangeShapeType="1"/>
            </p:cNvSpPr>
            <p:nvPr/>
          </p:nvSpPr>
          <p:spPr bwMode="auto">
            <a:xfrm flipV="1">
              <a:off x="3575" y="924"/>
              <a:ext cx="1" cy="380"/>
            </a:xfrm>
            <a:prstGeom prst="line">
              <a:avLst/>
            </a:prstGeom>
            <a:noFill/>
            <a:ln w="26988">
              <a:solidFill>
                <a:srgbClr val="000000"/>
              </a:solidFill>
              <a:round/>
              <a:headEnd/>
              <a:tailEnd/>
            </a:ln>
          </p:spPr>
          <p:txBody>
            <a:bodyPr/>
            <a:lstStyle/>
            <a:p>
              <a:endParaRPr lang="en-US"/>
            </a:p>
          </p:txBody>
        </p:sp>
        <p:sp>
          <p:nvSpPr>
            <p:cNvPr id="43086" name="Rectangle 79"/>
            <p:cNvSpPr>
              <a:spLocks noChangeArrowheads="1"/>
            </p:cNvSpPr>
            <p:nvPr/>
          </p:nvSpPr>
          <p:spPr bwMode="auto">
            <a:xfrm>
              <a:off x="3996" y="941"/>
              <a:ext cx="473"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Model</a:t>
              </a:r>
              <a:endParaRPr lang="en-AU" sz="1400"/>
            </a:p>
          </p:txBody>
        </p:sp>
        <p:sp>
          <p:nvSpPr>
            <p:cNvPr id="43087" name="Rectangle 80"/>
            <p:cNvSpPr>
              <a:spLocks noChangeArrowheads="1"/>
            </p:cNvSpPr>
            <p:nvPr/>
          </p:nvSpPr>
          <p:spPr bwMode="auto">
            <a:xfrm>
              <a:off x="3996" y="1114"/>
              <a:ext cx="42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Data </a:t>
              </a:r>
              <a:endParaRPr lang="en-AU" sz="1400"/>
            </a:p>
          </p:txBody>
        </p:sp>
        <p:sp>
          <p:nvSpPr>
            <p:cNvPr id="43088" name="Line 81"/>
            <p:cNvSpPr>
              <a:spLocks noChangeShapeType="1"/>
            </p:cNvSpPr>
            <p:nvPr/>
          </p:nvSpPr>
          <p:spPr bwMode="auto">
            <a:xfrm>
              <a:off x="3662" y="1027"/>
              <a:ext cx="247" cy="1"/>
            </a:xfrm>
            <a:prstGeom prst="line">
              <a:avLst/>
            </a:prstGeom>
            <a:noFill/>
            <a:ln w="26988">
              <a:solidFill>
                <a:srgbClr val="FF0000"/>
              </a:solidFill>
              <a:round/>
              <a:headEnd/>
              <a:tailEnd/>
            </a:ln>
          </p:spPr>
          <p:txBody>
            <a:bodyPr/>
            <a:lstStyle/>
            <a:p>
              <a:endParaRPr lang="en-US"/>
            </a:p>
          </p:txBody>
        </p:sp>
        <p:sp>
          <p:nvSpPr>
            <p:cNvPr id="43089" name="Line 82"/>
            <p:cNvSpPr>
              <a:spLocks noChangeShapeType="1"/>
            </p:cNvSpPr>
            <p:nvPr/>
          </p:nvSpPr>
          <p:spPr bwMode="auto">
            <a:xfrm>
              <a:off x="3662" y="1206"/>
              <a:ext cx="247" cy="1"/>
            </a:xfrm>
            <a:prstGeom prst="line">
              <a:avLst/>
            </a:prstGeom>
            <a:noFill/>
            <a:ln w="26988">
              <a:solidFill>
                <a:srgbClr val="0000FF"/>
              </a:solidFill>
              <a:round/>
              <a:headEnd/>
              <a:tailEnd/>
            </a:ln>
          </p:spPr>
          <p:txBody>
            <a:bodyPr/>
            <a:lstStyle/>
            <a:p>
              <a:endParaRPr lang="en-US"/>
            </a:p>
          </p:txBody>
        </p:sp>
      </p:grpSp>
      <p:sp>
        <p:nvSpPr>
          <p:cNvPr id="82" name="Slide Number Placeholder 81"/>
          <p:cNvSpPr>
            <a:spLocks noGrp="1"/>
          </p:cNvSpPr>
          <p:nvPr>
            <p:ph type="sldNum" sz="quarter" idx="12"/>
          </p:nvPr>
        </p:nvSpPr>
        <p:spPr/>
        <p:txBody>
          <a:bodyPr/>
          <a:lstStyle/>
          <a:p>
            <a:fld id="{763B96F8-C033-465D-A2DF-63BFC6E383A9}" type="slidenum">
              <a:rPr lang="en-NZ" smtClean="0"/>
              <a:pPr/>
              <a:t>27</a:t>
            </a:fld>
            <a:endParaRPr lang="en-NZ"/>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6"/>
          <p:cNvGrpSpPr>
            <a:grpSpLocks/>
          </p:cNvGrpSpPr>
          <p:nvPr/>
        </p:nvGrpSpPr>
        <p:grpSpPr bwMode="auto">
          <a:xfrm>
            <a:off x="1349375" y="982663"/>
            <a:ext cx="6416675" cy="5124450"/>
            <a:chOff x="850" y="619"/>
            <a:chExt cx="4042" cy="3228"/>
          </a:xfrm>
        </p:grpSpPr>
        <p:sp>
          <p:nvSpPr>
            <p:cNvPr id="44035" name="Rectangle 4"/>
            <p:cNvSpPr>
              <a:spLocks noChangeArrowheads="1"/>
            </p:cNvSpPr>
            <p:nvPr/>
          </p:nvSpPr>
          <p:spPr bwMode="auto">
            <a:xfrm>
              <a:off x="850" y="636"/>
              <a:ext cx="4042" cy="3177"/>
            </a:xfrm>
            <a:prstGeom prst="rect">
              <a:avLst/>
            </a:prstGeom>
            <a:solidFill>
              <a:srgbClr val="FFFFFF"/>
            </a:solidFill>
            <a:ln w="9525">
              <a:noFill/>
              <a:miter lim="800000"/>
              <a:headEnd/>
              <a:tailEnd/>
            </a:ln>
          </p:spPr>
          <p:txBody>
            <a:bodyPr/>
            <a:lstStyle/>
            <a:p>
              <a:endParaRPr lang="en-US"/>
            </a:p>
          </p:txBody>
        </p:sp>
        <p:sp>
          <p:nvSpPr>
            <p:cNvPr id="44036" name="Rectangle 5"/>
            <p:cNvSpPr>
              <a:spLocks noChangeArrowheads="1"/>
            </p:cNvSpPr>
            <p:nvPr/>
          </p:nvSpPr>
          <p:spPr bwMode="auto">
            <a:xfrm>
              <a:off x="1375" y="872"/>
              <a:ext cx="3125" cy="2583"/>
            </a:xfrm>
            <a:prstGeom prst="rect">
              <a:avLst/>
            </a:prstGeom>
            <a:solidFill>
              <a:srgbClr val="FFFFFF"/>
            </a:solidFill>
            <a:ln w="9525">
              <a:noFill/>
              <a:miter lim="800000"/>
              <a:headEnd/>
              <a:tailEnd/>
            </a:ln>
          </p:spPr>
          <p:txBody>
            <a:bodyPr/>
            <a:lstStyle/>
            <a:p>
              <a:endParaRPr lang="en-US"/>
            </a:p>
          </p:txBody>
        </p:sp>
        <p:sp>
          <p:nvSpPr>
            <p:cNvPr id="44037" name="Rectangle 6"/>
            <p:cNvSpPr>
              <a:spLocks noChangeArrowheads="1"/>
            </p:cNvSpPr>
            <p:nvPr/>
          </p:nvSpPr>
          <p:spPr bwMode="auto">
            <a:xfrm>
              <a:off x="1375" y="872"/>
              <a:ext cx="3125" cy="2583"/>
            </a:xfrm>
            <a:prstGeom prst="rect">
              <a:avLst/>
            </a:prstGeom>
            <a:noFill/>
            <a:ln w="26988">
              <a:solidFill>
                <a:srgbClr val="FFFFFF"/>
              </a:solidFill>
              <a:miter lim="800000"/>
              <a:headEnd/>
              <a:tailEnd/>
            </a:ln>
          </p:spPr>
          <p:txBody>
            <a:bodyPr/>
            <a:lstStyle/>
            <a:p>
              <a:endParaRPr lang="en-US"/>
            </a:p>
          </p:txBody>
        </p:sp>
        <p:sp>
          <p:nvSpPr>
            <p:cNvPr id="44038" name="Line 7"/>
            <p:cNvSpPr>
              <a:spLocks noChangeShapeType="1"/>
            </p:cNvSpPr>
            <p:nvPr/>
          </p:nvSpPr>
          <p:spPr bwMode="auto">
            <a:xfrm>
              <a:off x="1375" y="872"/>
              <a:ext cx="3125" cy="1"/>
            </a:xfrm>
            <a:prstGeom prst="line">
              <a:avLst/>
            </a:prstGeom>
            <a:noFill/>
            <a:ln w="26988">
              <a:solidFill>
                <a:srgbClr val="000000"/>
              </a:solidFill>
              <a:round/>
              <a:headEnd/>
              <a:tailEnd/>
            </a:ln>
          </p:spPr>
          <p:txBody>
            <a:bodyPr/>
            <a:lstStyle/>
            <a:p>
              <a:endParaRPr lang="en-US"/>
            </a:p>
          </p:txBody>
        </p:sp>
        <p:sp>
          <p:nvSpPr>
            <p:cNvPr id="44039" name="Line 8"/>
            <p:cNvSpPr>
              <a:spLocks noChangeShapeType="1"/>
            </p:cNvSpPr>
            <p:nvPr/>
          </p:nvSpPr>
          <p:spPr bwMode="auto">
            <a:xfrm>
              <a:off x="1375" y="3455"/>
              <a:ext cx="3125" cy="1"/>
            </a:xfrm>
            <a:prstGeom prst="line">
              <a:avLst/>
            </a:prstGeom>
            <a:noFill/>
            <a:ln w="26988">
              <a:solidFill>
                <a:srgbClr val="000000"/>
              </a:solidFill>
              <a:round/>
              <a:headEnd/>
              <a:tailEnd/>
            </a:ln>
          </p:spPr>
          <p:txBody>
            <a:bodyPr/>
            <a:lstStyle/>
            <a:p>
              <a:endParaRPr lang="en-US"/>
            </a:p>
          </p:txBody>
        </p:sp>
        <p:sp>
          <p:nvSpPr>
            <p:cNvPr id="44040" name="Line 9"/>
            <p:cNvSpPr>
              <a:spLocks noChangeShapeType="1"/>
            </p:cNvSpPr>
            <p:nvPr/>
          </p:nvSpPr>
          <p:spPr bwMode="auto">
            <a:xfrm flipV="1">
              <a:off x="4500" y="872"/>
              <a:ext cx="1" cy="2583"/>
            </a:xfrm>
            <a:prstGeom prst="line">
              <a:avLst/>
            </a:prstGeom>
            <a:noFill/>
            <a:ln w="26988">
              <a:solidFill>
                <a:srgbClr val="000000"/>
              </a:solidFill>
              <a:round/>
              <a:headEnd/>
              <a:tailEnd/>
            </a:ln>
          </p:spPr>
          <p:txBody>
            <a:bodyPr/>
            <a:lstStyle/>
            <a:p>
              <a:endParaRPr lang="en-US"/>
            </a:p>
          </p:txBody>
        </p:sp>
        <p:sp>
          <p:nvSpPr>
            <p:cNvPr id="44041" name="Line 10"/>
            <p:cNvSpPr>
              <a:spLocks noChangeShapeType="1"/>
            </p:cNvSpPr>
            <p:nvPr/>
          </p:nvSpPr>
          <p:spPr bwMode="auto">
            <a:xfrm flipV="1">
              <a:off x="1375" y="872"/>
              <a:ext cx="1" cy="2583"/>
            </a:xfrm>
            <a:prstGeom prst="line">
              <a:avLst/>
            </a:prstGeom>
            <a:noFill/>
            <a:ln w="26988">
              <a:solidFill>
                <a:srgbClr val="000000"/>
              </a:solidFill>
              <a:round/>
              <a:headEnd/>
              <a:tailEnd/>
            </a:ln>
          </p:spPr>
          <p:txBody>
            <a:bodyPr/>
            <a:lstStyle/>
            <a:p>
              <a:endParaRPr lang="en-US"/>
            </a:p>
          </p:txBody>
        </p:sp>
        <p:sp>
          <p:nvSpPr>
            <p:cNvPr id="44042" name="Line 11"/>
            <p:cNvSpPr>
              <a:spLocks noChangeShapeType="1"/>
            </p:cNvSpPr>
            <p:nvPr/>
          </p:nvSpPr>
          <p:spPr bwMode="auto">
            <a:xfrm>
              <a:off x="1375" y="3455"/>
              <a:ext cx="3125" cy="1"/>
            </a:xfrm>
            <a:prstGeom prst="line">
              <a:avLst/>
            </a:prstGeom>
            <a:noFill/>
            <a:ln w="26988">
              <a:solidFill>
                <a:srgbClr val="000000"/>
              </a:solidFill>
              <a:round/>
              <a:headEnd/>
              <a:tailEnd/>
            </a:ln>
          </p:spPr>
          <p:txBody>
            <a:bodyPr/>
            <a:lstStyle/>
            <a:p>
              <a:endParaRPr lang="en-US"/>
            </a:p>
          </p:txBody>
        </p:sp>
        <p:sp>
          <p:nvSpPr>
            <p:cNvPr id="44043" name="Line 12"/>
            <p:cNvSpPr>
              <a:spLocks noChangeShapeType="1"/>
            </p:cNvSpPr>
            <p:nvPr/>
          </p:nvSpPr>
          <p:spPr bwMode="auto">
            <a:xfrm flipV="1">
              <a:off x="1375" y="872"/>
              <a:ext cx="1" cy="2583"/>
            </a:xfrm>
            <a:prstGeom prst="line">
              <a:avLst/>
            </a:prstGeom>
            <a:noFill/>
            <a:ln w="26988">
              <a:solidFill>
                <a:srgbClr val="000000"/>
              </a:solidFill>
              <a:round/>
              <a:headEnd/>
              <a:tailEnd/>
            </a:ln>
          </p:spPr>
          <p:txBody>
            <a:bodyPr/>
            <a:lstStyle/>
            <a:p>
              <a:endParaRPr lang="en-US"/>
            </a:p>
          </p:txBody>
        </p:sp>
        <p:sp>
          <p:nvSpPr>
            <p:cNvPr id="44044" name="Line 13"/>
            <p:cNvSpPr>
              <a:spLocks noChangeShapeType="1"/>
            </p:cNvSpPr>
            <p:nvPr/>
          </p:nvSpPr>
          <p:spPr bwMode="auto">
            <a:xfrm flipV="1">
              <a:off x="1375" y="3426"/>
              <a:ext cx="1" cy="29"/>
            </a:xfrm>
            <a:prstGeom prst="line">
              <a:avLst/>
            </a:prstGeom>
            <a:noFill/>
            <a:ln w="26988">
              <a:solidFill>
                <a:srgbClr val="000000"/>
              </a:solidFill>
              <a:round/>
              <a:headEnd/>
              <a:tailEnd/>
            </a:ln>
          </p:spPr>
          <p:txBody>
            <a:bodyPr/>
            <a:lstStyle/>
            <a:p>
              <a:endParaRPr lang="en-US"/>
            </a:p>
          </p:txBody>
        </p:sp>
        <p:sp>
          <p:nvSpPr>
            <p:cNvPr id="44045" name="Line 14"/>
            <p:cNvSpPr>
              <a:spLocks noChangeShapeType="1"/>
            </p:cNvSpPr>
            <p:nvPr/>
          </p:nvSpPr>
          <p:spPr bwMode="auto">
            <a:xfrm>
              <a:off x="1375" y="872"/>
              <a:ext cx="1" cy="29"/>
            </a:xfrm>
            <a:prstGeom prst="line">
              <a:avLst/>
            </a:prstGeom>
            <a:noFill/>
            <a:ln w="26988">
              <a:solidFill>
                <a:srgbClr val="000000"/>
              </a:solidFill>
              <a:round/>
              <a:headEnd/>
              <a:tailEnd/>
            </a:ln>
          </p:spPr>
          <p:txBody>
            <a:bodyPr/>
            <a:lstStyle/>
            <a:p>
              <a:endParaRPr lang="en-US"/>
            </a:p>
          </p:txBody>
        </p:sp>
        <p:sp>
          <p:nvSpPr>
            <p:cNvPr id="44046" name="Rectangle 15"/>
            <p:cNvSpPr>
              <a:spLocks noChangeArrowheads="1"/>
            </p:cNvSpPr>
            <p:nvPr/>
          </p:nvSpPr>
          <p:spPr bwMode="auto">
            <a:xfrm>
              <a:off x="1334" y="348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4047" name="Line 16"/>
            <p:cNvSpPr>
              <a:spLocks noChangeShapeType="1"/>
            </p:cNvSpPr>
            <p:nvPr/>
          </p:nvSpPr>
          <p:spPr bwMode="auto">
            <a:xfrm flipV="1">
              <a:off x="1819" y="3426"/>
              <a:ext cx="1" cy="29"/>
            </a:xfrm>
            <a:prstGeom prst="line">
              <a:avLst/>
            </a:prstGeom>
            <a:noFill/>
            <a:ln w="26988">
              <a:solidFill>
                <a:srgbClr val="000000"/>
              </a:solidFill>
              <a:round/>
              <a:headEnd/>
              <a:tailEnd/>
            </a:ln>
          </p:spPr>
          <p:txBody>
            <a:bodyPr/>
            <a:lstStyle/>
            <a:p>
              <a:endParaRPr lang="en-US"/>
            </a:p>
          </p:txBody>
        </p:sp>
        <p:sp>
          <p:nvSpPr>
            <p:cNvPr id="44048" name="Line 17"/>
            <p:cNvSpPr>
              <a:spLocks noChangeShapeType="1"/>
            </p:cNvSpPr>
            <p:nvPr/>
          </p:nvSpPr>
          <p:spPr bwMode="auto">
            <a:xfrm>
              <a:off x="1819" y="872"/>
              <a:ext cx="1" cy="29"/>
            </a:xfrm>
            <a:prstGeom prst="line">
              <a:avLst/>
            </a:prstGeom>
            <a:noFill/>
            <a:ln w="26988">
              <a:solidFill>
                <a:srgbClr val="000000"/>
              </a:solidFill>
              <a:round/>
              <a:headEnd/>
              <a:tailEnd/>
            </a:ln>
          </p:spPr>
          <p:txBody>
            <a:bodyPr/>
            <a:lstStyle/>
            <a:p>
              <a:endParaRPr lang="en-US"/>
            </a:p>
          </p:txBody>
        </p:sp>
        <p:sp>
          <p:nvSpPr>
            <p:cNvPr id="44049" name="Rectangle 18"/>
            <p:cNvSpPr>
              <a:spLocks noChangeArrowheads="1"/>
            </p:cNvSpPr>
            <p:nvPr/>
          </p:nvSpPr>
          <p:spPr bwMode="auto">
            <a:xfrm>
              <a:off x="1721" y="3484"/>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0.5</a:t>
              </a:r>
              <a:endParaRPr lang="en-AU" sz="1400"/>
            </a:p>
          </p:txBody>
        </p:sp>
        <p:sp>
          <p:nvSpPr>
            <p:cNvPr id="44050" name="Line 19"/>
            <p:cNvSpPr>
              <a:spLocks noChangeShapeType="1"/>
            </p:cNvSpPr>
            <p:nvPr/>
          </p:nvSpPr>
          <p:spPr bwMode="auto">
            <a:xfrm flipV="1">
              <a:off x="2268" y="3426"/>
              <a:ext cx="1" cy="29"/>
            </a:xfrm>
            <a:prstGeom prst="line">
              <a:avLst/>
            </a:prstGeom>
            <a:noFill/>
            <a:ln w="26988">
              <a:solidFill>
                <a:srgbClr val="000000"/>
              </a:solidFill>
              <a:round/>
              <a:headEnd/>
              <a:tailEnd/>
            </a:ln>
          </p:spPr>
          <p:txBody>
            <a:bodyPr/>
            <a:lstStyle/>
            <a:p>
              <a:endParaRPr lang="en-US"/>
            </a:p>
          </p:txBody>
        </p:sp>
        <p:sp>
          <p:nvSpPr>
            <p:cNvPr id="44051" name="Line 20"/>
            <p:cNvSpPr>
              <a:spLocks noChangeShapeType="1"/>
            </p:cNvSpPr>
            <p:nvPr/>
          </p:nvSpPr>
          <p:spPr bwMode="auto">
            <a:xfrm>
              <a:off x="2268" y="872"/>
              <a:ext cx="1" cy="29"/>
            </a:xfrm>
            <a:prstGeom prst="line">
              <a:avLst/>
            </a:prstGeom>
            <a:noFill/>
            <a:ln w="26988">
              <a:solidFill>
                <a:srgbClr val="000000"/>
              </a:solidFill>
              <a:round/>
              <a:headEnd/>
              <a:tailEnd/>
            </a:ln>
          </p:spPr>
          <p:txBody>
            <a:bodyPr/>
            <a:lstStyle/>
            <a:p>
              <a:endParaRPr lang="en-US"/>
            </a:p>
          </p:txBody>
        </p:sp>
        <p:sp>
          <p:nvSpPr>
            <p:cNvPr id="44052" name="Rectangle 21"/>
            <p:cNvSpPr>
              <a:spLocks noChangeArrowheads="1"/>
            </p:cNvSpPr>
            <p:nvPr/>
          </p:nvSpPr>
          <p:spPr bwMode="auto">
            <a:xfrm>
              <a:off x="2228" y="348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a:t>
              </a:r>
              <a:endParaRPr lang="en-AU" sz="1400"/>
            </a:p>
          </p:txBody>
        </p:sp>
        <p:sp>
          <p:nvSpPr>
            <p:cNvPr id="44053" name="Line 22"/>
            <p:cNvSpPr>
              <a:spLocks noChangeShapeType="1"/>
            </p:cNvSpPr>
            <p:nvPr/>
          </p:nvSpPr>
          <p:spPr bwMode="auto">
            <a:xfrm flipV="1">
              <a:off x="2712" y="3426"/>
              <a:ext cx="1" cy="29"/>
            </a:xfrm>
            <a:prstGeom prst="line">
              <a:avLst/>
            </a:prstGeom>
            <a:noFill/>
            <a:ln w="26988">
              <a:solidFill>
                <a:srgbClr val="000000"/>
              </a:solidFill>
              <a:round/>
              <a:headEnd/>
              <a:tailEnd/>
            </a:ln>
          </p:spPr>
          <p:txBody>
            <a:bodyPr/>
            <a:lstStyle/>
            <a:p>
              <a:endParaRPr lang="en-US"/>
            </a:p>
          </p:txBody>
        </p:sp>
        <p:sp>
          <p:nvSpPr>
            <p:cNvPr id="44054" name="Line 23"/>
            <p:cNvSpPr>
              <a:spLocks noChangeShapeType="1"/>
            </p:cNvSpPr>
            <p:nvPr/>
          </p:nvSpPr>
          <p:spPr bwMode="auto">
            <a:xfrm>
              <a:off x="2712" y="872"/>
              <a:ext cx="1" cy="29"/>
            </a:xfrm>
            <a:prstGeom prst="line">
              <a:avLst/>
            </a:prstGeom>
            <a:noFill/>
            <a:ln w="26988">
              <a:solidFill>
                <a:srgbClr val="000000"/>
              </a:solidFill>
              <a:round/>
              <a:headEnd/>
              <a:tailEnd/>
            </a:ln>
          </p:spPr>
          <p:txBody>
            <a:bodyPr/>
            <a:lstStyle/>
            <a:p>
              <a:endParaRPr lang="en-US"/>
            </a:p>
          </p:txBody>
        </p:sp>
        <p:sp>
          <p:nvSpPr>
            <p:cNvPr id="44055" name="Rectangle 24"/>
            <p:cNvSpPr>
              <a:spLocks noChangeArrowheads="1"/>
            </p:cNvSpPr>
            <p:nvPr/>
          </p:nvSpPr>
          <p:spPr bwMode="auto">
            <a:xfrm>
              <a:off x="2614" y="3484"/>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1.5</a:t>
              </a:r>
              <a:endParaRPr lang="en-AU" sz="1400"/>
            </a:p>
          </p:txBody>
        </p:sp>
        <p:sp>
          <p:nvSpPr>
            <p:cNvPr id="44056" name="Line 25"/>
            <p:cNvSpPr>
              <a:spLocks noChangeShapeType="1"/>
            </p:cNvSpPr>
            <p:nvPr/>
          </p:nvSpPr>
          <p:spPr bwMode="auto">
            <a:xfrm flipV="1">
              <a:off x="3162" y="3426"/>
              <a:ext cx="1" cy="29"/>
            </a:xfrm>
            <a:prstGeom prst="line">
              <a:avLst/>
            </a:prstGeom>
            <a:noFill/>
            <a:ln w="26988">
              <a:solidFill>
                <a:srgbClr val="000000"/>
              </a:solidFill>
              <a:round/>
              <a:headEnd/>
              <a:tailEnd/>
            </a:ln>
          </p:spPr>
          <p:txBody>
            <a:bodyPr/>
            <a:lstStyle/>
            <a:p>
              <a:endParaRPr lang="en-US"/>
            </a:p>
          </p:txBody>
        </p:sp>
        <p:sp>
          <p:nvSpPr>
            <p:cNvPr id="44057" name="Line 26"/>
            <p:cNvSpPr>
              <a:spLocks noChangeShapeType="1"/>
            </p:cNvSpPr>
            <p:nvPr/>
          </p:nvSpPr>
          <p:spPr bwMode="auto">
            <a:xfrm>
              <a:off x="3162" y="872"/>
              <a:ext cx="1" cy="29"/>
            </a:xfrm>
            <a:prstGeom prst="line">
              <a:avLst/>
            </a:prstGeom>
            <a:noFill/>
            <a:ln w="26988">
              <a:solidFill>
                <a:srgbClr val="000000"/>
              </a:solidFill>
              <a:round/>
              <a:headEnd/>
              <a:tailEnd/>
            </a:ln>
          </p:spPr>
          <p:txBody>
            <a:bodyPr/>
            <a:lstStyle/>
            <a:p>
              <a:endParaRPr lang="en-US"/>
            </a:p>
          </p:txBody>
        </p:sp>
        <p:sp>
          <p:nvSpPr>
            <p:cNvPr id="44058" name="Rectangle 27"/>
            <p:cNvSpPr>
              <a:spLocks noChangeArrowheads="1"/>
            </p:cNvSpPr>
            <p:nvPr/>
          </p:nvSpPr>
          <p:spPr bwMode="auto">
            <a:xfrm>
              <a:off x="3122" y="348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a:t>
              </a:r>
              <a:endParaRPr lang="en-AU" sz="1400"/>
            </a:p>
          </p:txBody>
        </p:sp>
        <p:sp>
          <p:nvSpPr>
            <p:cNvPr id="44059" name="Line 28"/>
            <p:cNvSpPr>
              <a:spLocks noChangeShapeType="1"/>
            </p:cNvSpPr>
            <p:nvPr/>
          </p:nvSpPr>
          <p:spPr bwMode="auto">
            <a:xfrm flipV="1">
              <a:off x="3606" y="3426"/>
              <a:ext cx="1" cy="29"/>
            </a:xfrm>
            <a:prstGeom prst="line">
              <a:avLst/>
            </a:prstGeom>
            <a:noFill/>
            <a:ln w="26988">
              <a:solidFill>
                <a:srgbClr val="000000"/>
              </a:solidFill>
              <a:round/>
              <a:headEnd/>
              <a:tailEnd/>
            </a:ln>
          </p:spPr>
          <p:txBody>
            <a:bodyPr/>
            <a:lstStyle/>
            <a:p>
              <a:endParaRPr lang="en-US"/>
            </a:p>
          </p:txBody>
        </p:sp>
        <p:sp>
          <p:nvSpPr>
            <p:cNvPr id="44060" name="Line 29"/>
            <p:cNvSpPr>
              <a:spLocks noChangeShapeType="1"/>
            </p:cNvSpPr>
            <p:nvPr/>
          </p:nvSpPr>
          <p:spPr bwMode="auto">
            <a:xfrm>
              <a:off x="3606" y="872"/>
              <a:ext cx="1" cy="29"/>
            </a:xfrm>
            <a:prstGeom prst="line">
              <a:avLst/>
            </a:prstGeom>
            <a:noFill/>
            <a:ln w="26988">
              <a:solidFill>
                <a:srgbClr val="000000"/>
              </a:solidFill>
              <a:round/>
              <a:headEnd/>
              <a:tailEnd/>
            </a:ln>
          </p:spPr>
          <p:txBody>
            <a:bodyPr/>
            <a:lstStyle/>
            <a:p>
              <a:endParaRPr lang="en-US"/>
            </a:p>
          </p:txBody>
        </p:sp>
        <p:sp>
          <p:nvSpPr>
            <p:cNvPr id="44061" name="Rectangle 30"/>
            <p:cNvSpPr>
              <a:spLocks noChangeArrowheads="1"/>
            </p:cNvSpPr>
            <p:nvPr/>
          </p:nvSpPr>
          <p:spPr bwMode="auto">
            <a:xfrm>
              <a:off x="3508" y="3484"/>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2.5</a:t>
              </a:r>
              <a:endParaRPr lang="en-AU" sz="1400"/>
            </a:p>
          </p:txBody>
        </p:sp>
        <p:sp>
          <p:nvSpPr>
            <p:cNvPr id="44062" name="Line 31"/>
            <p:cNvSpPr>
              <a:spLocks noChangeShapeType="1"/>
            </p:cNvSpPr>
            <p:nvPr/>
          </p:nvSpPr>
          <p:spPr bwMode="auto">
            <a:xfrm flipV="1">
              <a:off x="4056" y="3426"/>
              <a:ext cx="1" cy="29"/>
            </a:xfrm>
            <a:prstGeom prst="line">
              <a:avLst/>
            </a:prstGeom>
            <a:noFill/>
            <a:ln w="26988">
              <a:solidFill>
                <a:srgbClr val="000000"/>
              </a:solidFill>
              <a:round/>
              <a:headEnd/>
              <a:tailEnd/>
            </a:ln>
          </p:spPr>
          <p:txBody>
            <a:bodyPr/>
            <a:lstStyle/>
            <a:p>
              <a:endParaRPr lang="en-US"/>
            </a:p>
          </p:txBody>
        </p:sp>
        <p:sp>
          <p:nvSpPr>
            <p:cNvPr id="44063" name="Line 32"/>
            <p:cNvSpPr>
              <a:spLocks noChangeShapeType="1"/>
            </p:cNvSpPr>
            <p:nvPr/>
          </p:nvSpPr>
          <p:spPr bwMode="auto">
            <a:xfrm>
              <a:off x="4056" y="872"/>
              <a:ext cx="1" cy="29"/>
            </a:xfrm>
            <a:prstGeom prst="line">
              <a:avLst/>
            </a:prstGeom>
            <a:noFill/>
            <a:ln w="26988">
              <a:solidFill>
                <a:srgbClr val="000000"/>
              </a:solidFill>
              <a:round/>
              <a:headEnd/>
              <a:tailEnd/>
            </a:ln>
          </p:spPr>
          <p:txBody>
            <a:bodyPr/>
            <a:lstStyle/>
            <a:p>
              <a:endParaRPr lang="en-US"/>
            </a:p>
          </p:txBody>
        </p:sp>
        <p:sp>
          <p:nvSpPr>
            <p:cNvPr id="44064" name="Rectangle 33"/>
            <p:cNvSpPr>
              <a:spLocks noChangeArrowheads="1"/>
            </p:cNvSpPr>
            <p:nvPr/>
          </p:nvSpPr>
          <p:spPr bwMode="auto">
            <a:xfrm>
              <a:off x="4015" y="348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a:t>
              </a:r>
              <a:endParaRPr lang="en-AU" sz="1400"/>
            </a:p>
          </p:txBody>
        </p:sp>
        <p:sp>
          <p:nvSpPr>
            <p:cNvPr id="44065" name="Line 34"/>
            <p:cNvSpPr>
              <a:spLocks noChangeShapeType="1"/>
            </p:cNvSpPr>
            <p:nvPr/>
          </p:nvSpPr>
          <p:spPr bwMode="auto">
            <a:xfrm flipV="1">
              <a:off x="4500" y="3426"/>
              <a:ext cx="1" cy="29"/>
            </a:xfrm>
            <a:prstGeom prst="line">
              <a:avLst/>
            </a:prstGeom>
            <a:noFill/>
            <a:ln w="26988">
              <a:solidFill>
                <a:srgbClr val="000000"/>
              </a:solidFill>
              <a:round/>
              <a:headEnd/>
              <a:tailEnd/>
            </a:ln>
          </p:spPr>
          <p:txBody>
            <a:bodyPr/>
            <a:lstStyle/>
            <a:p>
              <a:endParaRPr lang="en-US"/>
            </a:p>
          </p:txBody>
        </p:sp>
        <p:sp>
          <p:nvSpPr>
            <p:cNvPr id="44066" name="Line 35"/>
            <p:cNvSpPr>
              <a:spLocks noChangeShapeType="1"/>
            </p:cNvSpPr>
            <p:nvPr/>
          </p:nvSpPr>
          <p:spPr bwMode="auto">
            <a:xfrm>
              <a:off x="4500" y="872"/>
              <a:ext cx="1" cy="29"/>
            </a:xfrm>
            <a:prstGeom prst="line">
              <a:avLst/>
            </a:prstGeom>
            <a:noFill/>
            <a:ln w="26988">
              <a:solidFill>
                <a:srgbClr val="000000"/>
              </a:solidFill>
              <a:round/>
              <a:headEnd/>
              <a:tailEnd/>
            </a:ln>
          </p:spPr>
          <p:txBody>
            <a:bodyPr/>
            <a:lstStyle/>
            <a:p>
              <a:endParaRPr lang="en-US"/>
            </a:p>
          </p:txBody>
        </p:sp>
        <p:sp>
          <p:nvSpPr>
            <p:cNvPr id="44067" name="Rectangle 36"/>
            <p:cNvSpPr>
              <a:spLocks noChangeArrowheads="1"/>
            </p:cNvSpPr>
            <p:nvPr/>
          </p:nvSpPr>
          <p:spPr bwMode="auto">
            <a:xfrm>
              <a:off x="4402" y="3484"/>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3.5</a:t>
              </a:r>
              <a:endParaRPr lang="en-AU" sz="1400"/>
            </a:p>
          </p:txBody>
        </p:sp>
        <p:sp>
          <p:nvSpPr>
            <p:cNvPr id="44068" name="Line 37"/>
            <p:cNvSpPr>
              <a:spLocks noChangeShapeType="1"/>
            </p:cNvSpPr>
            <p:nvPr/>
          </p:nvSpPr>
          <p:spPr bwMode="auto">
            <a:xfrm>
              <a:off x="1375" y="3455"/>
              <a:ext cx="29" cy="1"/>
            </a:xfrm>
            <a:prstGeom prst="line">
              <a:avLst/>
            </a:prstGeom>
            <a:noFill/>
            <a:ln w="26988">
              <a:solidFill>
                <a:srgbClr val="000000"/>
              </a:solidFill>
              <a:round/>
              <a:headEnd/>
              <a:tailEnd/>
            </a:ln>
          </p:spPr>
          <p:txBody>
            <a:bodyPr/>
            <a:lstStyle/>
            <a:p>
              <a:endParaRPr lang="en-US"/>
            </a:p>
          </p:txBody>
        </p:sp>
        <p:sp>
          <p:nvSpPr>
            <p:cNvPr id="44069" name="Line 38"/>
            <p:cNvSpPr>
              <a:spLocks noChangeShapeType="1"/>
            </p:cNvSpPr>
            <p:nvPr/>
          </p:nvSpPr>
          <p:spPr bwMode="auto">
            <a:xfrm flipH="1">
              <a:off x="4471" y="3455"/>
              <a:ext cx="29" cy="1"/>
            </a:xfrm>
            <a:prstGeom prst="line">
              <a:avLst/>
            </a:prstGeom>
            <a:noFill/>
            <a:ln w="26988">
              <a:solidFill>
                <a:srgbClr val="000000"/>
              </a:solidFill>
              <a:round/>
              <a:headEnd/>
              <a:tailEnd/>
            </a:ln>
          </p:spPr>
          <p:txBody>
            <a:bodyPr/>
            <a:lstStyle/>
            <a:p>
              <a:endParaRPr lang="en-US"/>
            </a:p>
          </p:txBody>
        </p:sp>
        <p:sp>
          <p:nvSpPr>
            <p:cNvPr id="44070" name="Rectangle 39"/>
            <p:cNvSpPr>
              <a:spLocks noChangeArrowheads="1"/>
            </p:cNvSpPr>
            <p:nvPr/>
          </p:nvSpPr>
          <p:spPr bwMode="auto">
            <a:xfrm>
              <a:off x="1265" y="3369"/>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4071" name="Line 40"/>
            <p:cNvSpPr>
              <a:spLocks noChangeShapeType="1"/>
            </p:cNvSpPr>
            <p:nvPr/>
          </p:nvSpPr>
          <p:spPr bwMode="auto">
            <a:xfrm>
              <a:off x="1375" y="3086"/>
              <a:ext cx="29" cy="1"/>
            </a:xfrm>
            <a:prstGeom prst="line">
              <a:avLst/>
            </a:prstGeom>
            <a:noFill/>
            <a:ln w="26988">
              <a:solidFill>
                <a:srgbClr val="000000"/>
              </a:solidFill>
              <a:round/>
              <a:headEnd/>
              <a:tailEnd/>
            </a:ln>
          </p:spPr>
          <p:txBody>
            <a:bodyPr/>
            <a:lstStyle/>
            <a:p>
              <a:endParaRPr lang="en-US"/>
            </a:p>
          </p:txBody>
        </p:sp>
        <p:sp>
          <p:nvSpPr>
            <p:cNvPr id="44072" name="Line 41"/>
            <p:cNvSpPr>
              <a:spLocks noChangeShapeType="1"/>
            </p:cNvSpPr>
            <p:nvPr/>
          </p:nvSpPr>
          <p:spPr bwMode="auto">
            <a:xfrm flipH="1">
              <a:off x="4471" y="3086"/>
              <a:ext cx="29" cy="1"/>
            </a:xfrm>
            <a:prstGeom prst="line">
              <a:avLst/>
            </a:prstGeom>
            <a:noFill/>
            <a:ln w="26988">
              <a:solidFill>
                <a:srgbClr val="000000"/>
              </a:solidFill>
              <a:round/>
              <a:headEnd/>
              <a:tailEnd/>
            </a:ln>
          </p:spPr>
          <p:txBody>
            <a:bodyPr/>
            <a:lstStyle/>
            <a:p>
              <a:endParaRPr lang="en-US"/>
            </a:p>
          </p:txBody>
        </p:sp>
        <p:sp>
          <p:nvSpPr>
            <p:cNvPr id="44073" name="Rectangle 42"/>
            <p:cNvSpPr>
              <a:spLocks noChangeArrowheads="1"/>
            </p:cNvSpPr>
            <p:nvPr/>
          </p:nvSpPr>
          <p:spPr bwMode="auto">
            <a:xfrm>
              <a:off x="1184" y="3000"/>
              <a:ext cx="23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50</a:t>
              </a:r>
              <a:endParaRPr lang="en-AU" sz="1400"/>
            </a:p>
          </p:txBody>
        </p:sp>
        <p:sp>
          <p:nvSpPr>
            <p:cNvPr id="44074" name="Line 43"/>
            <p:cNvSpPr>
              <a:spLocks noChangeShapeType="1"/>
            </p:cNvSpPr>
            <p:nvPr/>
          </p:nvSpPr>
          <p:spPr bwMode="auto">
            <a:xfrm>
              <a:off x="1375" y="2717"/>
              <a:ext cx="29" cy="1"/>
            </a:xfrm>
            <a:prstGeom prst="line">
              <a:avLst/>
            </a:prstGeom>
            <a:noFill/>
            <a:ln w="26988">
              <a:solidFill>
                <a:srgbClr val="000000"/>
              </a:solidFill>
              <a:round/>
              <a:headEnd/>
              <a:tailEnd/>
            </a:ln>
          </p:spPr>
          <p:txBody>
            <a:bodyPr/>
            <a:lstStyle/>
            <a:p>
              <a:endParaRPr lang="en-US"/>
            </a:p>
          </p:txBody>
        </p:sp>
        <p:sp>
          <p:nvSpPr>
            <p:cNvPr id="44075" name="Line 44"/>
            <p:cNvSpPr>
              <a:spLocks noChangeShapeType="1"/>
            </p:cNvSpPr>
            <p:nvPr/>
          </p:nvSpPr>
          <p:spPr bwMode="auto">
            <a:xfrm flipH="1">
              <a:off x="4471" y="2717"/>
              <a:ext cx="29" cy="1"/>
            </a:xfrm>
            <a:prstGeom prst="line">
              <a:avLst/>
            </a:prstGeom>
            <a:noFill/>
            <a:ln w="26988">
              <a:solidFill>
                <a:srgbClr val="000000"/>
              </a:solidFill>
              <a:round/>
              <a:headEnd/>
              <a:tailEnd/>
            </a:ln>
          </p:spPr>
          <p:txBody>
            <a:bodyPr/>
            <a:lstStyle/>
            <a:p>
              <a:endParaRPr lang="en-US"/>
            </a:p>
          </p:txBody>
        </p:sp>
        <p:sp>
          <p:nvSpPr>
            <p:cNvPr id="44076" name="Rectangle 45"/>
            <p:cNvSpPr>
              <a:spLocks noChangeArrowheads="1"/>
            </p:cNvSpPr>
            <p:nvPr/>
          </p:nvSpPr>
          <p:spPr bwMode="auto">
            <a:xfrm>
              <a:off x="1104" y="2631"/>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100</a:t>
              </a:r>
              <a:endParaRPr lang="en-AU" sz="1400"/>
            </a:p>
          </p:txBody>
        </p:sp>
        <p:sp>
          <p:nvSpPr>
            <p:cNvPr id="44077" name="Line 46"/>
            <p:cNvSpPr>
              <a:spLocks noChangeShapeType="1"/>
            </p:cNvSpPr>
            <p:nvPr/>
          </p:nvSpPr>
          <p:spPr bwMode="auto">
            <a:xfrm>
              <a:off x="1375" y="2348"/>
              <a:ext cx="29" cy="1"/>
            </a:xfrm>
            <a:prstGeom prst="line">
              <a:avLst/>
            </a:prstGeom>
            <a:noFill/>
            <a:ln w="26988">
              <a:solidFill>
                <a:srgbClr val="000000"/>
              </a:solidFill>
              <a:round/>
              <a:headEnd/>
              <a:tailEnd/>
            </a:ln>
          </p:spPr>
          <p:txBody>
            <a:bodyPr/>
            <a:lstStyle/>
            <a:p>
              <a:endParaRPr lang="en-US"/>
            </a:p>
          </p:txBody>
        </p:sp>
        <p:sp>
          <p:nvSpPr>
            <p:cNvPr id="44078" name="Line 47"/>
            <p:cNvSpPr>
              <a:spLocks noChangeShapeType="1"/>
            </p:cNvSpPr>
            <p:nvPr/>
          </p:nvSpPr>
          <p:spPr bwMode="auto">
            <a:xfrm flipH="1">
              <a:off x="4471" y="2348"/>
              <a:ext cx="29" cy="1"/>
            </a:xfrm>
            <a:prstGeom prst="line">
              <a:avLst/>
            </a:prstGeom>
            <a:noFill/>
            <a:ln w="26988">
              <a:solidFill>
                <a:srgbClr val="000000"/>
              </a:solidFill>
              <a:round/>
              <a:headEnd/>
              <a:tailEnd/>
            </a:ln>
          </p:spPr>
          <p:txBody>
            <a:bodyPr/>
            <a:lstStyle/>
            <a:p>
              <a:endParaRPr lang="en-US"/>
            </a:p>
          </p:txBody>
        </p:sp>
        <p:sp>
          <p:nvSpPr>
            <p:cNvPr id="44079" name="Rectangle 48"/>
            <p:cNvSpPr>
              <a:spLocks noChangeArrowheads="1"/>
            </p:cNvSpPr>
            <p:nvPr/>
          </p:nvSpPr>
          <p:spPr bwMode="auto">
            <a:xfrm>
              <a:off x="1104" y="2262"/>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150</a:t>
              </a:r>
              <a:endParaRPr lang="en-AU" sz="1400"/>
            </a:p>
          </p:txBody>
        </p:sp>
        <p:sp>
          <p:nvSpPr>
            <p:cNvPr id="44080" name="Line 49"/>
            <p:cNvSpPr>
              <a:spLocks noChangeShapeType="1"/>
            </p:cNvSpPr>
            <p:nvPr/>
          </p:nvSpPr>
          <p:spPr bwMode="auto">
            <a:xfrm>
              <a:off x="1375" y="1979"/>
              <a:ext cx="29" cy="1"/>
            </a:xfrm>
            <a:prstGeom prst="line">
              <a:avLst/>
            </a:prstGeom>
            <a:noFill/>
            <a:ln w="26988">
              <a:solidFill>
                <a:srgbClr val="000000"/>
              </a:solidFill>
              <a:round/>
              <a:headEnd/>
              <a:tailEnd/>
            </a:ln>
          </p:spPr>
          <p:txBody>
            <a:bodyPr/>
            <a:lstStyle/>
            <a:p>
              <a:endParaRPr lang="en-US"/>
            </a:p>
          </p:txBody>
        </p:sp>
        <p:sp>
          <p:nvSpPr>
            <p:cNvPr id="44081" name="Line 50"/>
            <p:cNvSpPr>
              <a:spLocks noChangeShapeType="1"/>
            </p:cNvSpPr>
            <p:nvPr/>
          </p:nvSpPr>
          <p:spPr bwMode="auto">
            <a:xfrm flipH="1">
              <a:off x="4471" y="1979"/>
              <a:ext cx="29" cy="1"/>
            </a:xfrm>
            <a:prstGeom prst="line">
              <a:avLst/>
            </a:prstGeom>
            <a:noFill/>
            <a:ln w="26988">
              <a:solidFill>
                <a:srgbClr val="000000"/>
              </a:solidFill>
              <a:round/>
              <a:headEnd/>
              <a:tailEnd/>
            </a:ln>
          </p:spPr>
          <p:txBody>
            <a:bodyPr/>
            <a:lstStyle/>
            <a:p>
              <a:endParaRPr lang="en-US"/>
            </a:p>
          </p:txBody>
        </p:sp>
        <p:sp>
          <p:nvSpPr>
            <p:cNvPr id="44082" name="Rectangle 51"/>
            <p:cNvSpPr>
              <a:spLocks noChangeArrowheads="1"/>
            </p:cNvSpPr>
            <p:nvPr/>
          </p:nvSpPr>
          <p:spPr bwMode="auto">
            <a:xfrm>
              <a:off x="1104" y="1893"/>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200</a:t>
              </a:r>
              <a:endParaRPr lang="en-AU" sz="1400"/>
            </a:p>
          </p:txBody>
        </p:sp>
        <p:sp>
          <p:nvSpPr>
            <p:cNvPr id="44083" name="Line 52"/>
            <p:cNvSpPr>
              <a:spLocks noChangeShapeType="1"/>
            </p:cNvSpPr>
            <p:nvPr/>
          </p:nvSpPr>
          <p:spPr bwMode="auto">
            <a:xfrm>
              <a:off x="1375" y="1610"/>
              <a:ext cx="29" cy="1"/>
            </a:xfrm>
            <a:prstGeom prst="line">
              <a:avLst/>
            </a:prstGeom>
            <a:noFill/>
            <a:ln w="26988">
              <a:solidFill>
                <a:srgbClr val="000000"/>
              </a:solidFill>
              <a:round/>
              <a:headEnd/>
              <a:tailEnd/>
            </a:ln>
          </p:spPr>
          <p:txBody>
            <a:bodyPr/>
            <a:lstStyle/>
            <a:p>
              <a:endParaRPr lang="en-US"/>
            </a:p>
          </p:txBody>
        </p:sp>
        <p:sp>
          <p:nvSpPr>
            <p:cNvPr id="44084" name="Line 53"/>
            <p:cNvSpPr>
              <a:spLocks noChangeShapeType="1"/>
            </p:cNvSpPr>
            <p:nvPr/>
          </p:nvSpPr>
          <p:spPr bwMode="auto">
            <a:xfrm flipH="1">
              <a:off x="4471" y="1610"/>
              <a:ext cx="29" cy="1"/>
            </a:xfrm>
            <a:prstGeom prst="line">
              <a:avLst/>
            </a:prstGeom>
            <a:noFill/>
            <a:ln w="26988">
              <a:solidFill>
                <a:srgbClr val="000000"/>
              </a:solidFill>
              <a:round/>
              <a:headEnd/>
              <a:tailEnd/>
            </a:ln>
          </p:spPr>
          <p:txBody>
            <a:bodyPr/>
            <a:lstStyle/>
            <a:p>
              <a:endParaRPr lang="en-US"/>
            </a:p>
          </p:txBody>
        </p:sp>
        <p:sp>
          <p:nvSpPr>
            <p:cNvPr id="44085" name="Rectangle 54"/>
            <p:cNvSpPr>
              <a:spLocks noChangeArrowheads="1"/>
            </p:cNvSpPr>
            <p:nvPr/>
          </p:nvSpPr>
          <p:spPr bwMode="auto">
            <a:xfrm>
              <a:off x="1104" y="1524"/>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250</a:t>
              </a:r>
              <a:endParaRPr lang="en-AU" sz="1400"/>
            </a:p>
          </p:txBody>
        </p:sp>
        <p:sp>
          <p:nvSpPr>
            <p:cNvPr id="44086" name="Line 55"/>
            <p:cNvSpPr>
              <a:spLocks noChangeShapeType="1"/>
            </p:cNvSpPr>
            <p:nvPr/>
          </p:nvSpPr>
          <p:spPr bwMode="auto">
            <a:xfrm>
              <a:off x="1375" y="1241"/>
              <a:ext cx="29" cy="1"/>
            </a:xfrm>
            <a:prstGeom prst="line">
              <a:avLst/>
            </a:prstGeom>
            <a:noFill/>
            <a:ln w="26988">
              <a:solidFill>
                <a:srgbClr val="000000"/>
              </a:solidFill>
              <a:round/>
              <a:headEnd/>
              <a:tailEnd/>
            </a:ln>
          </p:spPr>
          <p:txBody>
            <a:bodyPr/>
            <a:lstStyle/>
            <a:p>
              <a:endParaRPr lang="en-US"/>
            </a:p>
          </p:txBody>
        </p:sp>
        <p:sp>
          <p:nvSpPr>
            <p:cNvPr id="44087" name="Line 56"/>
            <p:cNvSpPr>
              <a:spLocks noChangeShapeType="1"/>
            </p:cNvSpPr>
            <p:nvPr/>
          </p:nvSpPr>
          <p:spPr bwMode="auto">
            <a:xfrm flipH="1">
              <a:off x="4471" y="1241"/>
              <a:ext cx="29" cy="1"/>
            </a:xfrm>
            <a:prstGeom prst="line">
              <a:avLst/>
            </a:prstGeom>
            <a:noFill/>
            <a:ln w="26988">
              <a:solidFill>
                <a:srgbClr val="000000"/>
              </a:solidFill>
              <a:round/>
              <a:headEnd/>
              <a:tailEnd/>
            </a:ln>
          </p:spPr>
          <p:txBody>
            <a:bodyPr/>
            <a:lstStyle/>
            <a:p>
              <a:endParaRPr lang="en-US"/>
            </a:p>
          </p:txBody>
        </p:sp>
        <p:sp>
          <p:nvSpPr>
            <p:cNvPr id="44088" name="Rectangle 57"/>
            <p:cNvSpPr>
              <a:spLocks noChangeArrowheads="1"/>
            </p:cNvSpPr>
            <p:nvPr/>
          </p:nvSpPr>
          <p:spPr bwMode="auto">
            <a:xfrm>
              <a:off x="1104" y="1155"/>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300</a:t>
              </a:r>
              <a:endParaRPr lang="en-AU" sz="1400"/>
            </a:p>
          </p:txBody>
        </p:sp>
        <p:sp>
          <p:nvSpPr>
            <p:cNvPr id="44089" name="Line 58"/>
            <p:cNvSpPr>
              <a:spLocks noChangeShapeType="1"/>
            </p:cNvSpPr>
            <p:nvPr/>
          </p:nvSpPr>
          <p:spPr bwMode="auto">
            <a:xfrm>
              <a:off x="1375" y="872"/>
              <a:ext cx="29" cy="1"/>
            </a:xfrm>
            <a:prstGeom prst="line">
              <a:avLst/>
            </a:prstGeom>
            <a:noFill/>
            <a:ln w="26988">
              <a:solidFill>
                <a:srgbClr val="000000"/>
              </a:solidFill>
              <a:round/>
              <a:headEnd/>
              <a:tailEnd/>
            </a:ln>
          </p:spPr>
          <p:txBody>
            <a:bodyPr/>
            <a:lstStyle/>
            <a:p>
              <a:endParaRPr lang="en-US"/>
            </a:p>
          </p:txBody>
        </p:sp>
        <p:sp>
          <p:nvSpPr>
            <p:cNvPr id="44090" name="Line 59"/>
            <p:cNvSpPr>
              <a:spLocks noChangeShapeType="1"/>
            </p:cNvSpPr>
            <p:nvPr/>
          </p:nvSpPr>
          <p:spPr bwMode="auto">
            <a:xfrm flipH="1">
              <a:off x="4471" y="872"/>
              <a:ext cx="29" cy="1"/>
            </a:xfrm>
            <a:prstGeom prst="line">
              <a:avLst/>
            </a:prstGeom>
            <a:noFill/>
            <a:ln w="26988">
              <a:solidFill>
                <a:srgbClr val="000000"/>
              </a:solidFill>
              <a:round/>
              <a:headEnd/>
              <a:tailEnd/>
            </a:ln>
          </p:spPr>
          <p:txBody>
            <a:bodyPr/>
            <a:lstStyle/>
            <a:p>
              <a:endParaRPr lang="en-US"/>
            </a:p>
          </p:txBody>
        </p:sp>
        <p:sp>
          <p:nvSpPr>
            <p:cNvPr id="44091" name="Rectangle 60"/>
            <p:cNvSpPr>
              <a:spLocks noChangeArrowheads="1"/>
            </p:cNvSpPr>
            <p:nvPr/>
          </p:nvSpPr>
          <p:spPr bwMode="auto">
            <a:xfrm>
              <a:off x="1104" y="786"/>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350</a:t>
              </a:r>
              <a:endParaRPr lang="en-AU" sz="1400"/>
            </a:p>
          </p:txBody>
        </p:sp>
        <p:sp>
          <p:nvSpPr>
            <p:cNvPr id="44092" name="Line 61"/>
            <p:cNvSpPr>
              <a:spLocks noChangeShapeType="1"/>
            </p:cNvSpPr>
            <p:nvPr/>
          </p:nvSpPr>
          <p:spPr bwMode="auto">
            <a:xfrm>
              <a:off x="1375" y="872"/>
              <a:ext cx="3125" cy="1"/>
            </a:xfrm>
            <a:prstGeom prst="line">
              <a:avLst/>
            </a:prstGeom>
            <a:noFill/>
            <a:ln w="26988">
              <a:solidFill>
                <a:srgbClr val="000000"/>
              </a:solidFill>
              <a:round/>
              <a:headEnd/>
              <a:tailEnd/>
            </a:ln>
          </p:spPr>
          <p:txBody>
            <a:bodyPr/>
            <a:lstStyle/>
            <a:p>
              <a:endParaRPr lang="en-US"/>
            </a:p>
          </p:txBody>
        </p:sp>
        <p:sp>
          <p:nvSpPr>
            <p:cNvPr id="44093" name="Line 62"/>
            <p:cNvSpPr>
              <a:spLocks noChangeShapeType="1"/>
            </p:cNvSpPr>
            <p:nvPr/>
          </p:nvSpPr>
          <p:spPr bwMode="auto">
            <a:xfrm>
              <a:off x="1375" y="3455"/>
              <a:ext cx="3125" cy="1"/>
            </a:xfrm>
            <a:prstGeom prst="line">
              <a:avLst/>
            </a:prstGeom>
            <a:noFill/>
            <a:ln w="26988">
              <a:solidFill>
                <a:srgbClr val="000000"/>
              </a:solidFill>
              <a:round/>
              <a:headEnd/>
              <a:tailEnd/>
            </a:ln>
          </p:spPr>
          <p:txBody>
            <a:bodyPr/>
            <a:lstStyle/>
            <a:p>
              <a:endParaRPr lang="en-US"/>
            </a:p>
          </p:txBody>
        </p:sp>
        <p:sp>
          <p:nvSpPr>
            <p:cNvPr id="44094" name="Line 63"/>
            <p:cNvSpPr>
              <a:spLocks noChangeShapeType="1"/>
            </p:cNvSpPr>
            <p:nvPr/>
          </p:nvSpPr>
          <p:spPr bwMode="auto">
            <a:xfrm flipV="1">
              <a:off x="4500" y="872"/>
              <a:ext cx="1" cy="2583"/>
            </a:xfrm>
            <a:prstGeom prst="line">
              <a:avLst/>
            </a:prstGeom>
            <a:noFill/>
            <a:ln w="26988">
              <a:solidFill>
                <a:srgbClr val="000000"/>
              </a:solidFill>
              <a:round/>
              <a:headEnd/>
              <a:tailEnd/>
            </a:ln>
          </p:spPr>
          <p:txBody>
            <a:bodyPr/>
            <a:lstStyle/>
            <a:p>
              <a:endParaRPr lang="en-US"/>
            </a:p>
          </p:txBody>
        </p:sp>
        <p:sp>
          <p:nvSpPr>
            <p:cNvPr id="44095" name="Line 64"/>
            <p:cNvSpPr>
              <a:spLocks noChangeShapeType="1"/>
            </p:cNvSpPr>
            <p:nvPr/>
          </p:nvSpPr>
          <p:spPr bwMode="auto">
            <a:xfrm flipV="1">
              <a:off x="1375" y="872"/>
              <a:ext cx="1" cy="2583"/>
            </a:xfrm>
            <a:prstGeom prst="line">
              <a:avLst/>
            </a:prstGeom>
            <a:noFill/>
            <a:ln w="26988">
              <a:solidFill>
                <a:srgbClr val="000000"/>
              </a:solidFill>
              <a:round/>
              <a:headEnd/>
              <a:tailEnd/>
            </a:ln>
          </p:spPr>
          <p:txBody>
            <a:bodyPr/>
            <a:lstStyle/>
            <a:p>
              <a:endParaRPr lang="en-US"/>
            </a:p>
          </p:txBody>
        </p:sp>
        <p:sp>
          <p:nvSpPr>
            <p:cNvPr id="44096" name="Freeform 65"/>
            <p:cNvSpPr>
              <a:spLocks/>
            </p:cNvSpPr>
            <p:nvPr/>
          </p:nvSpPr>
          <p:spPr bwMode="auto">
            <a:xfrm>
              <a:off x="1375" y="1086"/>
              <a:ext cx="2231" cy="2369"/>
            </a:xfrm>
            <a:custGeom>
              <a:avLst/>
              <a:gdLst>
                <a:gd name="T0" fmla="*/ 29 w 2231"/>
                <a:gd name="T1" fmla="*/ 2363 h 2369"/>
                <a:gd name="T2" fmla="*/ 63 w 2231"/>
                <a:gd name="T3" fmla="*/ 2363 h 2369"/>
                <a:gd name="T4" fmla="*/ 98 w 2231"/>
                <a:gd name="T5" fmla="*/ 2358 h 2369"/>
                <a:gd name="T6" fmla="*/ 132 w 2231"/>
                <a:gd name="T7" fmla="*/ 2352 h 2369"/>
                <a:gd name="T8" fmla="*/ 167 w 2231"/>
                <a:gd name="T9" fmla="*/ 2346 h 2369"/>
                <a:gd name="T10" fmla="*/ 207 w 2231"/>
                <a:gd name="T11" fmla="*/ 2340 h 2369"/>
                <a:gd name="T12" fmla="*/ 242 w 2231"/>
                <a:gd name="T13" fmla="*/ 2329 h 2369"/>
                <a:gd name="T14" fmla="*/ 276 w 2231"/>
                <a:gd name="T15" fmla="*/ 2323 h 2369"/>
                <a:gd name="T16" fmla="*/ 311 w 2231"/>
                <a:gd name="T17" fmla="*/ 2312 h 2369"/>
                <a:gd name="T18" fmla="*/ 346 w 2231"/>
                <a:gd name="T19" fmla="*/ 2306 h 2369"/>
                <a:gd name="T20" fmla="*/ 386 w 2231"/>
                <a:gd name="T21" fmla="*/ 2294 h 2369"/>
                <a:gd name="T22" fmla="*/ 421 w 2231"/>
                <a:gd name="T23" fmla="*/ 2289 h 2369"/>
                <a:gd name="T24" fmla="*/ 455 w 2231"/>
                <a:gd name="T25" fmla="*/ 2283 h 2369"/>
                <a:gd name="T26" fmla="*/ 490 w 2231"/>
                <a:gd name="T27" fmla="*/ 2277 h 2369"/>
                <a:gd name="T28" fmla="*/ 524 w 2231"/>
                <a:gd name="T29" fmla="*/ 2271 h 2369"/>
                <a:gd name="T30" fmla="*/ 565 w 2231"/>
                <a:gd name="T31" fmla="*/ 2265 h 2369"/>
                <a:gd name="T32" fmla="*/ 599 w 2231"/>
                <a:gd name="T33" fmla="*/ 2254 h 2369"/>
                <a:gd name="T34" fmla="*/ 634 w 2231"/>
                <a:gd name="T35" fmla="*/ 2248 h 2369"/>
                <a:gd name="T36" fmla="*/ 669 w 2231"/>
                <a:gd name="T37" fmla="*/ 2242 h 2369"/>
                <a:gd name="T38" fmla="*/ 703 w 2231"/>
                <a:gd name="T39" fmla="*/ 2237 h 2369"/>
                <a:gd name="T40" fmla="*/ 743 w 2231"/>
                <a:gd name="T41" fmla="*/ 2225 h 2369"/>
                <a:gd name="T42" fmla="*/ 778 w 2231"/>
                <a:gd name="T43" fmla="*/ 2133 h 2369"/>
                <a:gd name="T44" fmla="*/ 813 w 2231"/>
                <a:gd name="T45" fmla="*/ 1741 h 2369"/>
                <a:gd name="T46" fmla="*/ 847 w 2231"/>
                <a:gd name="T47" fmla="*/ 841 h 2369"/>
                <a:gd name="T48" fmla="*/ 882 w 2231"/>
                <a:gd name="T49" fmla="*/ 52 h 2369"/>
                <a:gd name="T50" fmla="*/ 922 w 2231"/>
                <a:gd name="T51" fmla="*/ 323 h 2369"/>
                <a:gd name="T52" fmla="*/ 957 w 2231"/>
                <a:gd name="T53" fmla="*/ 1274 h 2369"/>
                <a:gd name="T54" fmla="*/ 991 w 2231"/>
                <a:gd name="T55" fmla="*/ 1908 h 2369"/>
                <a:gd name="T56" fmla="*/ 1026 w 2231"/>
                <a:gd name="T57" fmla="*/ 2098 h 2369"/>
                <a:gd name="T58" fmla="*/ 1061 w 2231"/>
                <a:gd name="T59" fmla="*/ 2127 h 2369"/>
                <a:gd name="T60" fmla="*/ 1095 w 2231"/>
                <a:gd name="T61" fmla="*/ 2127 h 2369"/>
                <a:gd name="T62" fmla="*/ 1136 w 2231"/>
                <a:gd name="T63" fmla="*/ 2127 h 2369"/>
                <a:gd name="T64" fmla="*/ 1170 w 2231"/>
                <a:gd name="T65" fmla="*/ 2121 h 2369"/>
                <a:gd name="T66" fmla="*/ 1205 w 2231"/>
                <a:gd name="T67" fmla="*/ 2121 h 2369"/>
                <a:gd name="T68" fmla="*/ 1239 w 2231"/>
                <a:gd name="T69" fmla="*/ 2116 h 2369"/>
                <a:gd name="T70" fmla="*/ 1274 w 2231"/>
                <a:gd name="T71" fmla="*/ 2110 h 2369"/>
                <a:gd name="T72" fmla="*/ 1314 w 2231"/>
                <a:gd name="T73" fmla="*/ 2110 h 2369"/>
                <a:gd name="T74" fmla="*/ 1349 w 2231"/>
                <a:gd name="T75" fmla="*/ 2104 h 2369"/>
                <a:gd name="T76" fmla="*/ 1383 w 2231"/>
                <a:gd name="T77" fmla="*/ 2104 h 2369"/>
                <a:gd name="T78" fmla="*/ 1418 w 2231"/>
                <a:gd name="T79" fmla="*/ 2098 h 2369"/>
                <a:gd name="T80" fmla="*/ 1453 w 2231"/>
                <a:gd name="T81" fmla="*/ 2093 h 2369"/>
                <a:gd name="T82" fmla="*/ 1493 w 2231"/>
                <a:gd name="T83" fmla="*/ 2081 h 2369"/>
                <a:gd name="T84" fmla="*/ 1528 w 2231"/>
                <a:gd name="T85" fmla="*/ 2058 h 2369"/>
                <a:gd name="T86" fmla="*/ 1562 w 2231"/>
                <a:gd name="T87" fmla="*/ 2000 h 2369"/>
                <a:gd name="T88" fmla="*/ 1597 w 2231"/>
                <a:gd name="T89" fmla="*/ 1891 h 2369"/>
                <a:gd name="T90" fmla="*/ 1631 w 2231"/>
                <a:gd name="T91" fmla="*/ 1683 h 2369"/>
                <a:gd name="T92" fmla="*/ 1672 w 2231"/>
                <a:gd name="T93" fmla="*/ 1389 h 2369"/>
                <a:gd name="T94" fmla="*/ 1706 w 2231"/>
                <a:gd name="T95" fmla="*/ 1037 h 2369"/>
                <a:gd name="T96" fmla="*/ 1741 w 2231"/>
                <a:gd name="T97" fmla="*/ 743 h 2369"/>
                <a:gd name="T98" fmla="*/ 1775 w 2231"/>
                <a:gd name="T99" fmla="*/ 617 h 2369"/>
                <a:gd name="T100" fmla="*/ 1810 w 2231"/>
                <a:gd name="T101" fmla="*/ 715 h 2369"/>
                <a:gd name="T102" fmla="*/ 1850 w 2231"/>
                <a:gd name="T103" fmla="*/ 1020 h 2369"/>
                <a:gd name="T104" fmla="*/ 1885 w 2231"/>
                <a:gd name="T105" fmla="*/ 1412 h 2369"/>
                <a:gd name="T106" fmla="*/ 1920 w 2231"/>
                <a:gd name="T107" fmla="*/ 1787 h 2369"/>
                <a:gd name="T108" fmla="*/ 1954 w 2231"/>
                <a:gd name="T109" fmla="*/ 2064 h 2369"/>
                <a:gd name="T110" fmla="*/ 1989 w 2231"/>
                <a:gd name="T111" fmla="*/ 2231 h 2369"/>
                <a:gd name="T112" fmla="*/ 2029 w 2231"/>
                <a:gd name="T113" fmla="*/ 2317 h 2369"/>
                <a:gd name="T114" fmla="*/ 2064 w 2231"/>
                <a:gd name="T115" fmla="*/ 2352 h 2369"/>
                <a:gd name="T116" fmla="*/ 2098 w 2231"/>
                <a:gd name="T117" fmla="*/ 2363 h 2369"/>
                <a:gd name="T118" fmla="*/ 2133 w 2231"/>
                <a:gd name="T119" fmla="*/ 2369 h 2369"/>
                <a:gd name="T120" fmla="*/ 2168 w 2231"/>
                <a:gd name="T121" fmla="*/ 2369 h 2369"/>
                <a:gd name="T122" fmla="*/ 2202 w 2231"/>
                <a:gd name="T123" fmla="*/ 2369 h 236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369"/>
                <a:gd name="T188" fmla="*/ 2231 w 2231"/>
                <a:gd name="T189" fmla="*/ 2369 h 236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369">
                  <a:moveTo>
                    <a:pt x="0" y="2369"/>
                  </a:moveTo>
                  <a:lnTo>
                    <a:pt x="11" y="2369"/>
                  </a:lnTo>
                  <a:lnTo>
                    <a:pt x="17" y="2363"/>
                  </a:lnTo>
                  <a:lnTo>
                    <a:pt x="29" y="2363"/>
                  </a:lnTo>
                  <a:lnTo>
                    <a:pt x="34" y="2363"/>
                  </a:lnTo>
                  <a:lnTo>
                    <a:pt x="46" y="2363"/>
                  </a:lnTo>
                  <a:lnTo>
                    <a:pt x="52" y="2363"/>
                  </a:lnTo>
                  <a:lnTo>
                    <a:pt x="63" y="2363"/>
                  </a:lnTo>
                  <a:lnTo>
                    <a:pt x="69" y="2363"/>
                  </a:lnTo>
                  <a:lnTo>
                    <a:pt x="80" y="2358"/>
                  </a:lnTo>
                  <a:lnTo>
                    <a:pt x="86" y="2358"/>
                  </a:lnTo>
                  <a:lnTo>
                    <a:pt x="98" y="2358"/>
                  </a:lnTo>
                  <a:lnTo>
                    <a:pt x="109" y="2358"/>
                  </a:lnTo>
                  <a:lnTo>
                    <a:pt x="115" y="2358"/>
                  </a:lnTo>
                  <a:lnTo>
                    <a:pt x="127" y="2352"/>
                  </a:lnTo>
                  <a:lnTo>
                    <a:pt x="132" y="2352"/>
                  </a:lnTo>
                  <a:lnTo>
                    <a:pt x="144" y="2352"/>
                  </a:lnTo>
                  <a:lnTo>
                    <a:pt x="150" y="2352"/>
                  </a:lnTo>
                  <a:lnTo>
                    <a:pt x="161" y="2346"/>
                  </a:lnTo>
                  <a:lnTo>
                    <a:pt x="167" y="2346"/>
                  </a:lnTo>
                  <a:lnTo>
                    <a:pt x="178" y="2346"/>
                  </a:lnTo>
                  <a:lnTo>
                    <a:pt x="190" y="2340"/>
                  </a:lnTo>
                  <a:lnTo>
                    <a:pt x="196" y="2340"/>
                  </a:lnTo>
                  <a:lnTo>
                    <a:pt x="207" y="2340"/>
                  </a:lnTo>
                  <a:lnTo>
                    <a:pt x="213" y="2335"/>
                  </a:lnTo>
                  <a:lnTo>
                    <a:pt x="225" y="2335"/>
                  </a:lnTo>
                  <a:lnTo>
                    <a:pt x="230" y="2335"/>
                  </a:lnTo>
                  <a:lnTo>
                    <a:pt x="242" y="2329"/>
                  </a:lnTo>
                  <a:lnTo>
                    <a:pt x="248" y="2329"/>
                  </a:lnTo>
                  <a:lnTo>
                    <a:pt x="259" y="2323"/>
                  </a:lnTo>
                  <a:lnTo>
                    <a:pt x="265" y="2323"/>
                  </a:lnTo>
                  <a:lnTo>
                    <a:pt x="276" y="2323"/>
                  </a:lnTo>
                  <a:lnTo>
                    <a:pt x="288" y="2317"/>
                  </a:lnTo>
                  <a:lnTo>
                    <a:pt x="294" y="2317"/>
                  </a:lnTo>
                  <a:lnTo>
                    <a:pt x="305" y="2317"/>
                  </a:lnTo>
                  <a:lnTo>
                    <a:pt x="311" y="2312"/>
                  </a:lnTo>
                  <a:lnTo>
                    <a:pt x="323" y="2312"/>
                  </a:lnTo>
                  <a:lnTo>
                    <a:pt x="328" y="2312"/>
                  </a:lnTo>
                  <a:lnTo>
                    <a:pt x="340" y="2306"/>
                  </a:lnTo>
                  <a:lnTo>
                    <a:pt x="346" y="2306"/>
                  </a:lnTo>
                  <a:lnTo>
                    <a:pt x="357" y="2300"/>
                  </a:lnTo>
                  <a:lnTo>
                    <a:pt x="363" y="2300"/>
                  </a:lnTo>
                  <a:lnTo>
                    <a:pt x="374" y="2300"/>
                  </a:lnTo>
                  <a:lnTo>
                    <a:pt x="386" y="2294"/>
                  </a:lnTo>
                  <a:lnTo>
                    <a:pt x="392" y="2294"/>
                  </a:lnTo>
                  <a:lnTo>
                    <a:pt x="403" y="2294"/>
                  </a:lnTo>
                  <a:lnTo>
                    <a:pt x="409" y="2289"/>
                  </a:lnTo>
                  <a:lnTo>
                    <a:pt x="421" y="2289"/>
                  </a:lnTo>
                  <a:lnTo>
                    <a:pt x="426" y="2289"/>
                  </a:lnTo>
                  <a:lnTo>
                    <a:pt x="438" y="2283"/>
                  </a:lnTo>
                  <a:lnTo>
                    <a:pt x="444" y="2283"/>
                  </a:lnTo>
                  <a:lnTo>
                    <a:pt x="455" y="2283"/>
                  </a:lnTo>
                  <a:lnTo>
                    <a:pt x="467" y="2283"/>
                  </a:lnTo>
                  <a:lnTo>
                    <a:pt x="472" y="2277"/>
                  </a:lnTo>
                  <a:lnTo>
                    <a:pt x="484" y="2277"/>
                  </a:lnTo>
                  <a:lnTo>
                    <a:pt x="490" y="2277"/>
                  </a:lnTo>
                  <a:lnTo>
                    <a:pt x="501" y="2271"/>
                  </a:lnTo>
                  <a:lnTo>
                    <a:pt x="507" y="2271"/>
                  </a:lnTo>
                  <a:lnTo>
                    <a:pt x="519" y="2271"/>
                  </a:lnTo>
                  <a:lnTo>
                    <a:pt x="524" y="2271"/>
                  </a:lnTo>
                  <a:lnTo>
                    <a:pt x="536" y="2265"/>
                  </a:lnTo>
                  <a:lnTo>
                    <a:pt x="542" y="2265"/>
                  </a:lnTo>
                  <a:lnTo>
                    <a:pt x="553" y="2265"/>
                  </a:lnTo>
                  <a:lnTo>
                    <a:pt x="565" y="2265"/>
                  </a:lnTo>
                  <a:lnTo>
                    <a:pt x="570" y="2260"/>
                  </a:lnTo>
                  <a:lnTo>
                    <a:pt x="582" y="2260"/>
                  </a:lnTo>
                  <a:lnTo>
                    <a:pt x="588" y="2260"/>
                  </a:lnTo>
                  <a:lnTo>
                    <a:pt x="599" y="2254"/>
                  </a:lnTo>
                  <a:lnTo>
                    <a:pt x="605" y="2254"/>
                  </a:lnTo>
                  <a:lnTo>
                    <a:pt x="617" y="2254"/>
                  </a:lnTo>
                  <a:lnTo>
                    <a:pt x="622" y="2254"/>
                  </a:lnTo>
                  <a:lnTo>
                    <a:pt x="634" y="2248"/>
                  </a:lnTo>
                  <a:lnTo>
                    <a:pt x="640" y="2248"/>
                  </a:lnTo>
                  <a:lnTo>
                    <a:pt x="651" y="2248"/>
                  </a:lnTo>
                  <a:lnTo>
                    <a:pt x="663" y="2248"/>
                  </a:lnTo>
                  <a:lnTo>
                    <a:pt x="669" y="2242"/>
                  </a:lnTo>
                  <a:lnTo>
                    <a:pt x="680" y="2242"/>
                  </a:lnTo>
                  <a:lnTo>
                    <a:pt x="686" y="2242"/>
                  </a:lnTo>
                  <a:lnTo>
                    <a:pt x="697" y="2242"/>
                  </a:lnTo>
                  <a:lnTo>
                    <a:pt x="703" y="2237"/>
                  </a:lnTo>
                  <a:lnTo>
                    <a:pt x="715" y="2237"/>
                  </a:lnTo>
                  <a:lnTo>
                    <a:pt x="720" y="2231"/>
                  </a:lnTo>
                  <a:lnTo>
                    <a:pt x="732" y="2231"/>
                  </a:lnTo>
                  <a:lnTo>
                    <a:pt x="743" y="2225"/>
                  </a:lnTo>
                  <a:lnTo>
                    <a:pt x="749" y="2214"/>
                  </a:lnTo>
                  <a:lnTo>
                    <a:pt x="761" y="2196"/>
                  </a:lnTo>
                  <a:lnTo>
                    <a:pt x="767" y="2173"/>
                  </a:lnTo>
                  <a:lnTo>
                    <a:pt x="778" y="2133"/>
                  </a:lnTo>
                  <a:lnTo>
                    <a:pt x="784" y="2075"/>
                  </a:lnTo>
                  <a:lnTo>
                    <a:pt x="795" y="1994"/>
                  </a:lnTo>
                  <a:lnTo>
                    <a:pt x="801" y="1885"/>
                  </a:lnTo>
                  <a:lnTo>
                    <a:pt x="813" y="1741"/>
                  </a:lnTo>
                  <a:lnTo>
                    <a:pt x="818" y="1556"/>
                  </a:lnTo>
                  <a:lnTo>
                    <a:pt x="830" y="1343"/>
                  </a:lnTo>
                  <a:lnTo>
                    <a:pt x="841" y="1095"/>
                  </a:lnTo>
                  <a:lnTo>
                    <a:pt x="847" y="841"/>
                  </a:lnTo>
                  <a:lnTo>
                    <a:pt x="859" y="582"/>
                  </a:lnTo>
                  <a:lnTo>
                    <a:pt x="865" y="357"/>
                  </a:lnTo>
                  <a:lnTo>
                    <a:pt x="876" y="173"/>
                  </a:lnTo>
                  <a:lnTo>
                    <a:pt x="882" y="52"/>
                  </a:lnTo>
                  <a:lnTo>
                    <a:pt x="893" y="0"/>
                  </a:lnTo>
                  <a:lnTo>
                    <a:pt x="899" y="40"/>
                  </a:lnTo>
                  <a:lnTo>
                    <a:pt x="911" y="150"/>
                  </a:lnTo>
                  <a:lnTo>
                    <a:pt x="922" y="323"/>
                  </a:lnTo>
                  <a:lnTo>
                    <a:pt x="928" y="542"/>
                  </a:lnTo>
                  <a:lnTo>
                    <a:pt x="939" y="790"/>
                  </a:lnTo>
                  <a:lnTo>
                    <a:pt x="945" y="1037"/>
                  </a:lnTo>
                  <a:lnTo>
                    <a:pt x="957" y="1274"/>
                  </a:lnTo>
                  <a:lnTo>
                    <a:pt x="963" y="1487"/>
                  </a:lnTo>
                  <a:lnTo>
                    <a:pt x="974" y="1660"/>
                  </a:lnTo>
                  <a:lnTo>
                    <a:pt x="980" y="1804"/>
                  </a:lnTo>
                  <a:lnTo>
                    <a:pt x="991" y="1908"/>
                  </a:lnTo>
                  <a:lnTo>
                    <a:pt x="997" y="1989"/>
                  </a:lnTo>
                  <a:lnTo>
                    <a:pt x="1009" y="2041"/>
                  </a:lnTo>
                  <a:lnTo>
                    <a:pt x="1020" y="2075"/>
                  </a:lnTo>
                  <a:lnTo>
                    <a:pt x="1026" y="2098"/>
                  </a:lnTo>
                  <a:lnTo>
                    <a:pt x="1038" y="2116"/>
                  </a:lnTo>
                  <a:lnTo>
                    <a:pt x="1043" y="2121"/>
                  </a:lnTo>
                  <a:lnTo>
                    <a:pt x="1055" y="2127"/>
                  </a:lnTo>
                  <a:lnTo>
                    <a:pt x="1061" y="2127"/>
                  </a:lnTo>
                  <a:lnTo>
                    <a:pt x="1072" y="2127"/>
                  </a:lnTo>
                  <a:lnTo>
                    <a:pt x="1078" y="2127"/>
                  </a:lnTo>
                  <a:lnTo>
                    <a:pt x="1089" y="2127"/>
                  </a:lnTo>
                  <a:lnTo>
                    <a:pt x="1095" y="2127"/>
                  </a:lnTo>
                  <a:lnTo>
                    <a:pt x="1107" y="2127"/>
                  </a:lnTo>
                  <a:lnTo>
                    <a:pt x="1118" y="2127"/>
                  </a:lnTo>
                  <a:lnTo>
                    <a:pt x="1124" y="2127"/>
                  </a:lnTo>
                  <a:lnTo>
                    <a:pt x="1136" y="2127"/>
                  </a:lnTo>
                  <a:lnTo>
                    <a:pt x="1141" y="2121"/>
                  </a:lnTo>
                  <a:lnTo>
                    <a:pt x="1153" y="2121"/>
                  </a:lnTo>
                  <a:lnTo>
                    <a:pt x="1159" y="2121"/>
                  </a:lnTo>
                  <a:lnTo>
                    <a:pt x="1170" y="2121"/>
                  </a:lnTo>
                  <a:lnTo>
                    <a:pt x="1176" y="2121"/>
                  </a:lnTo>
                  <a:lnTo>
                    <a:pt x="1187" y="2121"/>
                  </a:lnTo>
                  <a:lnTo>
                    <a:pt x="1199" y="2121"/>
                  </a:lnTo>
                  <a:lnTo>
                    <a:pt x="1205" y="2121"/>
                  </a:lnTo>
                  <a:lnTo>
                    <a:pt x="1216" y="2116"/>
                  </a:lnTo>
                  <a:lnTo>
                    <a:pt x="1222" y="2116"/>
                  </a:lnTo>
                  <a:lnTo>
                    <a:pt x="1234" y="2116"/>
                  </a:lnTo>
                  <a:lnTo>
                    <a:pt x="1239" y="2116"/>
                  </a:lnTo>
                  <a:lnTo>
                    <a:pt x="1251" y="2116"/>
                  </a:lnTo>
                  <a:lnTo>
                    <a:pt x="1257" y="2116"/>
                  </a:lnTo>
                  <a:lnTo>
                    <a:pt x="1268" y="2116"/>
                  </a:lnTo>
                  <a:lnTo>
                    <a:pt x="1274" y="2110"/>
                  </a:lnTo>
                  <a:lnTo>
                    <a:pt x="1285" y="2110"/>
                  </a:lnTo>
                  <a:lnTo>
                    <a:pt x="1297" y="2110"/>
                  </a:lnTo>
                  <a:lnTo>
                    <a:pt x="1303" y="2110"/>
                  </a:lnTo>
                  <a:lnTo>
                    <a:pt x="1314" y="2110"/>
                  </a:lnTo>
                  <a:lnTo>
                    <a:pt x="1320" y="2110"/>
                  </a:lnTo>
                  <a:lnTo>
                    <a:pt x="1332" y="2110"/>
                  </a:lnTo>
                  <a:lnTo>
                    <a:pt x="1337" y="2104"/>
                  </a:lnTo>
                  <a:lnTo>
                    <a:pt x="1349" y="2104"/>
                  </a:lnTo>
                  <a:lnTo>
                    <a:pt x="1355" y="2104"/>
                  </a:lnTo>
                  <a:lnTo>
                    <a:pt x="1366" y="2104"/>
                  </a:lnTo>
                  <a:lnTo>
                    <a:pt x="1372" y="2104"/>
                  </a:lnTo>
                  <a:lnTo>
                    <a:pt x="1383" y="2104"/>
                  </a:lnTo>
                  <a:lnTo>
                    <a:pt x="1395" y="2098"/>
                  </a:lnTo>
                  <a:lnTo>
                    <a:pt x="1401" y="2098"/>
                  </a:lnTo>
                  <a:lnTo>
                    <a:pt x="1412" y="2098"/>
                  </a:lnTo>
                  <a:lnTo>
                    <a:pt x="1418" y="2098"/>
                  </a:lnTo>
                  <a:lnTo>
                    <a:pt x="1430" y="2093"/>
                  </a:lnTo>
                  <a:lnTo>
                    <a:pt x="1435" y="2093"/>
                  </a:lnTo>
                  <a:lnTo>
                    <a:pt x="1447" y="2093"/>
                  </a:lnTo>
                  <a:lnTo>
                    <a:pt x="1453" y="2093"/>
                  </a:lnTo>
                  <a:lnTo>
                    <a:pt x="1464" y="2087"/>
                  </a:lnTo>
                  <a:lnTo>
                    <a:pt x="1476" y="2087"/>
                  </a:lnTo>
                  <a:lnTo>
                    <a:pt x="1481" y="2081"/>
                  </a:lnTo>
                  <a:lnTo>
                    <a:pt x="1493" y="2081"/>
                  </a:lnTo>
                  <a:lnTo>
                    <a:pt x="1499" y="2075"/>
                  </a:lnTo>
                  <a:lnTo>
                    <a:pt x="1510" y="2069"/>
                  </a:lnTo>
                  <a:lnTo>
                    <a:pt x="1516" y="2064"/>
                  </a:lnTo>
                  <a:lnTo>
                    <a:pt x="1528" y="2058"/>
                  </a:lnTo>
                  <a:lnTo>
                    <a:pt x="1533" y="2046"/>
                  </a:lnTo>
                  <a:lnTo>
                    <a:pt x="1545" y="2035"/>
                  </a:lnTo>
                  <a:lnTo>
                    <a:pt x="1551" y="2023"/>
                  </a:lnTo>
                  <a:lnTo>
                    <a:pt x="1562" y="2000"/>
                  </a:lnTo>
                  <a:lnTo>
                    <a:pt x="1574" y="1983"/>
                  </a:lnTo>
                  <a:lnTo>
                    <a:pt x="1579" y="1954"/>
                  </a:lnTo>
                  <a:lnTo>
                    <a:pt x="1591" y="1925"/>
                  </a:lnTo>
                  <a:lnTo>
                    <a:pt x="1597" y="1891"/>
                  </a:lnTo>
                  <a:lnTo>
                    <a:pt x="1608" y="1845"/>
                  </a:lnTo>
                  <a:lnTo>
                    <a:pt x="1614" y="1798"/>
                  </a:lnTo>
                  <a:lnTo>
                    <a:pt x="1626" y="1747"/>
                  </a:lnTo>
                  <a:lnTo>
                    <a:pt x="1631" y="1683"/>
                  </a:lnTo>
                  <a:lnTo>
                    <a:pt x="1643" y="1620"/>
                  </a:lnTo>
                  <a:lnTo>
                    <a:pt x="1649" y="1545"/>
                  </a:lnTo>
                  <a:lnTo>
                    <a:pt x="1660" y="1470"/>
                  </a:lnTo>
                  <a:lnTo>
                    <a:pt x="1672" y="1389"/>
                  </a:lnTo>
                  <a:lnTo>
                    <a:pt x="1677" y="1303"/>
                  </a:lnTo>
                  <a:lnTo>
                    <a:pt x="1689" y="1216"/>
                  </a:lnTo>
                  <a:lnTo>
                    <a:pt x="1695" y="1124"/>
                  </a:lnTo>
                  <a:lnTo>
                    <a:pt x="1706" y="1037"/>
                  </a:lnTo>
                  <a:lnTo>
                    <a:pt x="1712" y="957"/>
                  </a:lnTo>
                  <a:lnTo>
                    <a:pt x="1724" y="876"/>
                  </a:lnTo>
                  <a:lnTo>
                    <a:pt x="1729" y="807"/>
                  </a:lnTo>
                  <a:lnTo>
                    <a:pt x="1741" y="743"/>
                  </a:lnTo>
                  <a:lnTo>
                    <a:pt x="1752" y="692"/>
                  </a:lnTo>
                  <a:lnTo>
                    <a:pt x="1758" y="651"/>
                  </a:lnTo>
                  <a:lnTo>
                    <a:pt x="1770" y="628"/>
                  </a:lnTo>
                  <a:lnTo>
                    <a:pt x="1775" y="617"/>
                  </a:lnTo>
                  <a:lnTo>
                    <a:pt x="1787" y="617"/>
                  </a:lnTo>
                  <a:lnTo>
                    <a:pt x="1793" y="634"/>
                  </a:lnTo>
                  <a:lnTo>
                    <a:pt x="1804" y="668"/>
                  </a:lnTo>
                  <a:lnTo>
                    <a:pt x="1810" y="715"/>
                  </a:lnTo>
                  <a:lnTo>
                    <a:pt x="1822" y="778"/>
                  </a:lnTo>
                  <a:lnTo>
                    <a:pt x="1827" y="847"/>
                  </a:lnTo>
                  <a:lnTo>
                    <a:pt x="1839" y="928"/>
                  </a:lnTo>
                  <a:lnTo>
                    <a:pt x="1850" y="1020"/>
                  </a:lnTo>
                  <a:lnTo>
                    <a:pt x="1856" y="1112"/>
                  </a:lnTo>
                  <a:lnTo>
                    <a:pt x="1868" y="1210"/>
                  </a:lnTo>
                  <a:lnTo>
                    <a:pt x="1874" y="1314"/>
                  </a:lnTo>
                  <a:lnTo>
                    <a:pt x="1885" y="1412"/>
                  </a:lnTo>
                  <a:lnTo>
                    <a:pt x="1891" y="1516"/>
                  </a:lnTo>
                  <a:lnTo>
                    <a:pt x="1902" y="1608"/>
                  </a:lnTo>
                  <a:lnTo>
                    <a:pt x="1908" y="1700"/>
                  </a:lnTo>
                  <a:lnTo>
                    <a:pt x="1920" y="1787"/>
                  </a:lnTo>
                  <a:lnTo>
                    <a:pt x="1925" y="1868"/>
                  </a:lnTo>
                  <a:lnTo>
                    <a:pt x="1937" y="1937"/>
                  </a:lnTo>
                  <a:lnTo>
                    <a:pt x="1948" y="2006"/>
                  </a:lnTo>
                  <a:lnTo>
                    <a:pt x="1954" y="2064"/>
                  </a:lnTo>
                  <a:lnTo>
                    <a:pt x="1966" y="2116"/>
                  </a:lnTo>
                  <a:lnTo>
                    <a:pt x="1972" y="2156"/>
                  </a:lnTo>
                  <a:lnTo>
                    <a:pt x="1983" y="2196"/>
                  </a:lnTo>
                  <a:lnTo>
                    <a:pt x="1989" y="2231"/>
                  </a:lnTo>
                  <a:lnTo>
                    <a:pt x="2000" y="2260"/>
                  </a:lnTo>
                  <a:lnTo>
                    <a:pt x="2006" y="2283"/>
                  </a:lnTo>
                  <a:lnTo>
                    <a:pt x="2018" y="2300"/>
                  </a:lnTo>
                  <a:lnTo>
                    <a:pt x="2029" y="2317"/>
                  </a:lnTo>
                  <a:lnTo>
                    <a:pt x="2035" y="2329"/>
                  </a:lnTo>
                  <a:lnTo>
                    <a:pt x="2046" y="2335"/>
                  </a:lnTo>
                  <a:lnTo>
                    <a:pt x="2052" y="2346"/>
                  </a:lnTo>
                  <a:lnTo>
                    <a:pt x="2064" y="2352"/>
                  </a:lnTo>
                  <a:lnTo>
                    <a:pt x="2070" y="2358"/>
                  </a:lnTo>
                  <a:lnTo>
                    <a:pt x="2081" y="2358"/>
                  </a:lnTo>
                  <a:lnTo>
                    <a:pt x="2087" y="2363"/>
                  </a:lnTo>
                  <a:lnTo>
                    <a:pt x="2098" y="2363"/>
                  </a:lnTo>
                  <a:lnTo>
                    <a:pt x="2104" y="2363"/>
                  </a:lnTo>
                  <a:lnTo>
                    <a:pt x="2116" y="2369"/>
                  </a:lnTo>
                  <a:lnTo>
                    <a:pt x="2127" y="2369"/>
                  </a:lnTo>
                  <a:lnTo>
                    <a:pt x="2133" y="2369"/>
                  </a:lnTo>
                  <a:lnTo>
                    <a:pt x="2144" y="2369"/>
                  </a:lnTo>
                  <a:lnTo>
                    <a:pt x="2150" y="2369"/>
                  </a:lnTo>
                  <a:lnTo>
                    <a:pt x="2162" y="2369"/>
                  </a:lnTo>
                  <a:lnTo>
                    <a:pt x="2168" y="2369"/>
                  </a:lnTo>
                  <a:lnTo>
                    <a:pt x="2179" y="2369"/>
                  </a:lnTo>
                  <a:lnTo>
                    <a:pt x="2185" y="2369"/>
                  </a:lnTo>
                  <a:lnTo>
                    <a:pt x="2196" y="2369"/>
                  </a:lnTo>
                  <a:lnTo>
                    <a:pt x="2202" y="2369"/>
                  </a:lnTo>
                  <a:lnTo>
                    <a:pt x="2214" y="2369"/>
                  </a:lnTo>
                  <a:lnTo>
                    <a:pt x="2225" y="2369"/>
                  </a:lnTo>
                  <a:lnTo>
                    <a:pt x="2231" y="2369"/>
                  </a:lnTo>
                </a:path>
              </a:pathLst>
            </a:custGeom>
            <a:noFill/>
            <a:ln w="26988">
              <a:solidFill>
                <a:srgbClr val="FF0000"/>
              </a:solidFill>
              <a:round/>
              <a:headEnd/>
              <a:tailEnd/>
            </a:ln>
          </p:spPr>
          <p:txBody>
            <a:bodyPr/>
            <a:lstStyle/>
            <a:p>
              <a:endParaRPr lang="en-US"/>
            </a:p>
          </p:txBody>
        </p:sp>
        <p:sp>
          <p:nvSpPr>
            <p:cNvPr id="44097" name="Freeform 66"/>
            <p:cNvSpPr>
              <a:spLocks/>
            </p:cNvSpPr>
            <p:nvPr/>
          </p:nvSpPr>
          <p:spPr bwMode="auto">
            <a:xfrm>
              <a:off x="1375" y="999"/>
              <a:ext cx="2231" cy="2456"/>
            </a:xfrm>
            <a:custGeom>
              <a:avLst/>
              <a:gdLst>
                <a:gd name="T0" fmla="*/ 29 w 2231"/>
                <a:gd name="T1" fmla="*/ 2456 h 2456"/>
                <a:gd name="T2" fmla="*/ 63 w 2231"/>
                <a:gd name="T3" fmla="*/ 2456 h 2456"/>
                <a:gd name="T4" fmla="*/ 98 w 2231"/>
                <a:gd name="T5" fmla="*/ 2416 h 2456"/>
                <a:gd name="T6" fmla="*/ 132 w 2231"/>
                <a:gd name="T7" fmla="*/ 2370 h 2456"/>
                <a:gd name="T8" fmla="*/ 167 w 2231"/>
                <a:gd name="T9" fmla="*/ 2352 h 2456"/>
                <a:gd name="T10" fmla="*/ 207 w 2231"/>
                <a:gd name="T11" fmla="*/ 2376 h 2456"/>
                <a:gd name="T12" fmla="*/ 242 w 2231"/>
                <a:gd name="T13" fmla="*/ 2376 h 2456"/>
                <a:gd name="T14" fmla="*/ 276 w 2231"/>
                <a:gd name="T15" fmla="*/ 2341 h 2456"/>
                <a:gd name="T16" fmla="*/ 311 w 2231"/>
                <a:gd name="T17" fmla="*/ 2329 h 2456"/>
                <a:gd name="T18" fmla="*/ 346 w 2231"/>
                <a:gd name="T19" fmla="*/ 2376 h 2456"/>
                <a:gd name="T20" fmla="*/ 386 w 2231"/>
                <a:gd name="T21" fmla="*/ 2376 h 2456"/>
                <a:gd name="T22" fmla="*/ 421 w 2231"/>
                <a:gd name="T23" fmla="*/ 2376 h 2456"/>
                <a:gd name="T24" fmla="*/ 455 w 2231"/>
                <a:gd name="T25" fmla="*/ 2370 h 2456"/>
                <a:gd name="T26" fmla="*/ 490 w 2231"/>
                <a:gd name="T27" fmla="*/ 2399 h 2456"/>
                <a:gd name="T28" fmla="*/ 524 w 2231"/>
                <a:gd name="T29" fmla="*/ 2329 h 2456"/>
                <a:gd name="T30" fmla="*/ 565 w 2231"/>
                <a:gd name="T31" fmla="*/ 2387 h 2456"/>
                <a:gd name="T32" fmla="*/ 599 w 2231"/>
                <a:gd name="T33" fmla="*/ 2329 h 2456"/>
                <a:gd name="T34" fmla="*/ 634 w 2231"/>
                <a:gd name="T35" fmla="*/ 2295 h 2456"/>
                <a:gd name="T36" fmla="*/ 669 w 2231"/>
                <a:gd name="T37" fmla="*/ 2341 h 2456"/>
                <a:gd name="T38" fmla="*/ 703 w 2231"/>
                <a:gd name="T39" fmla="*/ 2312 h 2456"/>
                <a:gd name="T40" fmla="*/ 743 w 2231"/>
                <a:gd name="T41" fmla="*/ 2358 h 2456"/>
                <a:gd name="T42" fmla="*/ 778 w 2231"/>
                <a:gd name="T43" fmla="*/ 2329 h 2456"/>
                <a:gd name="T44" fmla="*/ 813 w 2231"/>
                <a:gd name="T45" fmla="*/ 2087 h 2456"/>
                <a:gd name="T46" fmla="*/ 847 w 2231"/>
                <a:gd name="T47" fmla="*/ 1217 h 2456"/>
                <a:gd name="T48" fmla="*/ 882 w 2231"/>
                <a:gd name="T49" fmla="*/ 329 h 2456"/>
                <a:gd name="T50" fmla="*/ 922 w 2231"/>
                <a:gd name="T51" fmla="*/ 167 h 2456"/>
                <a:gd name="T52" fmla="*/ 957 w 2231"/>
                <a:gd name="T53" fmla="*/ 755 h 2456"/>
                <a:gd name="T54" fmla="*/ 991 w 2231"/>
                <a:gd name="T55" fmla="*/ 1534 h 2456"/>
                <a:gd name="T56" fmla="*/ 1026 w 2231"/>
                <a:gd name="T57" fmla="*/ 2018 h 2456"/>
                <a:gd name="T58" fmla="*/ 1061 w 2231"/>
                <a:gd name="T59" fmla="*/ 2180 h 2456"/>
                <a:gd name="T60" fmla="*/ 1095 w 2231"/>
                <a:gd name="T61" fmla="*/ 2208 h 2456"/>
                <a:gd name="T62" fmla="*/ 1136 w 2231"/>
                <a:gd name="T63" fmla="*/ 2318 h 2456"/>
                <a:gd name="T64" fmla="*/ 1170 w 2231"/>
                <a:gd name="T65" fmla="*/ 2151 h 2456"/>
                <a:gd name="T66" fmla="*/ 1205 w 2231"/>
                <a:gd name="T67" fmla="*/ 2272 h 2456"/>
                <a:gd name="T68" fmla="*/ 1239 w 2231"/>
                <a:gd name="T69" fmla="*/ 2301 h 2456"/>
                <a:gd name="T70" fmla="*/ 1274 w 2231"/>
                <a:gd name="T71" fmla="*/ 2283 h 2456"/>
                <a:gd name="T72" fmla="*/ 1314 w 2231"/>
                <a:gd name="T73" fmla="*/ 2249 h 2456"/>
                <a:gd name="T74" fmla="*/ 1349 w 2231"/>
                <a:gd name="T75" fmla="*/ 2254 h 2456"/>
                <a:gd name="T76" fmla="*/ 1383 w 2231"/>
                <a:gd name="T77" fmla="*/ 2185 h 2456"/>
                <a:gd name="T78" fmla="*/ 1418 w 2231"/>
                <a:gd name="T79" fmla="*/ 2191 h 2456"/>
                <a:gd name="T80" fmla="*/ 1453 w 2231"/>
                <a:gd name="T81" fmla="*/ 2208 h 2456"/>
                <a:gd name="T82" fmla="*/ 1493 w 2231"/>
                <a:gd name="T83" fmla="*/ 2226 h 2456"/>
                <a:gd name="T84" fmla="*/ 1528 w 2231"/>
                <a:gd name="T85" fmla="*/ 2197 h 2456"/>
                <a:gd name="T86" fmla="*/ 1562 w 2231"/>
                <a:gd name="T87" fmla="*/ 2174 h 2456"/>
                <a:gd name="T88" fmla="*/ 1597 w 2231"/>
                <a:gd name="T89" fmla="*/ 2093 h 2456"/>
                <a:gd name="T90" fmla="*/ 1631 w 2231"/>
                <a:gd name="T91" fmla="*/ 1909 h 2456"/>
                <a:gd name="T92" fmla="*/ 1672 w 2231"/>
                <a:gd name="T93" fmla="*/ 1759 h 2456"/>
                <a:gd name="T94" fmla="*/ 1706 w 2231"/>
                <a:gd name="T95" fmla="*/ 1424 h 2456"/>
                <a:gd name="T96" fmla="*/ 1741 w 2231"/>
                <a:gd name="T97" fmla="*/ 986 h 2456"/>
                <a:gd name="T98" fmla="*/ 1775 w 2231"/>
                <a:gd name="T99" fmla="*/ 750 h 2456"/>
                <a:gd name="T100" fmla="*/ 1810 w 2231"/>
                <a:gd name="T101" fmla="*/ 819 h 2456"/>
                <a:gd name="T102" fmla="*/ 1850 w 2231"/>
                <a:gd name="T103" fmla="*/ 975 h 2456"/>
                <a:gd name="T104" fmla="*/ 1885 w 2231"/>
                <a:gd name="T105" fmla="*/ 1228 h 2456"/>
                <a:gd name="T106" fmla="*/ 1920 w 2231"/>
                <a:gd name="T107" fmla="*/ 1603 h 2456"/>
                <a:gd name="T108" fmla="*/ 1954 w 2231"/>
                <a:gd name="T109" fmla="*/ 1897 h 2456"/>
                <a:gd name="T110" fmla="*/ 1989 w 2231"/>
                <a:gd name="T111" fmla="*/ 2110 h 2456"/>
                <a:gd name="T112" fmla="*/ 2029 w 2231"/>
                <a:gd name="T113" fmla="*/ 2301 h 2456"/>
                <a:gd name="T114" fmla="*/ 2064 w 2231"/>
                <a:gd name="T115" fmla="*/ 2335 h 2456"/>
                <a:gd name="T116" fmla="*/ 2098 w 2231"/>
                <a:gd name="T117" fmla="*/ 2370 h 2456"/>
                <a:gd name="T118" fmla="*/ 2133 w 2231"/>
                <a:gd name="T119" fmla="*/ 2381 h 2456"/>
                <a:gd name="T120" fmla="*/ 2168 w 2231"/>
                <a:gd name="T121" fmla="*/ 2381 h 2456"/>
                <a:gd name="T122" fmla="*/ 2202 w 2231"/>
                <a:gd name="T123" fmla="*/ 2376 h 24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456"/>
                <a:gd name="T188" fmla="*/ 2231 w 2231"/>
                <a:gd name="T189" fmla="*/ 2456 h 24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456">
                  <a:moveTo>
                    <a:pt x="0" y="2456"/>
                  </a:moveTo>
                  <a:lnTo>
                    <a:pt x="11" y="2456"/>
                  </a:lnTo>
                  <a:lnTo>
                    <a:pt x="17" y="2456"/>
                  </a:lnTo>
                  <a:lnTo>
                    <a:pt x="29" y="2456"/>
                  </a:lnTo>
                  <a:lnTo>
                    <a:pt x="34" y="2456"/>
                  </a:lnTo>
                  <a:lnTo>
                    <a:pt x="46" y="2456"/>
                  </a:lnTo>
                  <a:lnTo>
                    <a:pt x="52" y="2456"/>
                  </a:lnTo>
                  <a:lnTo>
                    <a:pt x="63" y="2456"/>
                  </a:lnTo>
                  <a:lnTo>
                    <a:pt x="69" y="2456"/>
                  </a:lnTo>
                  <a:lnTo>
                    <a:pt x="80" y="2456"/>
                  </a:lnTo>
                  <a:lnTo>
                    <a:pt x="86" y="2445"/>
                  </a:lnTo>
                  <a:lnTo>
                    <a:pt x="98" y="2416"/>
                  </a:lnTo>
                  <a:lnTo>
                    <a:pt x="109" y="2381"/>
                  </a:lnTo>
                  <a:lnTo>
                    <a:pt x="115" y="2352"/>
                  </a:lnTo>
                  <a:lnTo>
                    <a:pt x="127" y="2347"/>
                  </a:lnTo>
                  <a:lnTo>
                    <a:pt x="132" y="2370"/>
                  </a:lnTo>
                  <a:lnTo>
                    <a:pt x="144" y="2358"/>
                  </a:lnTo>
                  <a:lnTo>
                    <a:pt x="150" y="2341"/>
                  </a:lnTo>
                  <a:lnTo>
                    <a:pt x="161" y="2341"/>
                  </a:lnTo>
                  <a:lnTo>
                    <a:pt x="167" y="2352"/>
                  </a:lnTo>
                  <a:lnTo>
                    <a:pt x="178" y="2341"/>
                  </a:lnTo>
                  <a:lnTo>
                    <a:pt x="190" y="2329"/>
                  </a:lnTo>
                  <a:lnTo>
                    <a:pt x="196" y="2352"/>
                  </a:lnTo>
                  <a:lnTo>
                    <a:pt x="207" y="2376"/>
                  </a:lnTo>
                  <a:lnTo>
                    <a:pt x="213" y="2358"/>
                  </a:lnTo>
                  <a:lnTo>
                    <a:pt x="225" y="2341"/>
                  </a:lnTo>
                  <a:lnTo>
                    <a:pt x="230" y="2358"/>
                  </a:lnTo>
                  <a:lnTo>
                    <a:pt x="242" y="2376"/>
                  </a:lnTo>
                  <a:lnTo>
                    <a:pt x="248" y="2381"/>
                  </a:lnTo>
                  <a:lnTo>
                    <a:pt x="259" y="2381"/>
                  </a:lnTo>
                  <a:lnTo>
                    <a:pt x="265" y="2358"/>
                  </a:lnTo>
                  <a:lnTo>
                    <a:pt x="276" y="2341"/>
                  </a:lnTo>
                  <a:lnTo>
                    <a:pt x="288" y="2341"/>
                  </a:lnTo>
                  <a:lnTo>
                    <a:pt x="294" y="2341"/>
                  </a:lnTo>
                  <a:lnTo>
                    <a:pt x="305" y="2335"/>
                  </a:lnTo>
                  <a:lnTo>
                    <a:pt x="311" y="2329"/>
                  </a:lnTo>
                  <a:lnTo>
                    <a:pt x="323" y="2335"/>
                  </a:lnTo>
                  <a:lnTo>
                    <a:pt x="328" y="2347"/>
                  </a:lnTo>
                  <a:lnTo>
                    <a:pt x="340" y="2364"/>
                  </a:lnTo>
                  <a:lnTo>
                    <a:pt x="346" y="2376"/>
                  </a:lnTo>
                  <a:lnTo>
                    <a:pt x="357" y="2376"/>
                  </a:lnTo>
                  <a:lnTo>
                    <a:pt x="363" y="2370"/>
                  </a:lnTo>
                  <a:lnTo>
                    <a:pt x="374" y="2370"/>
                  </a:lnTo>
                  <a:lnTo>
                    <a:pt x="386" y="2376"/>
                  </a:lnTo>
                  <a:lnTo>
                    <a:pt x="392" y="2387"/>
                  </a:lnTo>
                  <a:lnTo>
                    <a:pt x="403" y="2381"/>
                  </a:lnTo>
                  <a:lnTo>
                    <a:pt x="409" y="2370"/>
                  </a:lnTo>
                  <a:lnTo>
                    <a:pt x="421" y="2376"/>
                  </a:lnTo>
                  <a:lnTo>
                    <a:pt x="426" y="2387"/>
                  </a:lnTo>
                  <a:lnTo>
                    <a:pt x="438" y="2399"/>
                  </a:lnTo>
                  <a:lnTo>
                    <a:pt x="444" y="2404"/>
                  </a:lnTo>
                  <a:lnTo>
                    <a:pt x="455" y="2370"/>
                  </a:lnTo>
                  <a:lnTo>
                    <a:pt x="467" y="2347"/>
                  </a:lnTo>
                  <a:lnTo>
                    <a:pt x="472" y="2376"/>
                  </a:lnTo>
                  <a:lnTo>
                    <a:pt x="484" y="2399"/>
                  </a:lnTo>
                  <a:lnTo>
                    <a:pt x="490" y="2399"/>
                  </a:lnTo>
                  <a:lnTo>
                    <a:pt x="501" y="2393"/>
                  </a:lnTo>
                  <a:lnTo>
                    <a:pt x="507" y="2352"/>
                  </a:lnTo>
                  <a:lnTo>
                    <a:pt x="519" y="2324"/>
                  </a:lnTo>
                  <a:lnTo>
                    <a:pt x="524" y="2329"/>
                  </a:lnTo>
                  <a:lnTo>
                    <a:pt x="536" y="2329"/>
                  </a:lnTo>
                  <a:lnTo>
                    <a:pt x="542" y="2329"/>
                  </a:lnTo>
                  <a:lnTo>
                    <a:pt x="553" y="2352"/>
                  </a:lnTo>
                  <a:lnTo>
                    <a:pt x="565" y="2387"/>
                  </a:lnTo>
                  <a:lnTo>
                    <a:pt x="570" y="2381"/>
                  </a:lnTo>
                  <a:lnTo>
                    <a:pt x="582" y="2341"/>
                  </a:lnTo>
                  <a:lnTo>
                    <a:pt x="588" y="2329"/>
                  </a:lnTo>
                  <a:lnTo>
                    <a:pt x="599" y="2329"/>
                  </a:lnTo>
                  <a:lnTo>
                    <a:pt x="605" y="2347"/>
                  </a:lnTo>
                  <a:lnTo>
                    <a:pt x="617" y="2364"/>
                  </a:lnTo>
                  <a:lnTo>
                    <a:pt x="622" y="2335"/>
                  </a:lnTo>
                  <a:lnTo>
                    <a:pt x="634" y="2295"/>
                  </a:lnTo>
                  <a:lnTo>
                    <a:pt x="640" y="2335"/>
                  </a:lnTo>
                  <a:lnTo>
                    <a:pt x="651" y="2381"/>
                  </a:lnTo>
                  <a:lnTo>
                    <a:pt x="663" y="2358"/>
                  </a:lnTo>
                  <a:lnTo>
                    <a:pt x="669" y="2341"/>
                  </a:lnTo>
                  <a:lnTo>
                    <a:pt x="680" y="2381"/>
                  </a:lnTo>
                  <a:lnTo>
                    <a:pt x="686" y="2410"/>
                  </a:lnTo>
                  <a:lnTo>
                    <a:pt x="697" y="2352"/>
                  </a:lnTo>
                  <a:lnTo>
                    <a:pt x="703" y="2312"/>
                  </a:lnTo>
                  <a:lnTo>
                    <a:pt x="715" y="2329"/>
                  </a:lnTo>
                  <a:lnTo>
                    <a:pt x="720" y="2347"/>
                  </a:lnTo>
                  <a:lnTo>
                    <a:pt x="732" y="2358"/>
                  </a:lnTo>
                  <a:lnTo>
                    <a:pt x="743" y="2358"/>
                  </a:lnTo>
                  <a:lnTo>
                    <a:pt x="749" y="2329"/>
                  </a:lnTo>
                  <a:lnTo>
                    <a:pt x="761" y="2324"/>
                  </a:lnTo>
                  <a:lnTo>
                    <a:pt x="767" y="2335"/>
                  </a:lnTo>
                  <a:lnTo>
                    <a:pt x="778" y="2329"/>
                  </a:lnTo>
                  <a:lnTo>
                    <a:pt x="784" y="2312"/>
                  </a:lnTo>
                  <a:lnTo>
                    <a:pt x="795" y="2266"/>
                  </a:lnTo>
                  <a:lnTo>
                    <a:pt x="801" y="2203"/>
                  </a:lnTo>
                  <a:lnTo>
                    <a:pt x="813" y="2087"/>
                  </a:lnTo>
                  <a:lnTo>
                    <a:pt x="818" y="1932"/>
                  </a:lnTo>
                  <a:lnTo>
                    <a:pt x="830" y="1689"/>
                  </a:lnTo>
                  <a:lnTo>
                    <a:pt x="841" y="1424"/>
                  </a:lnTo>
                  <a:lnTo>
                    <a:pt x="847" y="1217"/>
                  </a:lnTo>
                  <a:lnTo>
                    <a:pt x="859" y="1021"/>
                  </a:lnTo>
                  <a:lnTo>
                    <a:pt x="865" y="836"/>
                  </a:lnTo>
                  <a:lnTo>
                    <a:pt x="876" y="657"/>
                  </a:lnTo>
                  <a:lnTo>
                    <a:pt x="882" y="329"/>
                  </a:lnTo>
                  <a:lnTo>
                    <a:pt x="893" y="0"/>
                  </a:lnTo>
                  <a:lnTo>
                    <a:pt x="899" y="133"/>
                  </a:lnTo>
                  <a:lnTo>
                    <a:pt x="911" y="265"/>
                  </a:lnTo>
                  <a:lnTo>
                    <a:pt x="922" y="167"/>
                  </a:lnTo>
                  <a:lnTo>
                    <a:pt x="928" y="127"/>
                  </a:lnTo>
                  <a:lnTo>
                    <a:pt x="939" y="335"/>
                  </a:lnTo>
                  <a:lnTo>
                    <a:pt x="945" y="536"/>
                  </a:lnTo>
                  <a:lnTo>
                    <a:pt x="957" y="755"/>
                  </a:lnTo>
                  <a:lnTo>
                    <a:pt x="963" y="980"/>
                  </a:lnTo>
                  <a:lnTo>
                    <a:pt x="974" y="1234"/>
                  </a:lnTo>
                  <a:lnTo>
                    <a:pt x="980" y="1430"/>
                  </a:lnTo>
                  <a:lnTo>
                    <a:pt x="991" y="1534"/>
                  </a:lnTo>
                  <a:lnTo>
                    <a:pt x="997" y="1666"/>
                  </a:lnTo>
                  <a:lnTo>
                    <a:pt x="1009" y="1845"/>
                  </a:lnTo>
                  <a:lnTo>
                    <a:pt x="1020" y="1949"/>
                  </a:lnTo>
                  <a:lnTo>
                    <a:pt x="1026" y="2018"/>
                  </a:lnTo>
                  <a:lnTo>
                    <a:pt x="1038" y="2053"/>
                  </a:lnTo>
                  <a:lnTo>
                    <a:pt x="1043" y="2064"/>
                  </a:lnTo>
                  <a:lnTo>
                    <a:pt x="1055" y="2116"/>
                  </a:lnTo>
                  <a:lnTo>
                    <a:pt x="1061" y="2180"/>
                  </a:lnTo>
                  <a:lnTo>
                    <a:pt x="1072" y="2180"/>
                  </a:lnTo>
                  <a:lnTo>
                    <a:pt x="1078" y="2168"/>
                  </a:lnTo>
                  <a:lnTo>
                    <a:pt x="1089" y="2185"/>
                  </a:lnTo>
                  <a:lnTo>
                    <a:pt x="1095" y="2208"/>
                  </a:lnTo>
                  <a:lnTo>
                    <a:pt x="1107" y="2243"/>
                  </a:lnTo>
                  <a:lnTo>
                    <a:pt x="1118" y="2272"/>
                  </a:lnTo>
                  <a:lnTo>
                    <a:pt x="1124" y="2295"/>
                  </a:lnTo>
                  <a:lnTo>
                    <a:pt x="1136" y="2318"/>
                  </a:lnTo>
                  <a:lnTo>
                    <a:pt x="1141" y="2329"/>
                  </a:lnTo>
                  <a:lnTo>
                    <a:pt x="1153" y="2312"/>
                  </a:lnTo>
                  <a:lnTo>
                    <a:pt x="1159" y="2208"/>
                  </a:lnTo>
                  <a:lnTo>
                    <a:pt x="1170" y="2151"/>
                  </a:lnTo>
                  <a:lnTo>
                    <a:pt x="1176" y="2214"/>
                  </a:lnTo>
                  <a:lnTo>
                    <a:pt x="1187" y="2266"/>
                  </a:lnTo>
                  <a:lnTo>
                    <a:pt x="1199" y="2266"/>
                  </a:lnTo>
                  <a:lnTo>
                    <a:pt x="1205" y="2272"/>
                  </a:lnTo>
                  <a:lnTo>
                    <a:pt x="1216" y="2283"/>
                  </a:lnTo>
                  <a:lnTo>
                    <a:pt x="1222" y="2295"/>
                  </a:lnTo>
                  <a:lnTo>
                    <a:pt x="1234" y="2306"/>
                  </a:lnTo>
                  <a:lnTo>
                    <a:pt x="1239" y="2301"/>
                  </a:lnTo>
                  <a:lnTo>
                    <a:pt x="1251" y="2283"/>
                  </a:lnTo>
                  <a:lnTo>
                    <a:pt x="1257" y="2289"/>
                  </a:lnTo>
                  <a:lnTo>
                    <a:pt x="1268" y="2312"/>
                  </a:lnTo>
                  <a:lnTo>
                    <a:pt x="1274" y="2283"/>
                  </a:lnTo>
                  <a:lnTo>
                    <a:pt x="1285" y="2231"/>
                  </a:lnTo>
                  <a:lnTo>
                    <a:pt x="1297" y="2243"/>
                  </a:lnTo>
                  <a:lnTo>
                    <a:pt x="1303" y="2254"/>
                  </a:lnTo>
                  <a:lnTo>
                    <a:pt x="1314" y="2249"/>
                  </a:lnTo>
                  <a:lnTo>
                    <a:pt x="1320" y="2237"/>
                  </a:lnTo>
                  <a:lnTo>
                    <a:pt x="1332" y="2231"/>
                  </a:lnTo>
                  <a:lnTo>
                    <a:pt x="1337" y="2231"/>
                  </a:lnTo>
                  <a:lnTo>
                    <a:pt x="1349" y="2254"/>
                  </a:lnTo>
                  <a:lnTo>
                    <a:pt x="1355" y="2278"/>
                  </a:lnTo>
                  <a:lnTo>
                    <a:pt x="1366" y="2249"/>
                  </a:lnTo>
                  <a:lnTo>
                    <a:pt x="1372" y="2214"/>
                  </a:lnTo>
                  <a:lnTo>
                    <a:pt x="1383" y="2185"/>
                  </a:lnTo>
                  <a:lnTo>
                    <a:pt x="1395" y="2185"/>
                  </a:lnTo>
                  <a:lnTo>
                    <a:pt x="1401" y="2237"/>
                  </a:lnTo>
                  <a:lnTo>
                    <a:pt x="1412" y="2249"/>
                  </a:lnTo>
                  <a:lnTo>
                    <a:pt x="1418" y="2191"/>
                  </a:lnTo>
                  <a:lnTo>
                    <a:pt x="1430" y="2156"/>
                  </a:lnTo>
                  <a:lnTo>
                    <a:pt x="1435" y="2191"/>
                  </a:lnTo>
                  <a:lnTo>
                    <a:pt x="1447" y="2208"/>
                  </a:lnTo>
                  <a:lnTo>
                    <a:pt x="1453" y="2208"/>
                  </a:lnTo>
                  <a:lnTo>
                    <a:pt x="1464" y="2208"/>
                  </a:lnTo>
                  <a:lnTo>
                    <a:pt x="1476" y="2191"/>
                  </a:lnTo>
                  <a:lnTo>
                    <a:pt x="1481" y="2208"/>
                  </a:lnTo>
                  <a:lnTo>
                    <a:pt x="1493" y="2226"/>
                  </a:lnTo>
                  <a:lnTo>
                    <a:pt x="1499" y="2220"/>
                  </a:lnTo>
                  <a:lnTo>
                    <a:pt x="1510" y="2203"/>
                  </a:lnTo>
                  <a:lnTo>
                    <a:pt x="1516" y="2197"/>
                  </a:lnTo>
                  <a:lnTo>
                    <a:pt x="1528" y="2197"/>
                  </a:lnTo>
                  <a:lnTo>
                    <a:pt x="1533" y="2139"/>
                  </a:lnTo>
                  <a:lnTo>
                    <a:pt x="1545" y="2081"/>
                  </a:lnTo>
                  <a:lnTo>
                    <a:pt x="1551" y="2128"/>
                  </a:lnTo>
                  <a:lnTo>
                    <a:pt x="1562" y="2174"/>
                  </a:lnTo>
                  <a:lnTo>
                    <a:pt x="1574" y="2174"/>
                  </a:lnTo>
                  <a:lnTo>
                    <a:pt x="1579" y="2168"/>
                  </a:lnTo>
                  <a:lnTo>
                    <a:pt x="1591" y="2128"/>
                  </a:lnTo>
                  <a:lnTo>
                    <a:pt x="1597" y="2093"/>
                  </a:lnTo>
                  <a:lnTo>
                    <a:pt x="1608" y="2076"/>
                  </a:lnTo>
                  <a:lnTo>
                    <a:pt x="1614" y="2041"/>
                  </a:lnTo>
                  <a:lnTo>
                    <a:pt x="1626" y="1949"/>
                  </a:lnTo>
                  <a:lnTo>
                    <a:pt x="1631" y="1909"/>
                  </a:lnTo>
                  <a:lnTo>
                    <a:pt x="1643" y="1960"/>
                  </a:lnTo>
                  <a:lnTo>
                    <a:pt x="1649" y="1955"/>
                  </a:lnTo>
                  <a:lnTo>
                    <a:pt x="1660" y="1857"/>
                  </a:lnTo>
                  <a:lnTo>
                    <a:pt x="1672" y="1759"/>
                  </a:lnTo>
                  <a:lnTo>
                    <a:pt x="1677" y="1666"/>
                  </a:lnTo>
                  <a:lnTo>
                    <a:pt x="1689" y="1580"/>
                  </a:lnTo>
                  <a:lnTo>
                    <a:pt x="1695" y="1488"/>
                  </a:lnTo>
                  <a:lnTo>
                    <a:pt x="1706" y="1424"/>
                  </a:lnTo>
                  <a:lnTo>
                    <a:pt x="1712" y="1384"/>
                  </a:lnTo>
                  <a:lnTo>
                    <a:pt x="1724" y="1274"/>
                  </a:lnTo>
                  <a:lnTo>
                    <a:pt x="1729" y="1124"/>
                  </a:lnTo>
                  <a:lnTo>
                    <a:pt x="1741" y="986"/>
                  </a:lnTo>
                  <a:lnTo>
                    <a:pt x="1752" y="859"/>
                  </a:lnTo>
                  <a:lnTo>
                    <a:pt x="1758" y="807"/>
                  </a:lnTo>
                  <a:lnTo>
                    <a:pt x="1770" y="779"/>
                  </a:lnTo>
                  <a:lnTo>
                    <a:pt x="1775" y="750"/>
                  </a:lnTo>
                  <a:lnTo>
                    <a:pt x="1787" y="715"/>
                  </a:lnTo>
                  <a:lnTo>
                    <a:pt x="1793" y="807"/>
                  </a:lnTo>
                  <a:lnTo>
                    <a:pt x="1804" y="900"/>
                  </a:lnTo>
                  <a:lnTo>
                    <a:pt x="1810" y="819"/>
                  </a:lnTo>
                  <a:lnTo>
                    <a:pt x="1822" y="773"/>
                  </a:lnTo>
                  <a:lnTo>
                    <a:pt x="1827" y="830"/>
                  </a:lnTo>
                  <a:lnTo>
                    <a:pt x="1839" y="894"/>
                  </a:lnTo>
                  <a:lnTo>
                    <a:pt x="1850" y="975"/>
                  </a:lnTo>
                  <a:lnTo>
                    <a:pt x="1856" y="1061"/>
                  </a:lnTo>
                  <a:lnTo>
                    <a:pt x="1868" y="1148"/>
                  </a:lnTo>
                  <a:lnTo>
                    <a:pt x="1874" y="1211"/>
                  </a:lnTo>
                  <a:lnTo>
                    <a:pt x="1885" y="1228"/>
                  </a:lnTo>
                  <a:lnTo>
                    <a:pt x="1891" y="1309"/>
                  </a:lnTo>
                  <a:lnTo>
                    <a:pt x="1902" y="1470"/>
                  </a:lnTo>
                  <a:lnTo>
                    <a:pt x="1908" y="1563"/>
                  </a:lnTo>
                  <a:lnTo>
                    <a:pt x="1920" y="1603"/>
                  </a:lnTo>
                  <a:lnTo>
                    <a:pt x="1925" y="1678"/>
                  </a:lnTo>
                  <a:lnTo>
                    <a:pt x="1937" y="1759"/>
                  </a:lnTo>
                  <a:lnTo>
                    <a:pt x="1948" y="1834"/>
                  </a:lnTo>
                  <a:lnTo>
                    <a:pt x="1954" y="1897"/>
                  </a:lnTo>
                  <a:lnTo>
                    <a:pt x="1966" y="1937"/>
                  </a:lnTo>
                  <a:lnTo>
                    <a:pt x="1972" y="1966"/>
                  </a:lnTo>
                  <a:lnTo>
                    <a:pt x="1983" y="2035"/>
                  </a:lnTo>
                  <a:lnTo>
                    <a:pt x="1989" y="2110"/>
                  </a:lnTo>
                  <a:lnTo>
                    <a:pt x="2000" y="2110"/>
                  </a:lnTo>
                  <a:lnTo>
                    <a:pt x="2006" y="2099"/>
                  </a:lnTo>
                  <a:lnTo>
                    <a:pt x="2018" y="2203"/>
                  </a:lnTo>
                  <a:lnTo>
                    <a:pt x="2029" y="2301"/>
                  </a:lnTo>
                  <a:lnTo>
                    <a:pt x="2035" y="2289"/>
                  </a:lnTo>
                  <a:lnTo>
                    <a:pt x="2046" y="2283"/>
                  </a:lnTo>
                  <a:lnTo>
                    <a:pt x="2052" y="2312"/>
                  </a:lnTo>
                  <a:lnTo>
                    <a:pt x="2064" y="2335"/>
                  </a:lnTo>
                  <a:lnTo>
                    <a:pt x="2070" y="2347"/>
                  </a:lnTo>
                  <a:lnTo>
                    <a:pt x="2081" y="2358"/>
                  </a:lnTo>
                  <a:lnTo>
                    <a:pt x="2087" y="2358"/>
                  </a:lnTo>
                  <a:lnTo>
                    <a:pt x="2098" y="2370"/>
                  </a:lnTo>
                  <a:lnTo>
                    <a:pt x="2104" y="2381"/>
                  </a:lnTo>
                  <a:lnTo>
                    <a:pt x="2116" y="2387"/>
                  </a:lnTo>
                  <a:lnTo>
                    <a:pt x="2127" y="2381"/>
                  </a:lnTo>
                  <a:lnTo>
                    <a:pt x="2133" y="2381"/>
                  </a:lnTo>
                  <a:lnTo>
                    <a:pt x="2144" y="2381"/>
                  </a:lnTo>
                  <a:lnTo>
                    <a:pt x="2150" y="2381"/>
                  </a:lnTo>
                  <a:lnTo>
                    <a:pt x="2162" y="2381"/>
                  </a:lnTo>
                  <a:lnTo>
                    <a:pt x="2168" y="2381"/>
                  </a:lnTo>
                  <a:lnTo>
                    <a:pt x="2179" y="2376"/>
                  </a:lnTo>
                  <a:lnTo>
                    <a:pt x="2185" y="2376"/>
                  </a:lnTo>
                  <a:lnTo>
                    <a:pt x="2196" y="2381"/>
                  </a:lnTo>
                  <a:lnTo>
                    <a:pt x="2202" y="2376"/>
                  </a:lnTo>
                  <a:lnTo>
                    <a:pt x="2214" y="2370"/>
                  </a:lnTo>
                  <a:lnTo>
                    <a:pt x="2225" y="2399"/>
                  </a:lnTo>
                  <a:lnTo>
                    <a:pt x="2231" y="2427"/>
                  </a:lnTo>
                </a:path>
              </a:pathLst>
            </a:custGeom>
            <a:noFill/>
            <a:ln w="26988">
              <a:solidFill>
                <a:srgbClr val="0000FF"/>
              </a:solidFill>
              <a:round/>
              <a:headEnd/>
              <a:tailEnd/>
            </a:ln>
          </p:spPr>
          <p:txBody>
            <a:bodyPr/>
            <a:lstStyle/>
            <a:p>
              <a:endParaRPr lang="en-US"/>
            </a:p>
          </p:txBody>
        </p:sp>
        <p:sp>
          <p:nvSpPr>
            <p:cNvPr id="44098" name="Rectangle 67"/>
            <p:cNvSpPr>
              <a:spLocks noChangeArrowheads="1"/>
            </p:cNvSpPr>
            <p:nvPr/>
          </p:nvSpPr>
          <p:spPr bwMode="auto">
            <a:xfrm>
              <a:off x="2095" y="3645"/>
              <a:ext cx="174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x (Relative DNA Content)</a:t>
              </a:r>
              <a:endParaRPr lang="en-AU" sz="1400"/>
            </a:p>
          </p:txBody>
        </p:sp>
        <p:sp>
          <p:nvSpPr>
            <p:cNvPr id="44099" name="Rectangle 68"/>
            <p:cNvSpPr>
              <a:spLocks noChangeArrowheads="1"/>
            </p:cNvSpPr>
            <p:nvPr/>
          </p:nvSpPr>
          <p:spPr bwMode="auto">
            <a:xfrm rot="-5400000">
              <a:off x="638" y="2032"/>
              <a:ext cx="76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Cell Count</a:t>
              </a:r>
              <a:endParaRPr lang="en-AU" sz="1400"/>
            </a:p>
          </p:txBody>
        </p:sp>
        <p:sp>
          <p:nvSpPr>
            <p:cNvPr id="44100" name="Rectangle 69"/>
            <p:cNvSpPr>
              <a:spLocks noChangeArrowheads="1"/>
            </p:cNvSpPr>
            <p:nvPr/>
          </p:nvSpPr>
          <p:spPr bwMode="auto">
            <a:xfrm>
              <a:off x="1133" y="619"/>
              <a:ext cx="3719"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NZM13 DNA profile 48 hours after the addition of Taxol</a:t>
              </a:r>
              <a:endParaRPr lang="en-AU" sz="1400"/>
            </a:p>
          </p:txBody>
        </p:sp>
        <p:sp>
          <p:nvSpPr>
            <p:cNvPr id="44101" name="Rectangle 70"/>
            <p:cNvSpPr>
              <a:spLocks noChangeArrowheads="1"/>
            </p:cNvSpPr>
            <p:nvPr/>
          </p:nvSpPr>
          <p:spPr bwMode="auto">
            <a:xfrm>
              <a:off x="3531" y="919"/>
              <a:ext cx="917" cy="380"/>
            </a:xfrm>
            <a:prstGeom prst="rect">
              <a:avLst/>
            </a:prstGeom>
            <a:solidFill>
              <a:srgbClr val="FFFFFF"/>
            </a:solidFill>
            <a:ln w="9525">
              <a:noFill/>
              <a:miter lim="800000"/>
              <a:headEnd/>
              <a:tailEnd/>
            </a:ln>
          </p:spPr>
          <p:txBody>
            <a:bodyPr/>
            <a:lstStyle/>
            <a:p>
              <a:endParaRPr lang="en-US"/>
            </a:p>
          </p:txBody>
        </p:sp>
        <p:sp>
          <p:nvSpPr>
            <p:cNvPr id="44102" name="Rectangle 71"/>
            <p:cNvSpPr>
              <a:spLocks noChangeArrowheads="1"/>
            </p:cNvSpPr>
            <p:nvPr/>
          </p:nvSpPr>
          <p:spPr bwMode="auto">
            <a:xfrm>
              <a:off x="3531" y="919"/>
              <a:ext cx="917" cy="380"/>
            </a:xfrm>
            <a:prstGeom prst="rect">
              <a:avLst/>
            </a:prstGeom>
            <a:noFill/>
            <a:ln w="26988">
              <a:solidFill>
                <a:srgbClr val="FFFFFF"/>
              </a:solidFill>
              <a:miter lim="800000"/>
              <a:headEnd/>
              <a:tailEnd/>
            </a:ln>
          </p:spPr>
          <p:txBody>
            <a:bodyPr/>
            <a:lstStyle/>
            <a:p>
              <a:endParaRPr lang="en-US"/>
            </a:p>
          </p:txBody>
        </p:sp>
        <p:sp>
          <p:nvSpPr>
            <p:cNvPr id="44103" name="Line 72"/>
            <p:cNvSpPr>
              <a:spLocks noChangeShapeType="1"/>
            </p:cNvSpPr>
            <p:nvPr/>
          </p:nvSpPr>
          <p:spPr bwMode="auto">
            <a:xfrm>
              <a:off x="3531" y="919"/>
              <a:ext cx="917" cy="1"/>
            </a:xfrm>
            <a:prstGeom prst="line">
              <a:avLst/>
            </a:prstGeom>
            <a:noFill/>
            <a:ln w="26988">
              <a:solidFill>
                <a:srgbClr val="000000"/>
              </a:solidFill>
              <a:round/>
              <a:headEnd/>
              <a:tailEnd/>
            </a:ln>
          </p:spPr>
          <p:txBody>
            <a:bodyPr/>
            <a:lstStyle/>
            <a:p>
              <a:endParaRPr lang="en-US"/>
            </a:p>
          </p:txBody>
        </p:sp>
        <p:sp>
          <p:nvSpPr>
            <p:cNvPr id="44104" name="Line 73"/>
            <p:cNvSpPr>
              <a:spLocks noChangeShapeType="1"/>
            </p:cNvSpPr>
            <p:nvPr/>
          </p:nvSpPr>
          <p:spPr bwMode="auto">
            <a:xfrm>
              <a:off x="3531" y="1299"/>
              <a:ext cx="917" cy="1"/>
            </a:xfrm>
            <a:prstGeom prst="line">
              <a:avLst/>
            </a:prstGeom>
            <a:noFill/>
            <a:ln w="26988">
              <a:solidFill>
                <a:srgbClr val="000000"/>
              </a:solidFill>
              <a:round/>
              <a:headEnd/>
              <a:tailEnd/>
            </a:ln>
          </p:spPr>
          <p:txBody>
            <a:bodyPr/>
            <a:lstStyle/>
            <a:p>
              <a:endParaRPr lang="en-US"/>
            </a:p>
          </p:txBody>
        </p:sp>
        <p:sp>
          <p:nvSpPr>
            <p:cNvPr id="44105" name="Line 74"/>
            <p:cNvSpPr>
              <a:spLocks noChangeShapeType="1"/>
            </p:cNvSpPr>
            <p:nvPr/>
          </p:nvSpPr>
          <p:spPr bwMode="auto">
            <a:xfrm flipV="1">
              <a:off x="4448" y="919"/>
              <a:ext cx="1" cy="380"/>
            </a:xfrm>
            <a:prstGeom prst="line">
              <a:avLst/>
            </a:prstGeom>
            <a:noFill/>
            <a:ln w="26988">
              <a:solidFill>
                <a:srgbClr val="000000"/>
              </a:solidFill>
              <a:round/>
              <a:headEnd/>
              <a:tailEnd/>
            </a:ln>
          </p:spPr>
          <p:txBody>
            <a:bodyPr/>
            <a:lstStyle/>
            <a:p>
              <a:endParaRPr lang="en-US"/>
            </a:p>
          </p:txBody>
        </p:sp>
        <p:sp>
          <p:nvSpPr>
            <p:cNvPr id="44106" name="Line 75"/>
            <p:cNvSpPr>
              <a:spLocks noChangeShapeType="1"/>
            </p:cNvSpPr>
            <p:nvPr/>
          </p:nvSpPr>
          <p:spPr bwMode="auto">
            <a:xfrm flipV="1">
              <a:off x="3531" y="919"/>
              <a:ext cx="1" cy="380"/>
            </a:xfrm>
            <a:prstGeom prst="line">
              <a:avLst/>
            </a:prstGeom>
            <a:noFill/>
            <a:ln w="26988">
              <a:solidFill>
                <a:srgbClr val="000000"/>
              </a:solidFill>
              <a:round/>
              <a:headEnd/>
              <a:tailEnd/>
            </a:ln>
          </p:spPr>
          <p:txBody>
            <a:bodyPr/>
            <a:lstStyle/>
            <a:p>
              <a:endParaRPr lang="en-US"/>
            </a:p>
          </p:txBody>
        </p:sp>
        <p:sp>
          <p:nvSpPr>
            <p:cNvPr id="44107" name="Line 76"/>
            <p:cNvSpPr>
              <a:spLocks noChangeShapeType="1"/>
            </p:cNvSpPr>
            <p:nvPr/>
          </p:nvSpPr>
          <p:spPr bwMode="auto">
            <a:xfrm>
              <a:off x="3531" y="1299"/>
              <a:ext cx="917" cy="1"/>
            </a:xfrm>
            <a:prstGeom prst="line">
              <a:avLst/>
            </a:prstGeom>
            <a:noFill/>
            <a:ln w="26988">
              <a:solidFill>
                <a:srgbClr val="000000"/>
              </a:solidFill>
              <a:round/>
              <a:headEnd/>
              <a:tailEnd/>
            </a:ln>
          </p:spPr>
          <p:txBody>
            <a:bodyPr/>
            <a:lstStyle/>
            <a:p>
              <a:endParaRPr lang="en-US"/>
            </a:p>
          </p:txBody>
        </p:sp>
        <p:sp>
          <p:nvSpPr>
            <p:cNvPr id="44108" name="Line 77"/>
            <p:cNvSpPr>
              <a:spLocks noChangeShapeType="1"/>
            </p:cNvSpPr>
            <p:nvPr/>
          </p:nvSpPr>
          <p:spPr bwMode="auto">
            <a:xfrm flipV="1">
              <a:off x="3531" y="919"/>
              <a:ext cx="1" cy="380"/>
            </a:xfrm>
            <a:prstGeom prst="line">
              <a:avLst/>
            </a:prstGeom>
            <a:noFill/>
            <a:ln w="26988">
              <a:solidFill>
                <a:srgbClr val="000000"/>
              </a:solidFill>
              <a:round/>
              <a:headEnd/>
              <a:tailEnd/>
            </a:ln>
          </p:spPr>
          <p:txBody>
            <a:bodyPr/>
            <a:lstStyle/>
            <a:p>
              <a:endParaRPr lang="en-US"/>
            </a:p>
          </p:txBody>
        </p:sp>
        <p:sp>
          <p:nvSpPr>
            <p:cNvPr id="44109" name="Line 78"/>
            <p:cNvSpPr>
              <a:spLocks noChangeShapeType="1"/>
            </p:cNvSpPr>
            <p:nvPr/>
          </p:nvSpPr>
          <p:spPr bwMode="auto">
            <a:xfrm>
              <a:off x="3531" y="919"/>
              <a:ext cx="917" cy="1"/>
            </a:xfrm>
            <a:prstGeom prst="line">
              <a:avLst/>
            </a:prstGeom>
            <a:noFill/>
            <a:ln w="26988">
              <a:solidFill>
                <a:srgbClr val="000000"/>
              </a:solidFill>
              <a:round/>
              <a:headEnd/>
              <a:tailEnd/>
            </a:ln>
          </p:spPr>
          <p:txBody>
            <a:bodyPr/>
            <a:lstStyle/>
            <a:p>
              <a:endParaRPr lang="en-US"/>
            </a:p>
          </p:txBody>
        </p:sp>
        <p:sp>
          <p:nvSpPr>
            <p:cNvPr id="44110" name="Line 79"/>
            <p:cNvSpPr>
              <a:spLocks noChangeShapeType="1"/>
            </p:cNvSpPr>
            <p:nvPr/>
          </p:nvSpPr>
          <p:spPr bwMode="auto">
            <a:xfrm>
              <a:off x="3531" y="1299"/>
              <a:ext cx="917" cy="1"/>
            </a:xfrm>
            <a:prstGeom prst="line">
              <a:avLst/>
            </a:prstGeom>
            <a:noFill/>
            <a:ln w="26988">
              <a:solidFill>
                <a:srgbClr val="000000"/>
              </a:solidFill>
              <a:round/>
              <a:headEnd/>
              <a:tailEnd/>
            </a:ln>
          </p:spPr>
          <p:txBody>
            <a:bodyPr/>
            <a:lstStyle/>
            <a:p>
              <a:endParaRPr lang="en-US"/>
            </a:p>
          </p:txBody>
        </p:sp>
        <p:sp>
          <p:nvSpPr>
            <p:cNvPr id="44111" name="Line 80"/>
            <p:cNvSpPr>
              <a:spLocks noChangeShapeType="1"/>
            </p:cNvSpPr>
            <p:nvPr/>
          </p:nvSpPr>
          <p:spPr bwMode="auto">
            <a:xfrm flipV="1">
              <a:off x="4448" y="919"/>
              <a:ext cx="1" cy="380"/>
            </a:xfrm>
            <a:prstGeom prst="line">
              <a:avLst/>
            </a:prstGeom>
            <a:noFill/>
            <a:ln w="26988">
              <a:solidFill>
                <a:srgbClr val="000000"/>
              </a:solidFill>
              <a:round/>
              <a:headEnd/>
              <a:tailEnd/>
            </a:ln>
          </p:spPr>
          <p:txBody>
            <a:bodyPr/>
            <a:lstStyle/>
            <a:p>
              <a:endParaRPr lang="en-US"/>
            </a:p>
          </p:txBody>
        </p:sp>
        <p:sp>
          <p:nvSpPr>
            <p:cNvPr id="44112" name="Line 81"/>
            <p:cNvSpPr>
              <a:spLocks noChangeShapeType="1"/>
            </p:cNvSpPr>
            <p:nvPr/>
          </p:nvSpPr>
          <p:spPr bwMode="auto">
            <a:xfrm flipV="1">
              <a:off x="3531" y="919"/>
              <a:ext cx="1" cy="380"/>
            </a:xfrm>
            <a:prstGeom prst="line">
              <a:avLst/>
            </a:prstGeom>
            <a:noFill/>
            <a:ln w="26988">
              <a:solidFill>
                <a:srgbClr val="000000"/>
              </a:solidFill>
              <a:round/>
              <a:headEnd/>
              <a:tailEnd/>
            </a:ln>
          </p:spPr>
          <p:txBody>
            <a:bodyPr/>
            <a:lstStyle/>
            <a:p>
              <a:endParaRPr lang="en-US"/>
            </a:p>
          </p:txBody>
        </p:sp>
        <p:sp>
          <p:nvSpPr>
            <p:cNvPr id="44113" name="Rectangle 82"/>
            <p:cNvSpPr>
              <a:spLocks noChangeArrowheads="1"/>
            </p:cNvSpPr>
            <p:nvPr/>
          </p:nvSpPr>
          <p:spPr bwMode="auto">
            <a:xfrm>
              <a:off x="3952" y="936"/>
              <a:ext cx="473"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Model</a:t>
              </a:r>
              <a:endParaRPr lang="en-AU" sz="1400"/>
            </a:p>
          </p:txBody>
        </p:sp>
        <p:sp>
          <p:nvSpPr>
            <p:cNvPr id="44114" name="Rectangle 83"/>
            <p:cNvSpPr>
              <a:spLocks noChangeArrowheads="1"/>
            </p:cNvSpPr>
            <p:nvPr/>
          </p:nvSpPr>
          <p:spPr bwMode="auto">
            <a:xfrm>
              <a:off x="3952" y="1109"/>
              <a:ext cx="42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Data </a:t>
              </a:r>
              <a:endParaRPr lang="en-AU" sz="1400"/>
            </a:p>
          </p:txBody>
        </p:sp>
        <p:sp>
          <p:nvSpPr>
            <p:cNvPr id="44115" name="Line 84"/>
            <p:cNvSpPr>
              <a:spLocks noChangeShapeType="1"/>
            </p:cNvSpPr>
            <p:nvPr/>
          </p:nvSpPr>
          <p:spPr bwMode="auto">
            <a:xfrm>
              <a:off x="3618" y="1022"/>
              <a:ext cx="247" cy="1"/>
            </a:xfrm>
            <a:prstGeom prst="line">
              <a:avLst/>
            </a:prstGeom>
            <a:noFill/>
            <a:ln w="26988">
              <a:solidFill>
                <a:srgbClr val="FF0000"/>
              </a:solidFill>
              <a:round/>
              <a:headEnd/>
              <a:tailEnd/>
            </a:ln>
          </p:spPr>
          <p:txBody>
            <a:bodyPr/>
            <a:lstStyle/>
            <a:p>
              <a:endParaRPr lang="en-US"/>
            </a:p>
          </p:txBody>
        </p:sp>
        <p:sp>
          <p:nvSpPr>
            <p:cNvPr id="44116" name="Line 85"/>
            <p:cNvSpPr>
              <a:spLocks noChangeShapeType="1"/>
            </p:cNvSpPr>
            <p:nvPr/>
          </p:nvSpPr>
          <p:spPr bwMode="auto">
            <a:xfrm>
              <a:off x="3618" y="1201"/>
              <a:ext cx="247" cy="1"/>
            </a:xfrm>
            <a:prstGeom prst="line">
              <a:avLst/>
            </a:prstGeom>
            <a:noFill/>
            <a:ln w="26988">
              <a:solidFill>
                <a:srgbClr val="0000FF"/>
              </a:solidFill>
              <a:round/>
              <a:headEnd/>
              <a:tailEnd/>
            </a:ln>
          </p:spPr>
          <p:txBody>
            <a:bodyPr/>
            <a:lstStyle/>
            <a:p>
              <a:endParaRPr lang="en-US"/>
            </a:p>
          </p:txBody>
        </p:sp>
      </p:grpSp>
      <p:sp>
        <p:nvSpPr>
          <p:cNvPr id="85" name="Slide Number Placeholder 84"/>
          <p:cNvSpPr>
            <a:spLocks noGrp="1"/>
          </p:cNvSpPr>
          <p:nvPr>
            <p:ph type="sldNum" sz="quarter" idx="12"/>
          </p:nvPr>
        </p:nvSpPr>
        <p:spPr/>
        <p:txBody>
          <a:bodyPr/>
          <a:lstStyle/>
          <a:p>
            <a:fld id="{763B96F8-C033-465D-A2DF-63BFC6E383A9}" type="slidenum">
              <a:rPr lang="en-NZ" smtClean="0"/>
              <a:pPr/>
              <a:t>28</a:t>
            </a:fld>
            <a:endParaRPr lang="en-NZ"/>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04"/>
          <p:cNvGrpSpPr>
            <a:grpSpLocks/>
          </p:cNvGrpSpPr>
          <p:nvPr/>
        </p:nvGrpSpPr>
        <p:grpSpPr bwMode="auto">
          <a:xfrm>
            <a:off x="1349375" y="982663"/>
            <a:ext cx="6416675" cy="5124450"/>
            <a:chOff x="850" y="619"/>
            <a:chExt cx="4042" cy="3228"/>
          </a:xfrm>
        </p:grpSpPr>
        <p:sp>
          <p:nvSpPr>
            <p:cNvPr id="45059" name="Rectangle 1028"/>
            <p:cNvSpPr>
              <a:spLocks noChangeArrowheads="1"/>
            </p:cNvSpPr>
            <p:nvPr/>
          </p:nvSpPr>
          <p:spPr bwMode="auto">
            <a:xfrm>
              <a:off x="850" y="636"/>
              <a:ext cx="4042" cy="3177"/>
            </a:xfrm>
            <a:prstGeom prst="rect">
              <a:avLst/>
            </a:prstGeom>
            <a:solidFill>
              <a:srgbClr val="FFFFFF"/>
            </a:solidFill>
            <a:ln w="9525">
              <a:noFill/>
              <a:miter lim="800000"/>
              <a:headEnd/>
              <a:tailEnd/>
            </a:ln>
          </p:spPr>
          <p:txBody>
            <a:bodyPr/>
            <a:lstStyle/>
            <a:p>
              <a:endParaRPr lang="en-US"/>
            </a:p>
          </p:txBody>
        </p:sp>
        <p:sp>
          <p:nvSpPr>
            <p:cNvPr id="45060" name="Rectangle 1029"/>
            <p:cNvSpPr>
              <a:spLocks noChangeArrowheads="1"/>
            </p:cNvSpPr>
            <p:nvPr/>
          </p:nvSpPr>
          <p:spPr bwMode="auto">
            <a:xfrm>
              <a:off x="1375" y="872"/>
              <a:ext cx="3125" cy="2583"/>
            </a:xfrm>
            <a:prstGeom prst="rect">
              <a:avLst/>
            </a:prstGeom>
            <a:solidFill>
              <a:srgbClr val="FFFFFF"/>
            </a:solidFill>
            <a:ln w="9525">
              <a:noFill/>
              <a:miter lim="800000"/>
              <a:headEnd/>
              <a:tailEnd/>
            </a:ln>
          </p:spPr>
          <p:txBody>
            <a:bodyPr/>
            <a:lstStyle/>
            <a:p>
              <a:endParaRPr lang="en-US"/>
            </a:p>
          </p:txBody>
        </p:sp>
        <p:sp>
          <p:nvSpPr>
            <p:cNvPr id="45061" name="Rectangle 1030"/>
            <p:cNvSpPr>
              <a:spLocks noChangeArrowheads="1"/>
            </p:cNvSpPr>
            <p:nvPr/>
          </p:nvSpPr>
          <p:spPr bwMode="auto">
            <a:xfrm>
              <a:off x="1375" y="872"/>
              <a:ext cx="3125" cy="2583"/>
            </a:xfrm>
            <a:prstGeom prst="rect">
              <a:avLst/>
            </a:prstGeom>
            <a:noFill/>
            <a:ln w="26988">
              <a:solidFill>
                <a:srgbClr val="FFFFFF"/>
              </a:solidFill>
              <a:miter lim="800000"/>
              <a:headEnd/>
              <a:tailEnd/>
            </a:ln>
          </p:spPr>
          <p:txBody>
            <a:bodyPr/>
            <a:lstStyle/>
            <a:p>
              <a:endParaRPr lang="en-US"/>
            </a:p>
          </p:txBody>
        </p:sp>
        <p:sp>
          <p:nvSpPr>
            <p:cNvPr id="45062" name="Line 1031"/>
            <p:cNvSpPr>
              <a:spLocks noChangeShapeType="1"/>
            </p:cNvSpPr>
            <p:nvPr/>
          </p:nvSpPr>
          <p:spPr bwMode="auto">
            <a:xfrm>
              <a:off x="1375" y="872"/>
              <a:ext cx="3125" cy="1"/>
            </a:xfrm>
            <a:prstGeom prst="line">
              <a:avLst/>
            </a:prstGeom>
            <a:noFill/>
            <a:ln w="26988">
              <a:solidFill>
                <a:srgbClr val="000000"/>
              </a:solidFill>
              <a:round/>
              <a:headEnd/>
              <a:tailEnd/>
            </a:ln>
          </p:spPr>
          <p:txBody>
            <a:bodyPr/>
            <a:lstStyle/>
            <a:p>
              <a:endParaRPr lang="en-US"/>
            </a:p>
          </p:txBody>
        </p:sp>
        <p:sp>
          <p:nvSpPr>
            <p:cNvPr id="45063" name="Line 1032"/>
            <p:cNvSpPr>
              <a:spLocks noChangeShapeType="1"/>
            </p:cNvSpPr>
            <p:nvPr/>
          </p:nvSpPr>
          <p:spPr bwMode="auto">
            <a:xfrm>
              <a:off x="1375" y="3455"/>
              <a:ext cx="3125" cy="1"/>
            </a:xfrm>
            <a:prstGeom prst="line">
              <a:avLst/>
            </a:prstGeom>
            <a:noFill/>
            <a:ln w="26988">
              <a:solidFill>
                <a:srgbClr val="000000"/>
              </a:solidFill>
              <a:round/>
              <a:headEnd/>
              <a:tailEnd/>
            </a:ln>
          </p:spPr>
          <p:txBody>
            <a:bodyPr/>
            <a:lstStyle/>
            <a:p>
              <a:endParaRPr lang="en-US"/>
            </a:p>
          </p:txBody>
        </p:sp>
        <p:sp>
          <p:nvSpPr>
            <p:cNvPr id="45064" name="Line 1033"/>
            <p:cNvSpPr>
              <a:spLocks noChangeShapeType="1"/>
            </p:cNvSpPr>
            <p:nvPr/>
          </p:nvSpPr>
          <p:spPr bwMode="auto">
            <a:xfrm flipV="1">
              <a:off x="4500" y="872"/>
              <a:ext cx="1" cy="2583"/>
            </a:xfrm>
            <a:prstGeom prst="line">
              <a:avLst/>
            </a:prstGeom>
            <a:noFill/>
            <a:ln w="26988">
              <a:solidFill>
                <a:srgbClr val="000000"/>
              </a:solidFill>
              <a:round/>
              <a:headEnd/>
              <a:tailEnd/>
            </a:ln>
          </p:spPr>
          <p:txBody>
            <a:bodyPr/>
            <a:lstStyle/>
            <a:p>
              <a:endParaRPr lang="en-US"/>
            </a:p>
          </p:txBody>
        </p:sp>
        <p:sp>
          <p:nvSpPr>
            <p:cNvPr id="45065" name="Line 1034"/>
            <p:cNvSpPr>
              <a:spLocks noChangeShapeType="1"/>
            </p:cNvSpPr>
            <p:nvPr/>
          </p:nvSpPr>
          <p:spPr bwMode="auto">
            <a:xfrm flipV="1">
              <a:off x="1375" y="872"/>
              <a:ext cx="1" cy="2583"/>
            </a:xfrm>
            <a:prstGeom prst="line">
              <a:avLst/>
            </a:prstGeom>
            <a:noFill/>
            <a:ln w="26988">
              <a:solidFill>
                <a:srgbClr val="000000"/>
              </a:solidFill>
              <a:round/>
              <a:headEnd/>
              <a:tailEnd/>
            </a:ln>
          </p:spPr>
          <p:txBody>
            <a:bodyPr/>
            <a:lstStyle/>
            <a:p>
              <a:endParaRPr lang="en-US"/>
            </a:p>
          </p:txBody>
        </p:sp>
        <p:sp>
          <p:nvSpPr>
            <p:cNvPr id="45066" name="Line 1035"/>
            <p:cNvSpPr>
              <a:spLocks noChangeShapeType="1"/>
            </p:cNvSpPr>
            <p:nvPr/>
          </p:nvSpPr>
          <p:spPr bwMode="auto">
            <a:xfrm>
              <a:off x="1375" y="3455"/>
              <a:ext cx="3125" cy="1"/>
            </a:xfrm>
            <a:prstGeom prst="line">
              <a:avLst/>
            </a:prstGeom>
            <a:noFill/>
            <a:ln w="26988">
              <a:solidFill>
                <a:srgbClr val="000000"/>
              </a:solidFill>
              <a:round/>
              <a:headEnd/>
              <a:tailEnd/>
            </a:ln>
          </p:spPr>
          <p:txBody>
            <a:bodyPr/>
            <a:lstStyle/>
            <a:p>
              <a:endParaRPr lang="en-US"/>
            </a:p>
          </p:txBody>
        </p:sp>
        <p:sp>
          <p:nvSpPr>
            <p:cNvPr id="45067" name="Line 1036"/>
            <p:cNvSpPr>
              <a:spLocks noChangeShapeType="1"/>
            </p:cNvSpPr>
            <p:nvPr/>
          </p:nvSpPr>
          <p:spPr bwMode="auto">
            <a:xfrm flipV="1">
              <a:off x="1375" y="872"/>
              <a:ext cx="1" cy="2583"/>
            </a:xfrm>
            <a:prstGeom prst="line">
              <a:avLst/>
            </a:prstGeom>
            <a:noFill/>
            <a:ln w="26988">
              <a:solidFill>
                <a:srgbClr val="000000"/>
              </a:solidFill>
              <a:round/>
              <a:headEnd/>
              <a:tailEnd/>
            </a:ln>
          </p:spPr>
          <p:txBody>
            <a:bodyPr/>
            <a:lstStyle/>
            <a:p>
              <a:endParaRPr lang="en-US"/>
            </a:p>
          </p:txBody>
        </p:sp>
        <p:sp>
          <p:nvSpPr>
            <p:cNvPr id="45068" name="Line 1037"/>
            <p:cNvSpPr>
              <a:spLocks noChangeShapeType="1"/>
            </p:cNvSpPr>
            <p:nvPr/>
          </p:nvSpPr>
          <p:spPr bwMode="auto">
            <a:xfrm flipV="1">
              <a:off x="1375" y="3426"/>
              <a:ext cx="1" cy="29"/>
            </a:xfrm>
            <a:prstGeom prst="line">
              <a:avLst/>
            </a:prstGeom>
            <a:noFill/>
            <a:ln w="26988">
              <a:solidFill>
                <a:srgbClr val="000000"/>
              </a:solidFill>
              <a:round/>
              <a:headEnd/>
              <a:tailEnd/>
            </a:ln>
          </p:spPr>
          <p:txBody>
            <a:bodyPr/>
            <a:lstStyle/>
            <a:p>
              <a:endParaRPr lang="en-US"/>
            </a:p>
          </p:txBody>
        </p:sp>
        <p:sp>
          <p:nvSpPr>
            <p:cNvPr id="45069" name="Line 1038"/>
            <p:cNvSpPr>
              <a:spLocks noChangeShapeType="1"/>
            </p:cNvSpPr>
            <p:nvPr/>
          </p:nvSpPr>
          <p:spPr bwMode="auto">
            <a:xfrm>
              <a:off x="1375" y="872"/>
              <a:ext cx="1" cy="29"/>
            </a:xfrm>
            <a:prstGeom prst="line">
              <a:avLst/>
            </a:prstGeom>
            <a:noFill/>
            <a:ln w="26988">
              <a:solidFill>
                <a:srgbClr val="000000"/>
              </a:solidFill>
              <a:round/>
              <a:headEnd/>
              <a:tailEnd/>
            </a:ln>
          </p:spPr>
          <p:txBody>
            <a:bodyPr/>
            <a:lstStyle/>
            <a:p>
              <a:endParaRPr lang="en-US"/>
            </a:p>
          </p:txBody>
        </p:sp>
        <p:sp>
          <p:nvSpPr>
            <p:cNvPr id="45070" name="Rectangle 1039"/>
            <p:cNvSpPr>
              <a:spLocks noChangeArrowheads="1"/>
            </p:cNvSpPr>
            <p:nvPr/>
          </p:nvSpPr>
          <p:spPr bwMode="auto">
            <a:xfrm>
              <a:off x="1334" y="348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5071" name="Line 1040"/>
            <p:cNvSpPr>
              <a:spLocks noChangeShapeType="1"/>
            </p:cNvSpPr>
            <p:nvPr/>
          </p:nvSpPr>
          <p:spPr bwMode="auto">
            <a:xfrm flipV="1">
              <a:off x="1819" y="3426"/>
              <a:ext cx="1" cy="29"/>
            </a:xfrm>
            <a:prstGeom prst="line">
              <a:avLst/>
            </a:prstGeom>
            <a:noFill/>
            <a:ln w="26988">
              <a:solidFill>
                <a:srgbClr val="000000"/>
              </a:solidFill>
              <a:round/>
              <a:headEnd/>
              <a:tailEnd/>
            </a:ln>
          </p:spPr>
          <p:txBody>
            <a:bodyPr/>
            <a:lstStyle/>
            <a:p>
              <a:endParaRPr lang="en-US"/>
            </a:p>
          </p:txBody>
        </p:sp>
        <p:sp>
          <p:nvSpPr>
            <p:cNvPr id="45072" name="Line 1041"/>
            <p:cNvSpPr>
              <a:spLocks noChangeShapeType="1"/>
            </p:cNvSpPr>
            <p:nvPr/>
          </p:nvSpPr>
          <p:spPr bwMode="auto">
            <a:xfrm>
              <a:off x="1819" y="872"/>
              <a:ext cx="1" cy="29"/>
            </a:xfrm>
            <a:prstGeom prst="line">
              <a:avLst/>
            </a:prstGeom>
            <a:noFill/>
            <a:ln w="26988">
              <a:solidFill>
                <a:srgbClr val="000000"/>
              </a:solidFill>
              <a:round/>
              <a:headEnd/>
              <a:tailEnd/>
            </a:ln>
          </p:spPr>
          <p:txBody>
            <a:bodyPr/>
            <a:lstStyle/>
            <a:p>
              <a:endParaRPr lang="en-US"/>
            </a:p>
          </p:txBody>
        </p:sp>
        <p:sp>
          <p:nvSpPr>
            <p:cNvPr id="45073" name="Rectangle 1042"/>
            <p:cNvSpPr>
              <a:spLocks noChangeArrowheads="1"/>
            </p:cNvSpPr>
            <p:nvPr/>
          </p:nvSpPr>
          <p:spPr bwMode="auto">
            <a:xfrm>
              <a:off x="1721" y="3484"/>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0.5</a:t>
              </a:r>
              <a:endParaRPr lang="en-AU" sz="1400"/>
            </a:p>
          </p:txBody>
        </p:sp>
        <p:sp>
          <p:nvSpPr>
            <p:cNvPr id="45074" name="Line 1043"/>
            <p:cNvSpPr>
              <a:spLocks noChangeShapeType="1"/>
            </p:cNvSpPr>
            <p:nvPr/>
          </p:nvSpPr>
          <p:spPr bwMode="auto">
            <a:xfrm flipV="1">
              <a:off x="2268" y="3426"/>
              <a:ext cx="1" cy="29"/>
            </a:xfrm>
            <a:prstGeom prst="line">
              <a:avLst/>
            </a:prstGeom>
            <a:noFill/>
            <a:ln w="26988">
              <a:solidFill>
                <a:srgbClr val="000000"/>
              </a:solidFill>
              <a:round/>
              <a:headEnd/>
              <a:tailEnd/>
            </a:ln>
          </p:spPr>
          <p:txBody>
            <a:bodyPr/>
            <a:lstStyle/>
            <a:p>
              <a:endParaRPr lang="en-US"/>
            </a:p>
          </p:txBody>
        </p:sp>
        <p:sp>
          <p:nvSpPr>
            <p:cNvPr id="45075" name="Line 1044"/>
            <p:cNvSpPr>
              <a:spLocks noChangeShapeType="1"/>
            </p:cNvSpPr>
            <p:nvPr/>
          </p:nvSpPr>
          <p:spPr bwMode="auto">
            <a:xfrm>
              <a:off x="2268" y="872"/>
              <a:ext cx="1" cy="29"/>
            </a:xfrm>
            <a:prstGeom prst="line">
              <a:avLst/>
            </a:prstGeom>
            <a:noFill/>
            <a:ln w="26988">
              <a:solidFill>
                <a:srgbClr val="000000"/>
              </a:solidFill>
              <a:round/>
              <a:headEnd/>
              <a:tailEnd/>
            </a:ln>
          </p:spPr>
          <p:txBody>
            <a:bodyPr/>
            <a:lstStyle/>
            <a:p>
              <a:endParaRPr lang="en-US"/>
            </a:p>
          </p:txBody>
        </p:sp>
        <p:sp>
          <p:nvSpPr>
            <p:cNvPr id="45076" name="Rectangle 1045"/>
            <p:cNvSpPr>
              <a:spLocks noChangeArrowheads="1"/>
            </p:cNvSpPr>
            <p:nvPr/>
          </p:nvSpPr>
          <p:spPr bwMode="auto">
            <a:xfrm>
              <a:off x="2228" y="348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a:t>
              </a:r>
              <a:endParaRPr lang="en-AU" sz="1400"/>
            </a:p>
          </p:txBody>
        </p:sp>
        <p:sp>
          <p:nvSpPr>
            <p:cNvPr id="45077" name="Line 1046"/>
            <p:cNvSpPr>
              <a:spLocks noChangeShapeType="1"/>
            </p:cNvSpPr>
            <p:nvPr/>
          </p:nvSpPr>
          <p:spPr bwMode="auto">
            <a:xfrm flipV="1">
              <a:off x="2712" y="3426"/>
              <a:ext cx="1" cy="29"/>
            </a:xfrm>
            <a:prstGeom prst="line">
              <a:avLst/>
            </a:prstGeom>
            <a:noFill/>
            <a:ln w="26988">
              <a:solidFill>
                <a:srgbClr val="000000"/>
              </a:solidFill>
              <a:round/>
              <a:headEnd/>
              <a:tailEnd/>
            </a:ln>
          </p:spPr>
          <p:txBody>
            <a:bodyPr/>
            <a:lstStyle/>
            <a:p>
              <a:endParaRPr lang="en-US"/>
            </a:p>
          </p:txBody>
        </p:sp>
        <p:sp>
          <p:nvSpPr>
            <p:cNvPr id="45078" name="Line 1047"/>
            <p:cNvSpPr>
              <a:spLocks noChangeShapeType="1"/>
            </p:cNvSpPr>
            <p:nvPr/>
          </p:nvSpPr>
          <p:spPr bwMode="auto">
            <a:xfrm>
              <a:off x="2712" y="872"/>
              <a:ext cx="1" cy="29"/>
            </a:xfrm>
            <a:prstGeom prst="line">
              <a:avLst/>
            </a:prstGeom>
            <a:noFill/>
            <a:ln w="26988">
              <a:solidFill>
                <a:srgbClr val="000000"/>
              </a:solidFill>
              <a:round/>
              <a:headEnd/>
              <a:tailEnd/>
            </a:ln>
          </p:spPr>
          <p:txBody>
            <a:bodyPr/>
            <a:lstStyle/>
            <a:p>
              <a:endParaRPr lang="en-US"/>
            </a:p>
          </p:txBody>
        </p:sp>
        <p:sp>
          <p:nvSpPr>
            <p:cNvPr id="45079" name="Rectangle 1048"/>
            <p:cNvSpPr>
              <a:spLocks noChangeArrowheads="1"/>
            </p:cNvSpPr>
            <p:nvPr/>
          </p:nvSpPr>
          <p:spPr bwMode="auto">
            <a:xfrm>
              <a:off x="2614" y="3484"/>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1.5</a:t>
              </a:r>
              <a:endParaRPr lang="en-AU" sz="1400"/>
            </a:p>
          </p:txBody>
        </p:sp>
        <p:sp>
          <p:nvSpPr>
            <p:cNvPr id="45080" name="Line 1049"/>
            <p:cNvSpPr>
              <a:spLocks noChangeShapeType="1"/>
            </p:cNvSpPr>
            <p:nvPr/>
          </p:nvSpPr>
          <p:spPr bwMode="auto">
            <a:xfrm flipV="1">
              <a:off x="3162" y="3426"/>
              <a:ext cx="1" cy="29"/>
            </a:xfrm>
            <a:prstGeom prst="line">
              <a:avLst/>
            </a:prstGeom>
            <a:noFill/>
            <a:ln w="26988">
              <a:solidFill>
                <a:srgbClr val="000000"/>
              </a:solidFill>
              <a:round/>
              <a:headEnd/>
              <a:tailEnd/>
            </a:ln>
          </p:spPr>
          <p:txBody>
            <a:bodyPr/>
            <a:lstStyle/>
            <a:p>
              <a:endParaRPr lang="en-US"/>
            </a:p>
          </p:txBody>
        </p:sp>
        <p:sp>
          <p:nvSpPr>
            <p:cNvPr id="45081" name="Line 1050"/>
            <p:cNvSpPr>
              <a:spLocks noChangeShapeType="1"/>
            </p:cNvSpPr>
            <p:nvPr/>
          </p:nvSpPr>
          <p:spPr bwMode="auto">
            <a:xfrm>
              <a:off x="3162" y="872"/>
              <a:ext cx="1" cy="29"/>
            </a:xfrm>
            <a:prstGeom prst="line">
              <a:avLst/>
            </a:prstGeom>
            <a:noFill/>
            <a:ln w="26988">
              <a:solidFill>
                <a:srgbClr val="000000"/>
              </a:solidFill>
              <a:round/>
              <a:headEnd/>
              <a:tailEnd/>
            </a:ln>
          </p:spPr>
          <p:txBody>
            <a:bodyPr/>
            <a:lstStyle/>
            <a:p>
              <a:endParaRPr lang="en-US"/>
            </a:p>
          </p:txBody>
        </p:sp>
        <p:sp>
          <p:nvSpPr>
            <p:cNvPr id="45082" name="Rectangle 1051"/>
            <p:cNvSpPr>
              <a:spLocks noChangeArrowheads="1"/>
            </p:cNvSpPr>
            <p:nvPr/>
          </p:nvSpPr>
          <p:spPr bwMode="auto">
            <a:xfrm>
              <a:off x="3122" y="348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a:t>
              </a:r>
              <a:endParaRPr lang="en-AU" sz="1400"/>
            </a:p>
          </p:txBody>
        </p:sp>
        <p:sp>
          <p:nvSpPr>
            <p:cNvPr id="45083" name="Line 1052"/>
            <p:cNvSpPr>
              <a:spLocks noChangeShapeType="1"/>
            </p:cNvSpPr>
            <p:nvPr/>
          </p:nvSpPr>
          <p:spPr bwMode="auto">
            <a:xfrm flipV="1">
              <a:off x="3606" y="3426"/>
              <a:ext cx="1" cy="29"/>
            </a:xfrm>
            <a:prstGeom prst="line">
              <a:avLst/>
            </a:prstGeom>
            <a:noFill/>
            <a:ln w="26988">
              <a:solidFill>
                <a:srgbClr val="000000"/>
              </a:solidFill>
              <a:round/>
              <a:headEnd/>
              <a:tailEnd/>
            </a:ln>
          </p:spPr>
          <p:txBody>
            <a:bodyPr/>
            <a:lstStyle/>
            <a:p>
              <a:endParaRPr lang="en-US"/>
            </a:p>
          </p:txBody>
        </p:sp>
        <p:sp>
          <p:nvSpPr>
            <p:cNvPr id="45084" name="Line 1053"/>
            <p:cNvSpPr>
              <a:spLocks noChangeShapeType="1"/>
            </p:cNvSpPr>
            <p:nvPr/>
          </p:nvSpPr>
          <p:spPr bwMode="auto">
            <a:xfrm>
              <a:off x="3606" y="872"/>
              <a:ext cx="1" cy="29"/>
            </a:xfrm>
            <a:prstGeom prst="line">
              <a:avLst/>
            </a:prstGeom>
            <a:noFill/>
            <a:ln w="26988">
              <a:solidFill>
                <a:srgbClr val="000000"/>
              </a:solidFill>
              <a:round/>
              <a:headEnd/>
              <a:tailEnd/>
            </a:ln>
          </p:spPr>
          <p:txBody>
            <a:bodyPr/>
            <a:lstStyle/>
            <a:p>
              <a:endParaRPr lang="en-US"/>
            </a:p>
          </p:txBody>
        </p:sp>
        <p:sp>
          <p:nvSpPr>
            <p:cNvPr id="45085" name="Rectangle 1054"/>
            <p:cNvSpPr>
              <a:spLocks noChangeArrowheads="1"/>
            </p:cNvSpPr>
            <p:nvPr/>
          </p:nvSpPr>
          <p:spPr bwMode="auto">
            <a:xfrm>
              <a:off x="3508" y="3484"/>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2.5</a:t>
              </a:r>
              <a:endParaRPr lang="en-AU" sz="1400"/>
            </a:p>
          </p:txBody>
        </p:sp>
        <p:sp>
          <p:nvSpPr>
            <p:cNvPr id="45086" name="Line 1055"/>
            <p:cNvSpPr>
              <a:spLocks noChangeShapeType="1"/>
            </p:cNvSpPr>
            <p:nvPr/>
          </p:nvSpPr>
          <p:spPr bwMode="auto">
            <a:xfrm flipV="1">
              <a:off x="4056" y="3426"/>
              <a:ext cx="1" cy="29"/>
            </a:xfrm>
            <a:prstGeom prst="line">
              <a:avLst/>
            </a:prstGeom>
            <a:noFill/>
            <a:ln w="26988">
              <a:solidFill>
                <a:srgbClr val="000000"/>
              </a:solidFill>
              <a:round/>
              <a:headEnd/>
              <a:tailEnd/>
            </a:ln>
          </p:spPr>
          <p:txBody>
            <a:bodyPr/>
            <a:lstStyle/>
            <a:p>
              <a:endParaRPr lang="en-US"/>
            </a:p>
          </p:txBody>
        </p:sp>
        <p:sp>
          <p:nvSpPr>
            <p:cNvPr id="45087" name="Line 1056"/>
            <p:cNvSpPr>
              <a:spLocks noChangeShapeType="1"/>
            </p:cNvSpPr>
            <p:nvPr/>
          </p:nvSpPr>
          <p:spPr bwMode="auto">
            <a:xfrm>
              <a:off x="4056" y="872"/>
              <a:ext cx="1" cy="29"/>
            </a:xfrm>
            <a:prstGeom prst="line">
              <a:avLst/>
            </a:prstGeom>
            <a:noFill/>
            <a:ln w="26988">
              <a:solidFill>
                <a:srgbClr val="000000"/>
              </a:solidFill>
              <a:round/>
              <a:headEnd/>
              <a:tailEnd/>
            </a:ln>
          </p:spPr>
          <p:txBody>
            <a:bodyPr/>
            <a:lstStyle/>
            <a:p>
              <a:endParaRPr lang="en-US"/>
            </a:p>
          </p:txBody>
        </p:sp>
        <p:sp>
          <p:nvSpPr>
            <p:cNvPr id="45088" name="Rectangle 1057"/>
            <p:cNvSpPr>
              <a:spLocks noChangeArrowheads="1"/>
            </p:cNvSpPr>
            <p:nvPr/>
          </p:nvSpPr>
          <p:spPr bwMode="auto">
            <a:xfrm>
              <a:off x="4015" y="3484"/>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a:t>
              </a:r>
              <a:endParaRPr lang="en-AU" sz="1400"/>
            </a:p>
          </p:txBody>
        </p:sp>
        <p:sp>
          <p:nvSpPr>
            <p:cNvPr id="45089" name="Line 1058"/>
            <p:cNvSpPr>
              <a:spLocks noChangeShapeType="1"/>
            </p:cNvSpPr>
            <p:nvPr/>
          </p:nvSpPr>
          <p:spPr bwMode="auto">
            <a:xfrm flipV="1">
              <a:off x="4500" y="3426"/>
              <a:ext cx="1" cy="29"/>
            </a:xfrm>
            <a:prstGeom prst="line">
              <a:avLst/>
            </a:prstGeom>
            <a:noFill/>
            <a:ln w="26988">
              <a:solidFill>
                <a:srgbClr val="000000"/>
              </a:solidFill>
              <a:round/>
              <a:headEnd/>
              <a:tailEnd/>
            </a:ln>
          </p:spPr>
          <p:txBody>
            <a:bodyPr/>
            <a:lstStyle/>
            <a:p>
              <a:endParaRPr lang="en-US"/>
            </a:p>
          </p:txBody>
        </p:sp>
        <p:sp>
          <p:nvSpPr>
            <p:cNvPr id="45090" name="Line 1059"/>
            <p:cNvSpPr>
              <a:spLocks noChangeShapeType="1"/>
            </p:cNvSpPr>
            <p:nvPr/>
          </p:nvSpPr>
          <p:spPr bwMode="auto">
            <a:xfrm>
              <a:off x="4500" y="872"/>
              <a:ext cx="1" cy="29"/>
            </a:xfrm>
            <a:prstGeom prst="line">
              <a:avLst/>
            </a:prstGeom>
            <a:noFill/>
            <a:ln w="26988">
              <a:solidFill>
                <a:srgbClr val="000000"/>
              </a:solidFill>
              <a:round/>
              <a:headEnd/>
              <a:tailEnd/>
            </a:ln>
          </p:spPr>
          <p:txBody>
            <a:bodyPr/>
            <a:lstStyle/>
            <a:p>
              <a:endParaRPr lang="en-US"/>
            </a:p>
          </p:txBody>
        </p:sp>
        <p:sp>
          <p:nvSpPr>
            <p:cNvPr id="45091" name="Rectangle 1060"/>
            <p:cNvSpPr>
              <a:spLocks noChangeArrowheads="1"/>
            </p:cNvSpPr>
            <p:nvPr/>
          </p:nvSpPr>
          <p:spPr bwMode="auto">
            <a:xfrm>
              <a:off x="4402" y="3484"/>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3.5</a:t>
              </a:r>
              <a:endParaRPr lang="en-AU" sz="1400"/>
            </a:p>
          </p:txBody>
        </p:sp>
        <p:sp>
          <p:nvSpPr>
            <p:cNvPr id="45092" name="Line 1061"/>
            <p:cNvSpPr>
              <a:spLocks noChangeShapeType="1"/>
            </p:cNvSpPr>
            <p:nvPr/>
          </p:nvSpPr>
          <p:spPr bwMode="auto">
            <a:xfrm>
              <a:off x="1375" y="3455"/>
              <a:ext cx="29" cy="1"/>
            </a:xfrm>
            <a:prstGeom prst="line">
              <a:avLst/>
            </a:prstGeom>
            <a:noFill/>
            <a:ln w="26988">
              <a:solidFill>
                <a:srgbClr val="000000"/>
              </a:solidFill>
              <a:round/>
              <a:headEnd/>
              <a:tailEnd/>
            </a:ln>
          </p:spPr>
          <p:txBody>
            <a:bodyPr/>
            <a:lstStyle/>
            <a:p>
              <a:endParaRPr lang="en-US"/>
            </a:p>
          </p:txBody>
        </p:sp>
        <p:sp>
          <p:nvSpPr>
            <p:cNvPr id="45093" name="Line 1062"/>
            <p:cNvSpPr>
              <a:spLocks noChangeShapeType="1"/>
            </p:cNvSpPr>
            <p:nvPr/>
          </p:nvSpPr>
          <p:spPr bwMode="auto">
            <a:xfrm flipH="1">
              <a:off x="4471" y="3455"/>
              <a:ext cx="29" cy="1"/>
            </a:xfrm>
            <a:prstGeom prst="line">
              <a:avLst/>
            </a:prstGeom>
            <a:noFill/>
            <a:ln w="26988">
              <a:solidFill>
                <a:srgbClr val="000000"/>
              </a:solidFill>
              <a:round/>
              <a:headEnd/>
              <a:tailEnd/>
            </a:ln>
          </p:spPr>
          <p:txBody>
            <a:bodyPr/>
            <a:lstStyle/>
            <a:p>
              <a:endParaRPr lang="en-US"/>
            </a:p>
          </p:txBody>
        </p:sp>
        <p:sp>
          <p:nvSpPr>
            <p:cNvPr id="45094" name="Rectangle 1063"/>
            <p:cNvSpPr>
              <a:spLocks noChangeArrowheads="1"/>
            </p:cNvSpPr>
            <p:nvPr/>
          </p:nvSpPr>
          <p:spPr bwMode="auto">
            <a:xfrm>
              <a:off x="1265" y="3369"/>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5095" name="Line 1064"/>
            <p:cNvSpPr>
              <a:spLocks noChangeShapeType="1"/>
            </p:cNvSpPr>
            <p:nvPr/>
          </p:nvSpPr>
          <p:spPr bwMode="auto">
            <a:xfrm>
              <a:off x="1375" y="2936"/>
              <a:ext cx="29" cy="1"/>
            </a:xfrm>
            <a:prstGeom prst="line">
              <a:avLst/>
            </a:prstGeom>
            <a:noFill/>
            <a:ln w="26988">
              <a:solidFill>
                <a:srgbClr val="000000"/>
              </a:solidFill>
              <a:round/>
              <a:headEnd/>
              <a:tailEnd/>
            </a:ln>
          </p:spPr>
          <p:txBody>
            <a:bodyPr/>
            <a:lstStyle/>
            <a:p>
              <a:endParaRPr lang="en-US"/>
            </a:p>
          </p:txBody>
        </p:sp>
        <p:sp>
          <p:nvSpPr>
            <p:cNvPr id="45096" name="Line 1065"/>
            <p:cNvSpPr>
              <a:spLocks noChangeShapeType="1"/>
            </p:cNvSpPr>
            <p:nvPr/>
          </p:nvSpPr>
          <p:spPr bwMode="auto">
            <a:xfrm flipH="1">
              <a:off x="4471" y="2936"/>
              <a:ext cx="29" cy="1"/>
            </a:xfrm>
            <a:prstGeom prst="line">
              <a:avLst/>
            </a:prstGeom>
            <a:noFill/>
            <a:ln w="26988">
              <a:solidFill>
                <a:srgbClr val="000000"/>
              </a:solidFill>
              <a:round/>
              <a:headEnd/>
              <a:tailEnd/>
            </a:ln>
          </p:spPr>
          <p:txBody>
            <a:bodyPr/>
            <a:lstStyle/>
            <a:p>
              <a:endParaRPr lang="en-US"/>
            </a:p>
          </p:txBody>
        </p:sp>
        <p:sp>
          <p:nvSpPr>
            <p:cNvPr id="45097" name="Rectangle 1066"/>
            <p:cNvSpPr>
              <a:spLocks noChangeArrowheads="1"/>
            </p:cNvSpPr>
            <p:nvPr/>
          </p:nvSpPr>
          <p:spPr bwMode="auto">
            <a:xfrm>
              <a:off x="1184" y="2850"/>
              <a:ext cx="23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50</a:t>
              </a:r>
              <a:endParaRPr lang="en-AU" sz="1400"/>
            </a:p>
          </p:txBody>
        </p:sp>
        <p:sp>
          <p:nvSpPr>
            <p:cNvPr id="45098" name="Line 1067"/>
            <p:cNvSpPr>
              <a:spLocks noChangeShapeType="1"/>
            </p:cNvSpPr>
            <p:nvPr/>
          </p:nvSpPr>
          <p:spPr bwMode="auto">
            <a:xfrm>
              <a:off x="1375" y="2423"/>
              <a:ext cx="29" cy="1"/>
            </a:xfrm>
            <a:prstGeom prst="line">
              <a:avLst/>
            </a:prstGeom>
            <a:noFill/>
            <a:ln w="26988">
              <a:solidFill>
                <a:srgbClr val="000000"/>
              </a:solidFill>
              <a:round/>
              <a:headEnd/>
              <a:tailEnd/>
            </a:ln>
          </p:spPr>
          <p:txBody>
            <a:bodyPr/>
            <a:lstStyle/>
            <a:p>
              <a:endParaRPr lang="en-US"/>
            </a:p>
          </p:txBody>
        </p:sp>
        <p:sp>
          <p:nvSpPr>
            <p:cNvPr id="45099" name="Line 1068"/>
            <p:cNvSpPr>
              <a:spLocks noChangeShapeType="1"/>
            </p:cNvSpPr>
            <p:nvPr/>
          </p:nvSpPr>
          <p:spPr bwMode="auto">
            <a:xfrm flipH="1">
              <a:off x="4471" y="2423"/>
              <a:ext cx="29" cy="1"/>
            </a:xfrm>
            <a:prstGeom prst="line">
              <a:avLst/>
            </a:prstGeom>
            <a:noFill/>
            <a:ln w="26988">
              <a:solidFill>
                <a:srgbClr val="000000"/>
              </a:solidFill>
              <a:round/>
              <a:headEnd/>
              <a:tailEnd/>
            </a:ln>
          </p:spPr>
          <p:txBody>
            <a:bodyPr/>
            <a:lstStyle/>
            <a:p>
              <a:endParaRPr lang="en-US"/>
            </a:p>
          </p:txBody>
        </p:sp>
        <p:sp>
          <p:nvSpPr>
            <p:cNvPr id="45100" name="Rectangle 1069"/>
            <p:cNvSpPr>
              <a:spLocks noChangeArrowheads="1"/>
            </p:cNvSpPr>
            <p:nvPr/>
          </p:nvSpPr>
          <p:spPr bwMode="auto">
            <a:xfrm>
              <a:off x="1104" y="2337"/>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100</a:t>
              </a:r>
              <a:endParaRPr lang="en-AU" sz="1400"/>
            </a:p>
          </p:txBody>
        </p:sp>
        <p:sp>
          <p:nvSpPr>
            <p:cNvPr id="45101" name="Line 1070"/>
            <p:cNvSpPr>
              <a:spLocks noChangeShapeType="1"/>
            </p:cNvSpPr>
            <p:nvPr/>
          </p:nvSpPr>
          <p:spPr bwMode="auto">
            <a:xfrm>
              <a:off x="1375" y="1904"/>
              <a:ext cx="29" cy="1"/>
            </a:xfrm>
            <a:prstGeom prst="line">
              <a:avLst/>
            </a:prstGeom>
            <a:noFill/>
            <a:ln w="26988">
              <a:solidFill>
                <a:srgbClr val="000000"/>
              </a:solidFill>
              <a:round/>
              <a:headEnd/>
              <a:tailEnd/>
            </a:ln>
          </p:spPr>
          <p:txBody>
            <a:bodyPr/>
            <a:lstStyle/>
            <a:p>
              <a:endParaRPr lang="en-US"/>
            </a:p>
          </p:txBody>
        </p:sp>
        <p:sp>
          <p:nvSpPr>
            <p:cNvPr id="45102" name="Line 1071"/>
            <p:cNvSpPr>
              <a:spLocks noChangeShapeType="1"/>
            </p:cNvSpPr>
            <p:nvPr/>
          </p:nvSpPr>
          <p:spPr bwMode="auto">
            <a:xfrm flipH="1">
              <a:off x="4471" y="1904"/>
              <a:ext cx="29" cy="1"/>
            </a:xfrm>
            <a:prstGeom prst="line">
              <a:avLst/>
            </a:prstGeom>
            <a:noFill/>
            <a:ln w="26988">
              <a:solidFill>
                <a:srgbClr val="000000"/>
              </a:solidFill>
              <a:round/>
              <a:headEnd/>
              <a:tailEnd/>
            </a:ln>
          </p:spPr>
          <p:txBody>
            <a:bodyPr/>
            <a:lstStyle/>
            <a:p>
              <a:endParaRPr lang="en-US"/>
            </a:p>
          </p:txBody>
        </p:sp>
        <p:sp>
          <p:nvSpPr>
            <p:cNvPr id="45103" name="Rectangle 1072"/>
            <p:cNvSpPr>
              <a:spLocks noChangeArrowheads="1"/>
            </p:cNvSpPr>
            <p:nvPr/>
          </p:nvSpPr>
          <p:spPr bwMode="auto">
            <a:xfrm>
              <a:off x="1104" y="1818"/>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150</a:t>
              </a:r>
              <a:endParaRPr lang="en-AU" sz="1400"/>
            </a:p>
          </p:txBody>
        </p:sp>
        <p:sp>
          <p:nvSpPr>
            <p:cNvPr id="45104" name="Line 1073"/>
            <p:cNvSpPr>
              <a:spLocks noChangeShapeType="1"/>
            </p:cNvSpPr>
            <p:nvPr/>
          </p:nvSpPr>
          <p:spPr bwMode="auto">
            <a:xfrm>
              <a:off x="1375" y="1391"/>
              <a:ext cx="29" cy="1"/>
            </a:xfrm>
            <a:prstGeom prst="line">
              <a:avLst/>
            </a:prstGeom>
            <a:noFill/>
            <a:ln w="26988">
              <a:solidFill>
                <a:srgbClr val="000000"/>
              </a:solidFill>
              <a:round/>
              <a:headEnd/>
              <a:tailEnd/>
            </a:ln>
          </p:spPr>
          <p:txBody>
            <a:bodyPr/>
            <a:lstStyle/>
            <a:p>
              <a:endParaRPr lang="en-US"/>
            </a:p>
          </p:txBody>
        </p:sp>
        <p:sp>
          <p:nvSpPr>
            <p:cNvPr id="45105" name="Line 1074"/>
            <p:cNvSpPr>
              <a:spLocks noChangeShapeType="1"/>
            </p:cNvSpPr>
            <p:nvPr/>
          </p:nvSpPr>
          <p:spPr bwMode="auto">
            <a:xfrm flipH="1">
              <a:off x="4471" y="1391"/>
              <a:ext cx="29" cy="1"/>
            </a:xfrm>
            <a:prstGeom prst="line">
              <a:avLst/>
            </a:prstGeom>
            <a:noFill/>
            <a:ln w="26988">
              <a:solidFill>
                <a:srgbClr val="000000"/>
              </a:solidFill>
              <a:round/>
              <a:headEnd/>
              <a:tailEnd/>
            </a:ln>
          </p:spPr>
          <p:txBody>
            <a:bodyPr/>
            <a:lstStyle/>
            <a:p>
              <a:endParaRPr lang="en-US"/>
            </a:p>
          </p:txBody>
        </p:sp>
        <p:sp>
          <p:nvSpPr>
            <p:cNvPr id="45106" name="Rectangle 1075"/>
            <p:cNvSpPr>
              <a:spLocks noChangeArrowheads="1"/>
            </p:cNvSpPr>
            <p:nvPr/>
          </p:nvSpPr>
          <p:spPr bwMode="auto">
            <a:xfrm>
              <a:off x="1104" y="1305"/>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200</a:t>
              </a:r>
              <a:endParaRPr lang="en-AU" sz="1400"/>
            </a:p>
          </p:txBody>
        </p:sp>
        <p:sp>
          <p:nvSpPr>
            <p:cNvPr id="45107" name="Line 1076"/>
            <p:cNvSpPr>
              <a:spLocks noChangeShapeType="1"/>
            </p:cNvSpPr>
            <p:nvPr/>
          </p:nvSpPr>
          <p:spPr bwMode="auto">
            <a:xfrm>
              <a:off x="1375" y="872"/>
              <a:ext cx="29" cy="1"/>
            </a:xfrm>
            <a:prstGeom prst="line">
              <a:avLst/>
            </a:prstGeom>
            <a:noFill/>
            <a:ln w="26988">
              <a:solidFill>
                <a:srgbClr val="000000"/>
              </a:solidFill>
              <a:round/>
              <a:headEnd/>
              <a:tailEnd/>
            </a:ln>
          </p:spPr>
          <p:txBody>
            <a:bodyPr/>
            <a:lstStyle/>
            <a:p>
              <a:endParaRPr lang="en-US"/>
            </a:p>
          </p:txBody>
        </p:sp>
        <p:sp>
          <p:nvSpPr>
            <p:cNvPr id="45108" name="Line 1077"/>
            <p:cNvSpPr>
              <a:spLocks noChangeShapeType="1"/>
            </p:cNvSpPr>
            <p:nvPr/>
          </p:nvSpPr>
          <p:spPr bwMode="auto">
            <a:xfrm flipH="1">
              <a:off x="4471" y="872"/>
              <a:ext cx="29" cy="1"/>
            </a:xfrm>
            <a:prstGeom prst="line">
              <a:avLst/>
            </a:prstGeom>
            <a:noFill/>
            <a:ln w="26988">
              <a:solidFill>
                <a:srgbClr val="000000"/>
              </a:solidFill>
              <a:round/>
              <a:headEnd/>
              <a:tailEnd/>
            </a:ln>
          </p:spPr>
          <p:txBody>
            <a:bodyPr/>
            <a:lstStyle/>
            <a:p>
              <a:endParaRPr lang="en-US"/>
            </a:p>
          </p:txBody>
        </p:sp>
        <p:sp>
          <p:nvSpPr>
            <p:cNvPr id="45109" name="Rectangle 1078"/>
            <p:cNvSpPr>
              <a:spLocks noChangeArrowheads="1"/>
            </p:cNvSpPr>
            <p:nvPr/>
          </p:nvSpPr>
          <p:spPr bwMode="auto">
            <a:xfrm>
              <a:off x="1104" y="786"/>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250</a:t>
              </a:r>
              <a:endParaRPr lang="en-AU" sz="1400"/>
            </a:p>
          </p:txBody>
        </p:sp>
        <p:sp>
          <p:nvSpPr>
            <p:cNvPr id="45110" name="Line 1079"/>
            <p:cNvSpPr>
              <a:spLocks noChangeShapeType="1"/>
            </p:cNvSpPr>
            <p:nvPr/>
          </p:nvSpPr>
          <p:spPr bwMode="auto">
            <a:xfrm>
              <a:off x="1375" y="872"/>
              <a:ext cx="3125" cy="1"/>
            </a:xfrm>
            <a:prstGeom prst="line">
              <a:avLst/>
            </a:prstGeom>
            <a:noFill/>
            <a:ln w="26988">
              <a:solidFill>
                <a:srgbClr val="000000"/>
              </a:solidFill>
              <a:round/>
              <a:headEnd/>
              <a:tailEnd/>
            </a:ln>
          </p:spPr>
          <p:txBody>
            <a:bodyPr/>
            <a:lstStyle/>
            <a:p>
              <a:endParaRPr lang="en-US"/>
            </a:p>
          </p:txBody>
        </p:sp>
        <p:sp>
          <p:nvSpPr>
            <p:cNvPr id="45111" name="Line 1080"/>
            <p:cNvSpPr>
              <a:spLocks noChangeShapeType="1"/>
            </p:cNvSpPr>
            <p:nvPr/>
          </p:nvSpPr>
          <p:spPr bwMode="auto">
            <a:xfrm>
              <a:off x="1375" y="3455"/>
              <a:ext cx="3125" cy="1"/>
            </a:xfrm>
            <a:prstGeom prst="line">
              <a:avLst/>
            </a:prstGeom>
            <a:noFill/>
            <a:ln w="26988">
              <a:solidFill>
                <a:srgbClr val="000000"/>
              </a:solidFill>
              <a:round/>
              <a:headEnd/>
              <a:tailEnd/>
            </a:ln>
          </p:spPr>
          <p:txBody>
            <a:bodyPr/>
            <a:lstStyle/>
            <a:p>
              <a:endParaRPr lang="en-US"/>
            </a:p>
          </p:txBody>
        </p:sp>
        <p:sp>
          <p:nvSpPr>
            <p:cNvPr id="45112" name="Line 1081"/>
            <p:cNvSpPr>
              <a:spLocks noChangeShapeType="1"/>
            </p:cNvSpPr>
            <p:nvPr/>
          </p:nvSpPr>
          <p:spPr bwMode="auto">
            <a:xfrm flipV="1">
              <a:off x="4500" y="872"/>
              <a:ext cx="1" cy="2583"/>
            </a:xfrm>
            <a:prstGeom prst="line">
              <a:avLst/>
            </a:prstGeom>
            <a:noFill/>
            <a:ln w="26988">
              <a:solidFill>
                <a:srgbClr val="000000"/>
              </a:solidFill>
              <a:round/>
              <a:headEnd/>
              <a:tailEnd/>
            </a:ln>
          </p:spPr>
          <p:txBody>
            <a:bodyPr/>
            <a:lstStyle/>
            <a:p>
              <a:endParaRPr lang="en-US"/>
            </a:p>
          </p:txBody>
        </p:sp>
        <p:sp>
          <p:nvSpPr>
            <p:cNvPr id="45113" name="Line 1082"/>
            <p:cNvSpPr>
              <a:spLocks noChangeShapeType="1"/>
            </p:cNvSpPr>
            <p:nvPr/>
          </p:nvSpPr>
          <p:spPr bwMode="auto">
            <a:xfrm flipV="1">
              <a:off x="1375" y="872"/>
              <a:ext cx="1" cy="2583"/>
            </a:xfrm>
            <a:prstGeom prst="line">
              <a:avLst/>
            </a:prstGeom>
            <a:noFill/>
            <a:ln w="26988">
              <a:solidFill>
                <a:srgbClr val="000000"/>
              </a:solidFill>
              <a:round/>
              <a:headEnd/>
              <a:tailEnd/>
            </a:ln>
          </p:spPr>
          <p:txBody>
            <a:bodyPr/>
            <a:lstStyle/>
            <a:p>
              <a:endParaRPr lang="en-US"/>
            </a:p>
          </p:txBody>
        </p:sp>
        <p:sp>
          <p:nvSpPr>
            <p:cNvPr id="45114" name="Freeform 1083"/>
            <p:cNvSpPr>
              <a:spLocks/>
            </p:cNvSpPr>
            <p:nvPr/>
          </p:nvSpPr>
          <p:spPr bwMode="auto">
            <a:xfrm>
              <a:off x="1375" y="1195"/>
              <a:ext cx="2231" cy="2260"/>
            </a:xfrm>
            <a:custGeom>
              <a:avLst/>
              <a:gdLst>
                <a:gd name="T0" fmla="*/ 29 w 2231"/>
                <a:gd name="T1" fmla="*/ 2041 h 2260"/>
                <a:gd name="T2" fmla="*/ 63 w 2231"/>
                <a:gd name="T3" fmla="*/ 2035 h 2260"/>
                <a:gd name="T4" fmla="*/ 98 w 2231"/>
                <a:gd name="T5" fmla="*/ 2030 h 2260"/>
                <a:gd name="T6" fmla="*/ 132 w 2231"/>
                <a:gd name="T7" fmla="*/ 2024 h 2260"/>
                <a:gd name="T8" fmla="*/ 167 w 2231"/>
                <a:gd name="T9" fmla="*/ 2018 h 2260"/>
                <a:gd name="T10" fmla="*/ 207 w 2231"/>
                <a:gd name="T11" fmla="*/ 2012 h 2260"/>
                <a:gd name="T12" fmla="*/ 242 w 2231"/>
                <a:gd name="T13" fmla="*/ 2007 h 2260"/>
                <a:gd name="T14" fmla="*/ 276 w 2231"/>
                <a:gd name="T15" fmla="*/ 1995 h 2260"/>
                <a:gd name="T16" fmla="*/ 311 w 2231"/>
                <a:gd name="T17" fmla="*/ 1989 h 2260"/>
                <a:gd name="T18" fmla="*/ 346 w 2231"/>
                <a:gd name="T19" fmla="*/ 1984 h 2260"/>
                <a:gd name="T20" fmla="*/ 386 w 2231"/>
                <a:gd name="T21" fmla="*/ 1978 h 2260"/>
                <a:gd name="T22" fmla="*/ 421 w 2231"/>
                <a:gd name="T23" fmla="*/ 1972 h 2260"/>
                <a:gd name="T24" fmla="*/ 455 w 2231"/>
                <a:gd name="T25" fmla="*/ 1972 h 2260"/>
                <a:gd name="T26" fmla="*/ 490 w 2231"/>
                <a:gd name="T27" fmla="*/ 1972 h 2260"/>
                <a:gd name="T28" fmla="*/ 524 w 2231"/>
                <a:gd name="T29" fmla="*/ 1972 h 2260"/>
                <a:gd name="T30" fmla="*/ 565 w 2231"/>
                <a:gd name="T31" fmla="*/ 1972 h 2260"/>
                <a:gd name="T32" fmla="*/ 599 w 2231"/>
                <a:gd name="T33" fmla="*/ 1966 h 2260"/>
                <a:gd name="T34" fmla="*/ 634 w 2231"/>
                <a:gd name="T35" fmla="*/ 1966 h 2260"/>
                <a:gd name="T36" fmla="*/ 669 w 2231"/>
                <a:gd name="T37" fmla="*/ 1966 h 2260"/>
                <a:gd name="T38" fmla="*/ 703 w 2231"/>
                <a:gd name="T39" fmla="*/ 1960 h 2260"/>
                <a:gd name="T40" fmla="*/ 743 w 2231"/>
                <a:gd name="T41" fmla="*/ 1955 h 2260"/>
                <a:gd name="T42" fmla="*/ 778 w 2231"/>
                <a:gd name="T43" fmla="*/ 1874 h 2260"/>
                <a:gd name="T44" fmla="*/ 813 w 2231"/>
                <a:gd name="T45" fmla="*/ 1528 h 2260"/>
                <a:gd name="T46" fmla="*/ 847 w 2231"/>
                <a:gd name="T47" fmla="*/ 738 h 2260"/>
                <a:gd name="T48" fmla="*/ 882 w 2231"/>
                <a:gd name="T49" fmla="*/ 46 h 2260"/>
                <a:gd name="T50" fmla="*/ 922 w 2231"/>
                <a:gd name="T51" fmla="*/ 289 h 2260"/>
                <a:gd name="T52" fmla="*/ 957 w 2231"/>
                <a:gd name="T53" fmla="*/ 1130 h 2260"/>
                <a:gd name="T54" fmla="*/ 991 w 2231"/>
                <a:gd name="T55" fmla="*/ 1695 h 2260"/>
                <a:gd name="T56" fmla="*/ 1026 w 2231"/>
                <a:gd name="T57" fmla="*/ 1868 h 2260"/>
                <a:gd name="T58" fmla="*/ 1061 w 2231"/>
                <a:gd name="T59" fmla="*/ 1897 h 2260"/>
                <a:gd name="T60" fmla="*/ 1095 w 2231"/>
                <a:gd name="T61" fmla="*/ 1903 h 2260"/>
                <a:gd name="T62" fmla="*/ 1136 w 2231"/>
                <a:gd name="T63" fmla="*/ 1903 h 2260"/>
                <a:gd name="T64" fmla="*/ 1170 w 2231"/>
                <a:gd name="T65" fmla="*/ 1903 h 2260"/>
                <a:gd name="T66" fmla="*/ 1205 w 2231"/>
                <a:gd name="T67" fmla="*/ 1909 h 2260"/>
                <a:gd name="T68" fmla="*/ 1239 w 2231"/>
                <a:gd name="T69" fmla="*/ 1909 h 2260"/>
                <a:gd name="T70" fmla="*/ 1274 w 2231"/>
                <a:gd name="T71" fmla="*/ 1909 h 2260"/>
                <a:gd name="T72" fmla="*/ 1314 w 2231"/>
                <a:gd name="T73" fmla="*/ 1909 h 2260"/>
                <a:gd name="T74" fmla="*/ 1349 w 2231"/>
                <a:gd name="T75" fmla="*/ 1909 h 2260"/>
                <a:gd name="T76" fmla="*/ 1383 w 2231"/>
                <a:gd name="T77" fmla="*/ 1903 h 2260"/>
                <a:gd name="T78" fmla="*/ 1418 w 2231"/>
                <a:gd name="T79" fmla="*/ 1903 h 2260"/>
                <a:gd name="T80" fmla="*/ 1453 w 2231"/>
                <a:gd name="T81" fmla="*/ 1897 h 2260"/>
                <a:gd name="T82" fmla="*/ 1493 w 2231"/>
                <a:gd name="T83" fmla="*/ 1891 h 2260"/>
                <a:gd name="T84" fmla="*/ 1528 w 2231"/>
                <a:gd name="T85" fmla="*/ 1868 h 2260"/>
                <a:gd name="T86" fmla="*/ 1562 w 2231"/>
                <a:gd name="T87" fmla="*/ 1811 h 2260"/>
                <a:gd name="T88" fmla="*/ 1597 w 2231"/>
                <a:gd name="T89" fmla="*/ 1684 h 2260"/>
                <a:gd name="T90" fmla="*/ 1631 w 2231"/>
                <a:gd name="T91" fmla="*/ 1453 h 2260"/>
                <a:gd name="T92" fmla="*/ 1672 w 2231"/>
                <a:gd name="T93" fmla="*/ 1119 h 2260"/>
                <a:gd name="T94" fmla="*/ 1706 w 2231"/>
                <a:gd name="T95" fmla="*/ 721 h 2260"/>
                <a:gd name="T96" fmla="*/ 1741 w 2231"/>
                <a:gd name="T97" fmla="*/ 387 h 2260"/>
                <a:gd name="T98" fmla="*/ 1775 w 2231"/>
                <a:gd name="T99" fmla="*/ 242 h 2260"/>
                <a:gd name="T100" fmla="*/ 1810 w 2231"/>
                <a:gd name="T101" fmla="*/ 363 h 2260"/>
                <a:gd name="T102" fmla="*/ 1850 w 2231"/>
                <a:gd name="T103" fmla="*/ 709 h 2260"/>
                <a:gd name="T104" fmla="*/ 1885 w 2231"/>
                <a:gd name="T105" fmla="*/ 1165 h 2260"/>
                <a:gd name="T106" fmla="*/ 1920 w 2231"/>
                <a:gd name="T107" fmla="*/ 1591 h 2260"/>
                <a:gd name="T108" fmla="*/ 1954 w 2231"/>
                <a:gd name="T109" fmla="*/ 1909 h 2260"/>
                <a:gd name="T110" fmla="*/ 1989 w 2231"/>
                <a:gd name="T111" fmla="*/ 2099 h 2260"/>
                <a:gd name="T112" fmla="*/ 2029 w 2231"/>
                <a:gd name="T113" fmla="*/ 2197 h 2260"/>
                <a:gd name="T114" fmla="*/ 2064 w 2231"/>
                <a:gd name="T115" fmla="*/ 2237 h 2260"/>
                <a:gd name="T116" fmla="*/ 2098 w 2231"/>
                <a:gd name="T117" fmla="*/ 2254 h 2260"/>
                <a:gd name="T118" fmla="*/ 2133 w 2231"/>
                <a:gd name="T119" fmla="*/ 2260 h 2260"/>
                <a:gd name="T120" fmla="*/ 2168 w 2231"/>
                <a:gd name="T121" fmla="*/ 2260 h 2260"/>
                <a:gd name="T122" fmla="*/ 2202 w 2231"/>
                <a:gd name="T123" fmla="*/ 2260 h 22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260"/>
                <a:gd name="T188" fmla="*/ 2231 w 2231"/>
                <a:gd name="T189" fmla="*/ 2260 h 22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260">
                  <a:moveTo>
                    <a:pt x="0" y="2047"/>
                  </a:moveTo>
                  <a:lnTo>
                    <a:pt x="11" y="2041"/>
                  </a:lnTo>
                  <a:lnTo>
                    <a:pt x="17" y="2041"/>
                  </a:lnTo>
                  <a:lnTo>
                    <a:pt x="29" y="2041"/>
                  </a:lnTo>
                  <a:lnTo>
                    <a:pt x="34" y="2041"/>
                  </a:lnTo>
                  <a:lnTo>
                    <a:pt x="46" y="2035"/>
                  </a:lnTo>
                  <a:lnTo>
                    <a:pt x="52" y="2035"/>
                  </a:lnTo>
                  <a:lnTo>
                    <a:pt x="63" y="2035"/>
                  </a:lnTo>
                  <a:lnTo>
                    <a:pt x="69" y="2035"/>
                  </a:lnTo>
                  <a:lnTo>
                    <a:pt x="80" y="2030"/>
                  </a:lnTo>
                  <a:lnTo>
                    <a:pt x="86" y="2030"/>
                  </a:lnTo>
                  <a:lnTo>
                    <a:pt x="98" y="2030"/>
                  </a:lnTo>
                  <a:lnTo>
                    <a:pt x="109" y="2030"/>
                  </a:lnTo>
                  <a:lnTo>
                    <a:pt x="115" y="2024"/>
                  </a:lnTo>
                  <a:lnTo>
                    <a:pt x="127" y="2024"/>
                  </a:lnTo>
                  <a:lnTo>
                    <a:pt x="132" y="2024"/>
                  </a:lnTo>
                  <a:lnTo>
                    <a:pt x="144" y="2024"/>
                  </a:lnTo>
                  <a:lnTo>
                    <a:pt x="150" y="2018"/>
                  </a:lnTo>
                  <a:lnTo>
                    <a:pt x="161" y="2018"/>
                  </a:lnTo>
                  <a:lnTo>
                    <a:pt x="167" y="2018"/>
                  </a:lnTo>
                  <a:lnTo>
                    <a:pt x="178" y="2018"/>
                  </a:lnTo>
                  <a:lnTo>
                    <a:pt x="190" y="2012"/>
                  </a:lnTo>
                  <a:lnTo>
                    <a:pt x="196" y="2012"/>
                  </a:lnTo>
                  <a:lnTo>
                    <a:pt x="207" y="2012"/>
                  </a:lnTo>
                  <a:lnTo>
                    <a:pt x="213" y="2007"/>
                  </a:lnTo>
                  <a:lnTo>
                    <a:pt x="225" y="2007"/>
                  </a:lnTo>
                  <a:lnTo>
                    <a:pt x="230" y="2007"/>
                  </a:lnTo>
                  <a:lnTo>
                    <a:pt x="242" y="2007"/>
                  </a:lnTo>
                  <a:lnTo>
                    <a:pt x="248" y="2001"/>
                  </a:lnTo>
                  <a:lnTo>
                    <a:pt x="259" y="2001"/>
                  </a:lnTo>
                  <a:lnTo>
                    <a:pt x="265" y="2001"/>
                  </a:lnTo>
                  <a:lnTo>
                    <a:pt x="276" y="1995"/>
                  </a:lnTo>
                  <a:lnTo>
                    <a:pt x="288" y="1995"/>
                  </a:lnTo>
                  <a:lnTo>
                    <a:pt x="294" y="1995"/>
                  </a:lnTo>
                  <a:lnTo>
                    <a:pt x="305" y="1995"/>
                  </a:lnTo>
                  <a:lnTo>
                    <a:pt x="311" y="1989"/>
                  </a:lnTo>
                  <a:lnTo>
                    <a:pt x="323" y="1989"/>
                  </a:lnTo>
                  <a:lnTo>
                    <a:pt x="328" y="1989"/>
                  </a:lnTo>
                  <a:lnTo>
                    <a:pt x="340" y="1984"/>
                  </a:lnTo>
                  <a:lnTo>
                    <a:pt x="346" y="1984"/>
                  </a:lnTo>
                  <a:lnTo>
                    <a:pt x="357" y="1984"/>
                  </a:lnTo>
                  <a:lnTo>
                    <a:pt x="363" y="1984"/>
                  </a:lnTo>
                  <a:lnTo>
                    <a:pt x="374" y="1978"/>
                  </a:lnTo>
                  <a:lnTo>
                    <a:pt x="386" y="1978"/>
                  </a:lnTo>
                  <a:lnTo>
                    <a:pt x="392" y="1978"/>
                  </a:lnTo>
                  <a:lnTo>
                    <a:pt x="403" y="1978"/>
                  </a:lnTo>
                  <a:lnTo>
                    <a:pt x="409" y="1978"/>
                  </a:lnTo>
                  <a:lnTo>
                    <a:pt x="421" y="1972"/>
                  </a:lnTo>
                  <a:lnTo>
                    <a:pt x="426" y="1972"/>
                  </a:lnTo>
                  <a:lnTo>
                    <a:pt x="438" y="1972"/>
                  </a:lnTo>
                  <a:lnTo>
                    <a:pt x="444" y="1972"/>
                  </a:lnTo>
                  <a:lnTo>
                    <a:pt x="455" y="1972"/>
                  </a:lnTo>
                  <a:lnTo>
                    <a:pt x="467" y="1972"/>
                  </a:lnTo>
                  <a:lnTo>
                    <a:pt x="472" y="1972"/>
                  </a:lnTo>
                  <a:lnTo>
                    <a:pt x="484" y="1972"/>
                  </a:lnTo>
                  <a:lnTo>
                    <a:pt x="490" y="1972"/>
                  </a:lnTo>
                  <a:lnTo>
                    <a:pt x="501" y="1972"/>
                  </a:lnTo>
                  <a:lnTo>
                    <a:pt x="507" y="1972"/>
                  </a:lnTo>
                  <a:lnTo>
                    <a:pt x="519" y="1972"/>
                  </a:lnTo>
                  <a:lnTo>
                    <a:pt x="524" y="1972"/>
                  </a:lnTo>
                  <a:lnTo>
                    <a:pt x="536" y="1972"/>
                  </a:lnTo>
                  <a:lnTo>
                    <a:pt x="542" y="1972"/>
                  </a:lnTo>
                  <a:lnTo>
                    <a:pt x="553" y="1972"/>
                  </a:lnTo>
                  <a:lnTo>
                    <a:pt x="565" y="1972"/>
                  </a:lnTo>
                  <a:lnTo>
                    <a:pt x="570" y="1972"/>
                  </a:lnTo>
                  <a:lnTo>
                    <a:pt x="582" y="1966"/>
                  </a:lnTo>
                  <a:lnTo>
                    <a:pt x="588" y="1966"/>
                  </a:lnTo>
                  <a:lnTo>
                    <a:pt x="599" y="1966"/>
                  </a:lnTo>
                  <a:lnTo>
                    <a:pt x="605" y="1966"/>
                  </a:lnTo>
                  <a:lnTo>
                    <a:pt x="617" y="1966"/>
                  </a:lnTo>
                  <a:lnTo>
                    <a:pt x="622" y="1966"/>
                  </a:lnTo>
                  <a:lnTo>
                    <a:pt x="634" y="1966"/>
                  </a:lnTo>
                  <a:lnTo>
                    <a:pt x="640" y="1966"/>
                  </a:lnTo>
                  <a:lnTo>
                    <a:pt x="651" y="1966"/>
                  </a:lnTo>
                  <a:lnTo>
                    <a:pt x="663" y="1966"/>
                  </a:lnTo>
                  <a:lnTo>
                    <a:pt x="669" y="1966"/>
                  </a:lnTo>
                  <a:lnTo>
                    <a:pt x="680" y="1966"/>
                  </a:lnTo>
                  <a:lnTo>
                    <a:pt x="686" y="1966"/>
                  </a:lnTo>
                  <a:lnTo>
                    <a:pt x="697" y="1966"/>
                  </a:lnTo>
                  <a:lnTo>
                    <a:pt x="703" y="1960"/>
                  </a:lnTo>
                  <a:lnTo>
                    <a:pt x="715" y="1960"/>
                  </a:lnTo>
                  <a:lnTo>
                    <a:pt x="720" y="1960"/>
                  </a:lnTo>
                  <a:lnTo>
                    <a:pt x="732" y="1955"/>
                  </a:lnTo>
                  <a:lnTo>
                    <a:pt x="743" y="1955"/>
                  </a:lnTo>
                  <a:lnTo>
                    <a:pt x="749" y="1943"/>
                  </a:lnTo>
                  <a:lnTo>
                    <a:pt x="761" y="1932"/>
                  </a:lnTo>
                  <a:lnTo>
                    <a:pt x="767" y="1909"/>
                  </a:lnTo>
                  <a:lnTo>
                    <a:pt x="778" y="1874"/>
                  </a:lnTo>
                  <a:lnTo>
                    <a:pt x="784" y="1828"/>
                  </a:lnTo>
                  <a:lnTo>
                    <a:pt x="795" y="1759"/>
                  </a:lnTo>
                  <a:lnTo>
                    <a:pt x="801" y="1661"/>
                  </a:lnTo>
                  <a:lnTo>
                    <a:pt x="813" y="1528"/>
                  </a:lnTo>
                  <a:lnTo>
                    <a:pt x="818" y="1372"/>
                  </a:lnTo>
                  <a:lnTo>
                    <a:pt x="830" y="1182"/>
                  </a:lnTo>
                  <a:lnTo>
                    <a:pt x="841" y="969"/>
                  </a:lnTo>
                  <a:lnTo>
                    <a:pt x="847" y="738"/>
                  </a:lnTo>
                  <a:lnTo>
                    <a:pt x="859" y="513"/>
                  </a:lnTo>
                  <a:lnTo>
                    <a:pt x="865" y="317"/>
                  </a:lnTo>
                  <a:lnTo>
                    <a:pt x="876" y="156"/>
                  </a:lnTo>
                  <a:lnTo>
                    <a:pt x="882" y="46"/>
                  </a:lnTo>
                  <a:lnTo>
                    <a:pt x="893" y="0"/>
                  </a:lnTo>
                  <a:lnTo>
                    <a:pt x="899" y="35"/>
                  </a:lnTo>
                  <a:lnTo>
                    <a:pt x="911" y="139"/>
                  </a:lnTo>
                  <a:lnTo>
                    <a:pt x="922" y="289"/>
                  </a:lnTo>
                  <a:lnTo>
                    <a:pt x="928" y="485"/>
                  </a:lnTo>
                  <a:lnTo>
                    <a:pt x="939" y="704"/>
                  </a:lnTo>
                  <a:lnTo>
                    <a:pt x="945" y="923"/>
                  </a:lnTo>
                  <a:lnTo>
                    <a:pt x="957" y="1130"/>
                  </a:lnTo>
                  <a:lnTo>
                    <a:pt x="963" y="1320"/>
                  </a:lnTo>
                  <a:lnTo>
                    <a:pt x="974" y="1476"/>
                  </a:lnTo>
                  <a:lnTo>
                    <a:pt x="980" y="1597"/>
                  </a:lnTo>
                  <a:lnTo>
                    <a:pt x="991" y="1695"/>
                  </a:lnTo>
                  <a:lnTo>
                    <a:pt x="997" y="1770"/>
                  </a:lnTo>
                  <a:lnTo>
                    <a:pt x="1009" y="1816"/>
                  </a:lnTo>
                  <a:lnTo>
                    <a:pt x="1020" y="1845"/>
                  </a:lnTo>
                  <a:lnTo>
                    <a:pt x="1026" y="1868"/>
                  </a:lnTo>
                  <a:lnTo>
                    <a:pt x="1038" y="1880"/>
                  </a:lnTo>
                  <a:lnTo>
                    <a:pt x="1043" y="1891"/>
                  </a:lnTo>
                  <a:lnTo>
                    <a:pt x="1055" y="1891"/>
                  </a:lnTo>
                  <a:lnTo>
                    <a:pt x="1061" y="1897"/>
                  </a:lnTo>
                  <a:lnTo>
                    <a:pt x="1072" y="1897"/>
                  </a:lnTo>
                  <a:lnTo>
                    <a:pt x="1078" y="1903"/>
                  </a:lnTo>
                  <a:lnTo>
                    <a:pt x="1089" y="1903"/>
                  </a:lnTo>
                  <a:lnTo>
                    <a:pt x="1095" y="1903"/>
                  </a:lnTo>
                  <a:lnTo>
                    <a:pt x="1107" y="1903"/>
                  </a:lnTo>
                  <a:lnTo>
                    <a:pt x="1118" y="1903"/>
                  </a:lnTo>
                  <a:lnTo>
                    <a:pt x="1124" y="1903"/>
                  </a:lnTo>
                  <a:lnTo>
                    <a:pt x="1136" y="1903"/>
                  </a:lnTo>
                  <a:lnTo>
                    <a:pt x="1141" y="1903"/>
                  </a:lnTo>
                  <a:lnTo>
                    <a:pt x="1153" y="1903"/>
                  </a:lnTo>
                  <a:lnTo>
                    <a:pt x="1159" y="1903"/>
                  </a:lnTo>
                  <a:lnTo>
                    <a:pt x="1170" y="1903"/>
                  </a:lnTo>
                  <a:lnTo>
                    <a:pt x="1176" y="1903"/>
                  </a:lnTo>
                  <a:lnTo>
                    <a:pt x="1187" y="1903"/>
                  </a:lnTo>
                  <a:lnTo>
                    <a:pt x="1199" y="1909"/>
                  </a:lnTo>
                  <a:lnTo>
                    <a:pt x="1205" y="1909"/>
                  </a:lnTo>
                  <a:lnTo>
                    <a:pt x="1216" y="1909"/>
                  </a:lnTo>
                  <a:lnTo>
                    <a:pt x="1222" y="1909"/>
                  </a:lnTo>
                  <a:lnTo>
                    <a:pt x="1234" y="1909"/>
                  </a:lnTo>
                  <a:lnTo>
                    <a:pt x="1239" y="1909"/>
                  </a:lnTo>
                  <a:lnTo>
                    <a:pt x="1251" y="1909"/>
                  </a:lnTo>
                  <a:lnTo>
                    <a:pt x="1257" y="1909"/>
                  </a:lnTo>
                  <a:lnTo>
                    <a:pt x="1268" y="1909"/>
                  </a:lnTo>
                  <a:lnTo>
                    <a:pt x="1274" y="1909"/>
                  </a:lnTo>
                  <a:lnTo>
                    <a:pt x="1285" y="1909"/>
                  </a:lnTo>
                  <a:lnTo>
                    <a:pt x="1297" y="1909"/>
                  </a:lnTo>
                  <a:lnTo>
                    <a:pt x="1303" y="1909"/>
                  </a:lnTo>
                  <a:lnTo>
                    <a:pt x="1314" y="1909"/>
                  </a:lnTo>
                  <a:lnTo>
                    <a:pt x="1320" y="1909"/>
                  </a:lnTo>
                  <a:lnTo>
                    <a:pt x="1332" y="1909"/>
                  </a:lnTo>
                  <a:lnTo>
                    <a:pt x="1337" y="1909"/>
                  </a:lnTo>
                  <a:lnTo>
                    <a:pt x="1349" y="1909"/>
                  </a:lnTo>
                  <a:lnTo>
                    <a:pt x="1355" y="1909"/>
                  </a:lnTo>
                  <a:lnTo>
                    <a:pt x="1366" y="1909"/>
                  </a:lnTo>
                  <a:lnTo>
                    <a:pt x="1372" y="1903"/>
                  </a:lnTo>
                  <a:lnTo>
                    <a:pt x="1383" y="1903"/>
                  </a:lnTo>
                  <a:lnTo>
                    <a:pt x="1395" y="1903"/>
                  </a:lnTo>
                  <a:lnTo>
                    <a:pt x="1401" y="1903"/>
                  </a:lnTo>
                  <a:lnTo>
                    <a:pt x="1412" y="1903"/>
                  </a:lnTo>
                  <a:lnTo>
                    <a:pt x="1418" y="1903"/>
                  </a:lnTo>
                  <a:lnTo>
                    <a:pt x="1430" y="1903"/>
                  </a:lnTo>
                  <a:lnTo>
                    <a:pt x="1435" y="1903"/>
                  </a:lnTo>
                  <a:lnTo>
                    <a:pt x="1447" y="1903"/>
                  </a:lnTo>
                  <a:lnTo>
                    <a:pt x="1453" y="1897"/>
                  </a:lnTo>
                  <a:lnTo>
                    <a:pt x="1464" y="1897"/>
                  </a:lnTo>
                  <a:lnTo>
                    <a:pt x="1476" y="1897"/>
                  </a:lnTo>
                  <a:lnTo>
                    <a:pt x="1481" y="1891"/>
                  </a:lnTo>
                  <a:lnTo>
                    <a:pt x="1493" y="1891"/>
                  </a:lnTo>
                  <a:lnTo>
                    <a:pt x="1499" y="1885"/>
                  </a:lnTo>
                  <a:lnTo>
                    <a:pt x="1510" y="1880"/>
                  </a:lnTo>
                  <a:lnTo>
                    <a:pt x="1516" y="1874"/>
                  </a:lnTo>
                  <a:lnTo>
                    <a:pt x="1528" y="1868"/>
                  </a:lnTo>
                  <a:lnTo>
                    <a:pt x="1533" y="1857"/>
                  </a:lnTo>
                  <a:lnTo>
                    <a:pt x="1545" y="1845"/>
                  </a:lnTo>
                  <a:lnTo>
                    <a:pt x="1551" y="1828"/>
                  </a:lnTo>
                  <a:lnTo>
                    <a:pt x="1562" y="1811"/>
                  </a:lnTo>
                  <a:lnTo>
                    <a:pt x="1574" y="1787"/>
                  </a:lnTo>
                  <a:lnTo>
                    <a:pt x="1579" y="1759"/>
                  </a:lnTo>
                  <a:lnTo>
                    <a:pt x="1591" y="1724"/>
                  </a:lnTo>
                  <a:lnTo>
                    <a:pt x="1597" y="1684"/>
                  </a:lnTo>
                  <a:lnTo>
                    <a:pt x="1608" y="1638"/>
                  </a:lnTo>
                  <a:lnTo>
                    <a:pt x="1614" y="1586"/>
                  </a:lnTo>
                  <a:lnTo>
                    <a:pt x="1626" y="1522"/>
                  </a:lnTo>
                  <a:lnTo>
                    <a:pt x="1631" y="1453"/>
                  </a:lnTo>
                  <a:lnTo>
                    <a:pt x="1643" y="1378"/>
                  </a:lnTo>
                  <a:lnTo>
                    <a:pt x="1649" y="1297"/>
                  </a:lnTo>
                  <a:lnTo>
                    <a:pt x="1660" y="1211"/>
                  </a:lnTo>
                  <a:lnTo>
                    <a:pt x="1672" y="1119"/>
                  </a:lnTo>
                  <a:lnTo>
                    <a:pt x="1677" y="1021"/>
                  </a:lnTo>
                  <a:lnTo>
                    <a:pt x="1689" y="923"/>
                  </a:lnTo>
                  <a:lnTo>
                    <a:pt x="1695" y="825"/>
                  </a:lnTo>
                  <a:lnTo>
                    <a:pt x="1706" y="721"/>
                  </a:lnTo>
                  <a:lnTo>
                    <a:pt x="1712" y="629"/>
                  </a:lnTo>
                  <a:lnTo>
                    <a:pt x="1724" y="542"/>
                  </a:lnTo>
                  <a:lnTo>
                    <a:pt x="1729" y="461"/>
                  </a:lnTo>
                  <a:lnTo>
                    <a:pt x="1741" y="387"/>
                  </a:lnTo>
                  <a:lnTo>
                    <a:pt x="1752" y="329"/>
                  </a:lnTo>
                  <a:lnTo>
                    <a:pt x="1758" y="283"/>
                  </a:lnTo>
                  <a:lnTo>
                    <a:pt x="1770" y="254"/>
                  </a:lnTo>
                  <a:lnTo>
                    <a:pt x="1775" y="242"/>
                  </a:lnTo>
                  <a:lnTo>
                    <a:pt x="1787" y="248"/>
                  </a:lnTo>
                  <a:lnTo>
                    <a:pt x="1793" y="271"/>
                  </a:lnTo>
                  <a:lnTo>
                    <a:pt x="1804" y="312"/>
                  </a:lnTo>
                  <a:lnTo>
                    <a:pt x="1810" y="363"/>
                  </a:lnTo>
                  <a:lnTo>
                    <a:pt x="1822" y="433"/>
                  </a:lnTo>
                  <a:lnTo>
                    <a:pt x="1827" y="513"/>
                  </a:lnTo>
                  <a:lnTo>
                    <a:pt x="1839" y="611"/>
                  </a:lnTo>
                  <a:lnTo>
                    <a:pt x="1850" y="709"/>
                  </a:lnTo>
                  <a:lnTo>
                    <a:pt x="1856" y="819"/>
                  </a:lnTo>
                  <a:lnTo>
                    <a:pt x="1868" y="934"/>
                  </a:lnTo>
                  <a:lnTo>
                    <a:pt x="1874" y="1050"/>
                  </a:lnTo>
                  <a:lnTo>
                    <a:pt x="1885" y="1165"/>
                  </a:lnTo>
                  <a:lnTo>
                    <a:pt x="1891" y="1280"/>
                  </a:lnTo>
                  <a:lnTo>
                    <a:pt x="1902" y="1390"/>
                  </a:lnTo>
                  <a:lnTo>
                    <a:pt x="1908" y="1493"/>
                  </a:lnTo>
                  <a:lnTo>
                    <a:pt x="1920" y="1591"/>
                  </a:lnTo>
                  <a:lnTo>
                    <a:pt x="1925" y="1684"/>
                  </a:lnTo>
                  <a:lnTo>
                    <a:pt x="1937" y="1764"/>
                  </a:lnTo>
                  <a:lnTo>
                    <a:pt x="1948" y="1839"/>
                  </a:lnTo>
                  <a:lnTo>
                    <a:pt x="1954" y="1909"/>
                  </a:lnTo>
                  <a:lnTo>
                    <a:pt x="1966" y="1966"/>
                  </a:lnTo>
                  <a:lnTo>
                    <a:pt x="1972" y="2018"/>
                  </a:lnTo>
                  <a:lnTo>
                    <a:pt x="1983" y="2064"/>
                  </a:lnTo>
                  <a:lnTo>
                    <a:pt x="1989" y="2099"/>
                  </a:lnTo>
                  <a:lnTo>
                    <a:pt x="2000" y="2133"/>
                  </a:lnTo>
                  <a:lnTo>
                    <a:pt x="2006" y="2156"/>
                  </a:lnTo>
                  <a:lnTo>
                    <a:pt x="2018" y="2180"/>
                  </a:lnTo>
                  <a:lnTo>
                    <a:pt x="2029" y="2197"/>
                  </a:lnTo>
                  <a:lnTo>
                    <a:pt x="2035" y="2214"/>
                  </a:lnTo>
                  <a:lnTo>
                    <a:pt x="2046" y="2226"/>
                  </a:lnTo>
                  <a:lnTo>
                    <a:pt x="2052" y="2231"/>
                  </a:lnTo>
                  <a:lnTo>
                    <a:pt x="2064" y="2237"/>
                  </a:lnTo>
                  <a:lnTo>
                    <a:pt x="2070" y="2243"/>
                  </a:lnTo>
                  <a:lnTo>
                    <a:pt x="2081" y="2249"/>
                  </a:lnTo>
                  <a:lnTo>
                    <a:pt x="2087" y="2254"/>
                  </a:lnTo>
                  <a:lnTo>
                    <a:pt x="2098" y="2254"/>
                  </a:lnTo>
                  <a:lnTo>
                    <a:pt x="2104" y="2254"/>
                  </a:lnTo>
                  <a:lnTo>
                    <a:pt x="2116" y="2254"/>
                  </a:lnTo>
                  <a:lnTo>
                    <a:pt x="2127" y="2260"/>
                  </a:lnTo>
                  <a:lnTo>
                    <a:pt x="2133" y="2260"/>
                  </a:lnTo>
                  <a:lnTo>
                    <a:pt x="2144" y="2260"/>
                  </a:lnTo>
                  <a:lnTo>
                    <a:pt x="2150" y="2260"/>
                  </a:lnTo>
                  <a:lnTo>
                    <a:pt x="2162" y="2260"/>
                  </a:lnTo>
                  <a:lnTo>
                    <a:pt x="2168" y="2260"/>
                  </a:lnTo>
                  <a:lnTo>
                    <a:pt x="2179" y="2260"/>
                  </a:lnTo>
                  <a:lnTo>
                    <a:pt x="2185" y="2260"/>
                  </a:lnTo>
                  <a:lnTo>
                    <a:pt x="2196" y="2260"/>
                  </a:lnTo>
                  <a:lnTo>
                    <a:pt x="2202" y="2260"/>
                  </a:lnTo>
                  <a:lnTo>
                    <a:pt x="2214" y="2260"/>
                  </a:lnTo>
                  <a:lnTo>
                    <a:pt x="2225" y="2260"/>
                  </a:lnTo>
                  <a:lnTo>
                    <a:pt x="2231" y="2260"/>
                  </a:lnTo>
                </a:path>
              </a:pathLst>
            </a:custGeom>
            <a:noFill/>
            <a:ln w="26988">
              <a:solidFill>
                <a:srgbClr val="FF0000"/>
              </a:solidFill>
              <a:round/>
              <a:headEnd/>
              <a:tailEnd/>
            </a:ln>
          </p:spPr>
          <p:txBody>
            <a:bodyPr/>
            <a:lstStyle/>
            <a:p>
              <a:endParaRPr lang="en-US"/>
            </a:p>
          </p:txBody>
        </p:sp>
        <p:sp>
          <p:nvSpPr>
            <p:cNvPr id="45115" name="Freeform 1084"/>
            <p:cNvSpPr>
              <a:spLocks/>
            </p:cNvSpPr>
            <p:nvPr/>
          </p:nvSpPr>
          <p:spPr bwMode="auto">
            <a:xfrm>
              <a:off x="1375" y="1276"/>
              <a:ext cx="2231" cy="2179"/>
            </a:xfrm>
            <a:custGeom>
              <a:avLst/>
              <a:gdLst>
                <a:gd name="T0" fmla="*/ 29 w 2231"/>
                <a:gd name="T1" fmla="*/ 2179 h 2179"/>
                <a:gd name="T2" fmla="*/ 63 w 2231"/>
                <a:gd name="T3" fmla="*/ 2179 h 2179"/>
                <a:gd name="T4" fmla="*/ 98 w 2231"/>
                <a:gd name="T5" fmla="*/ 1954 h 2179"/>
                <a:gd name="T6" fmla="*/ 132 w 2231"/>
                <a:gd name="T7" fmla="*/ 1868 h 2179"/>
                <a:gd name="T8" fmla="*/ 167 w 2231"/>
                <a:gd name="T9" fmla="*/ 1874 h 2179"/>
                <a:gd name="T10" fmla="*/ 207 w 2231"/>
                <a:gd name="T11" fmla="*/ 1816 h 2179"/>
                <a:gd name="T12" fmla="*/ 242 w 2231"/>
                <a:gd name="T13" fmla="*/ 1949 h 2179"/>
                <a:gd name="T14" fmla="*/ 276 w 2231"/>
                <a:gd name="T15" fmla="*/ 1816 h 2179"/>
                <a:gd name="T16" fmla="*/ 311 w 2231"/>
                <a:gd name="T17" fmla="*/ 1931 h 2179"/>
                <a:gd name="T18" fmla="*/ 346 w 2231"/>
                <a:gd name="T19" fmla="*/ 1920 h 2179"/>
                <a:gd name="T20" fmla="*/ 386 w 2231"/>
                <a:gd name="T21" fmla="*/ 1949 h 2179"/>
                <a:gd name="T22" fmla="*/ 421 w 2231"/>
                <a:gd name="T23" fmla="*/ 1879 h 2179"/>
                <a:gd name="T24" fmla="*/ 455 w 2231"/>
                <a:gd name="T25" fmla="*/ 1908 h 2179"/>
                <a:gd name="T26" fmla="*/ 490 w 2231"/>
                <a:gd name="T27" fmla="*/ 1972 h 2179"/>
                <a:gd name="T28" fmla="*/ 524 w 2231"/>
                <a:gd name="T29" fmla="*/ 1937 h 2179"/>
                <a:gd name="T30" fmla="*/ 565 w 2231"/>
                <a:gd name="T31" fmla="*/ 1879 h 2179"/>
                <a:gd name="T32" fmla="*/ 599 w 2231"/>
                <a:gd name="T33" fmla="*/ 1879 h 2179"/>
                <a:gd name="T34" fmla="*/ 634 w 2231"/>
                <a:gd name="T35" fmla="*/ 1943 h 2179"/>
                <a:gd name="T36" fmla="*/ 669 w 2231"/>
                <a:gd name="T37" fmla="*/ 2012 h 2179"/>
                <a:gd name="T38" fmla="*/ 703 w 2231"/>
                <a:gd name="T39" fmla="*/ 1926 h 2179"/>
                <a:gd name="T40" fmla="*/ 743 w 2231"/>
                <a:gd name="T41" fmla="*/ 1926 h 2179"/>
                <a:gd name="T42" fmla="*/ 778 w 2231"/>
                <a:gd name="T43" fmla="*/ 1741 h 2179"/>
                <a:gd name="T44" fmla="*/ 813 w 2231"/>
                <a:gd name="T45" fmla="*/ 1603 h 2179"/>
                <a:gd name="T46" fmla="*/ 847 w 2231"/>
                <a:gd name="T47" fmla="*/ 894 h 2179"/>
                <a:gd name="T48" fmla="*/ 882 w 2231"/>
                <a:gd name="T49" fmla="*/ 133 h 2179"/>
                <a:gd name="T50" fmla="*/ 922 w 2231"/>
                <a:gd name="T51" fmla="*/ 208 h 2179"/>
                <a:gd name="T52" fmla="*/ 957 w 2231"/>
                <a:gd name="T53" fmla="*/ 842 h 2179"/>
                <a:gd name="T54" fmla="*/ 991 w 2231"/>
                <a:gd name="T55" fmla="*/ 1436 h 2179"/>
                <a:gd name="T56" fmla="*/ 1026 w 2231"/>
                <a:gd name="T57" fmla="*/ 1568 h 2179"/>
                <a:gd name="T58" fmla="*/ 1061 w 2231"/>
                <a:gd name="T59" fmla="*/ 1816 h 2179"/>
                <a:gd name="T60" fmla="*/ 1095 w 2231"/>
                <a:gd name="T61" fmla="*/ 1856 h 2179"/>
                <a:gd name="T62" fmla="*/ 1136 w 2231"/>
                <a:gd name="T63" fmla="*/ 1931 h 2179"/>
                <a:gd name="T64" fmla="*/ 1170 w 2231"/>
                <a:gd name="T65" fmla="*/ 1833 h 2179"/>
                <a:gd name="T66" fmla="*/ 1205 w 2231"/>
                <a:gd name="T67" fmla="*/ 1879 h 2179"/>
                <a:gd name="T68" fmla="*/ 1239 w 2231"/>
                <a:gd name="T69" fmla="*/ 1856 h 2179"/>
                <a:gd name="T70" fmla="*/ 1274 w 2231"/>
                <a:gd name="T71" fmla="*/ 1833 h 2179"/>
                <a:gd name="T72" fmla="*/ 1314 w 2231"/>
                <a:gd name="T73" fmla="*/ 1851 h 2179"/>
                <a:gd name="T74" fmla="*/ 1349 w 2231"/>
                <a:gd name="T75" fmla="*/ 1776 h 2179"/>
                <a:gd name="T76" fmla="*/ 1383 w 2231"/>
                <a:gd name="T77" fmla="*/ 1776 h 2179"/>
                <a:gd name="T78" fmla="*/ 1418 w 2231"/>
                <a:gd name="T79" fmla="*/ 1787 h 2179"/>
                <a:gd name="T80" fmla="*/ 1453 w 2231"/>
                <a:gd name="T81" fmla="*/ 1678 h 2179"/>
                <a:gd name="T82" fmla="*/ 1493 w 2231"/>
                <a:gd name="T83" fmla="*/ 1793 h 2179"/>
                <a:gd name="T84" fmla="*/ 1528 w 2231"/>
                <a:gd name="T85" fmla="*/ 1735 h 2179"/>
                <a:gd name="T86" fmla="*/ 1562 w 2231"/>
                <a:gd name="T87" fmla="*/ 1753 h 2179"/>
                <a:gd name="T88" fmla="*/ 1597 w 2231"/>
                <a:gd name="T89" fmla="*/ 1464 h 2179"/>
                <a:gd name="T90" fmla="*/ 1631 w 2231"/>
                <a:gd name="T91" fmla="*/ 1320 h 2179"/>
                <a:gd name="T92" fmla="*/ 1672 w 2231"/>
                <a:gd name="T93" fmla="*/ 1159 h 2179"/>
                <a:gd name="T94" fmla="*/ 1706 w 2231"/>
                <a:gd name="T95" fmla="*/ 813 h 2179"/>
                <a:gd name="T96" fmla="*/ 1741 w 2231"/>
                <a:gd name="T97" fmla="*/ 675 h 2179"/>
                <a:gd name="T98" fmla="*/ 1775 w 2231"/>
                <a:gd name="T99" fmla="*/ 421 h 2179"/>
                <a:gd name="T100" fmla="*/ 1810 w 2231"/>
                <a:gd name="T101" fmla="*/ 490 h 2179"/>
                <a:gd name="T102" fmla="*/ 1850 w 2231"/>
                <a:gd name="T103" fmla="*/ 726 h 2179"/>
                <a:gd name="T104" fmla="*/ 1885 w 2231"/>
                <a:gd name="T105" fmla="*/ 1009 h 2179"/>
                <a:gd name="T106" fmla="*/ 1920 w 2231"/>
                <a:gd name="T107" fmla="*/ 1228 h 2179"/>
                <a:gd name="T108" fmla="*/ 1954 w 2231"/>
                <a:gd name="T109" fmla="*/ 1516 h 2179"/>
                <a:gd name="T110" fmla="*/ 1989 w 2231"/>
                <a:gd name="T111" fmla="*/ 1678 h 2179"/>
                <a:gd name="T112" fmla="*/ 2029 w 2231"/>
                <a:gd name="T113" fmla="*/ 1931 h 2179"/>
                <a:gd name="T114" fmla="*/ 2064 w 2231"/>
                <a:gd name="T115" fmla="*/ 2001 h 2179"/>
                <a:gd name="T116" fmla="*/ 2098 w 2231"/>
                <a:gd name="T117" fmla="*/ 2070 h 2179"/>
                <a:gd name="T118" fmla="*/ 2133 w 2231"/>
                <a:gd name="T119" fmla="*/ 2075 h 2179"/>
                <a:gd name="T120" fmla="*/ 2168 w 2231"/>
                <a:gd name="T121" fmla="*/ 2075 h 2179"/>
                <a:gd name="T122" fmla="*/ 2202 w 2231"/>
                <a:gd name="T123" fmla="*/ 2035 h 217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179"/>
                <a:gd name="T188" fmla="*/ 2231 w 2231"/>
                <a:gd name="T189" fmla="*/ 2179 h 217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179">
                  <a:moveTo>
                    <a:pt x="0" y="2179"/>
                  </a:moveTo>
                  <a:lnTo>
                    <a:pt x="11" y="2179"/>
                  </a:lnTo>
                  <a:lnTo>
                    <a:pt x="17" y="2179"/>
                  </a:lnTo>
                  <a:lnTo>
                    <a:pt x="29" y="2179"/>
                  </a:lnTo>
                  <a:lnTo>
                    <a:pt x="34" y="2179"/>
                  </a:lnTo>
                  <a:lnTo>
                    <a:pt x="46" y="2179"/>
                  </a:lnTo>
                  <a:lnTo>
                    <a:pt x="52" y="2179"/>
                  </a:lnTo>
                  <a:lnTo>
                    <a:pt x="63" y="2179"/>
                  </a:lnTo>
                  <a:lnTo>
                    <a:pt x="69" y="2173"/>
                  </a:lnTo>
                  <a:lnTo>
                    <a:pt x="80" y="2168"/>
                  </a:lnTo>
                  <a:lnTo>
                    <a:pt x="86" y="2104"/>
                  </a:lnTo>
                  <a:lnTo>
                    <a:pt x="98" y="1954"/>
                  </a:lnTo>
                  <a:lnTo>
                    <a:pt x="109" y="1856"/>
                  </a:lnTo>
                  <a:lnTo>
                    <a:pt x="115" y="1828"/>
                  </a:lnTo>
                  <a:lnTo>
                    <a:pt x="127" y="1839"/>
                  </a:lnTo>
                  <a:lnTo>
                    <a:pt x="132" y="1868"/>
                  </a:lnTo>
                  <a:lnTo>
                    <a:pt x="144" y="1885"/>
                  </a:lnTo>
                  <a:lnTo>
                    <a:pt x="150" y="1891"/>
                  </a:lnTo>
                  <a:lnTo>
                    <a:pt x="161" y="1885"/>
                  </a:lnTo>
                  <a:lnTo>
                    <a:pt x="167" y="1874"/>
                  </a:lnTo>
                  <a:lnTo>
                    <a:pt x="178" y="1856"/>
                  </a:lnTo>
                  <a:lnTo>
                    <a:pt x="190" y="1839"/>
                  </a:lnTo>
                  <a:lnTo>
                    <a:pt x="196" y="1828"/>
                  </a:lnTo>
                  <a:lnTo>
                    <a:pt x="207" y="1816"/>
                  </a:lnTo>
                  <a:lnTo>
                    <a:pt x="213" y="1828"/>
                  </a:lnTo>
                  <a:lnTo>
                    <a:pt x="225" y="1839"/>
                  </a:lnTo>
                  <a:lnTo>
                    <a:pt x="230" y="1897"/>
                  </a:lnTo>
                  <a:lnTo>
                    <a:pt x="242" y="1949"/>
                  </a:lnTo>
                  <a:lnTo>
                    <a:pt x="248" y="1943"/>
                  </a:lnTo>
                  <a:lnTo>
                    <a:pt x="259" y="1926"/>
                  </a:lnTo>
                  <a:lnTo>
                    <a:pt x="265" y="1862"/>
                  </a:lnTo>
                  <a:lnTo>
                    <a:pt x="276" y="1816"/>
                  </a:lnTo>
                  <a:lnTo>
                    <a:pt x="288" y="1856"/>
                  </a:lnTo>
                  <a:lnTo>
                    <a:pt x="294" y="1891"/>
                  </a:lnTo>
                  <a:lnTo>
                    <a:pt x="305" y="1926"/>
                  </a:lnTo>
                  <a:lnTo>
                    <a:pt x="311" y="1931"/>
                  </a:lnTo>
                  <a:lnTo>
                    <a:pt x="323" y="1914"/>
                  </a:lnTo>
                  <a:lnTo>
                    <a:pt x="328" y="1897"/>
                  </a:lnTo>
                  <a:lnTo>
                    <a:pt x="340" y="1885"/>
                  </a:lnTo>
                  <a:lnTo>
                    <a:pt x="346" y="1920"/>
                  </a:lnTo>
                  <a:lnTo>
                    <a:pt x="357" y="2012"/>
                  </a:lnTo>
                  <a:lnTo>
                    <a:pt x="363" y="2001"/>
                  </a:lnTo>
                  <a:lnTo>
                    <a:pt x="374" y="1960"/>
                  </a:lnTo>
                  <a:lnTo>
                    <a:pt x="386" y="1949"/>
                  </a:lnTo>
                  <a:lnTo>
                    <a:pt x="392" y="1943"/>
                  </a:lnTo>
                  <a:lnTo>
                    <a:pt x="403" y="1903"/>
                  </a:lnTo>
                  <a:lnTo>
                    <a:pt x="409" y="1856"/>
                  </a:lnTo>
                  <a:lnTo>
                    <a:pt x="421" y="1879"/>
                  </a:lnTo>
                  <a:lnTo>
                    <a:pt x="426" y="1914"/>
                  </a:lnTo>
                  <a:lnTo>
                    <a:pt x="438" y="1926"/>
                  </a:lnTo>
                  <a:lnTo>
                    <a:pt x="444" y="1931"/>
                  </a:lnTo>
                  <a:lnTo>
                    <a:pt x="455" y="1908"/>
                  </a:lnTo>
                  <a:lnTo>
                    <a:pt x="467" y="1897"/>
                  </a:lnTo>
                  <a:lnTo>
                    <a:pt x="472" y="1960"/>
                  </a:lnTo>
                  <a:lnTo>
                    <a:pt x="484" y="2006"/>
                  </a:lnTo>
                  <a:lnTo>
                    <a:pt x="490" y="1972"/>
                  </a:lnTo>
                  <a:lnTo>
                    <a:pt x="501" y="1943"/>
                  </a:lnTo>
                  <a:lnTo>
                    <a:pt x="507" y="1949"/>
                  </a:lnTo>
                  <a:lnTo>
                    <a:pt x="519" y="1949"/>
                  </a:lnTo>
                  <a:lnTo>
                    <a:pt x="524" y="1937"/>
                  </a:lnTo>
                  <a:lnTo>
                    <a:pt x="536" y="1914"/>
                  </a:lnTo>
                  <a:lnTo>
                    <a:pt x="542" y="1885"/>
                  </a:lnTo>
                  <a:lnTo>
                    <a:pt x="553" y="1874"/>
                  </a:lnTo>
                  <a:lnTo>
                    <a:pt x="565" y="1879"/>
                  </a:lnTo>
                  <a:lnTo>
                    <a:pt x="570" y="1874"/>
                  </a:lnTo>
                  <a:lnTo>
                    <a:pt x="582" y="1856"/>
                  </a:lnTo>
                  <a:lnTo>
                    <a:pt x="588" y="1862"/>
                  </a:lnTo>
                  <a:lnTo>
                    <a:pt x="599" y="1879"/>
                  </a:lnTo>
                  <a:lnTo>
                    <a:pt x="605" y="1903"/>
                  </a:lnTo>
                  <a:lnTo>
                    <a:pt x="617" y="1920"/>
                  </a:lnTo>
                  <a:lnTo>
                    <a:pt x="622" y="1931"/>
                  </a:lnTo>
                  <a:lnTo>
                    <a:pt x="634" y="1943"/>
                  </a:lnTo>
                  <a:lnTo>
                    <a:pt x="640" y="1908"/>
                  </a:lnTo>
                  <a:lnTo>
                    <a:pt x="651" y="1874"/>
                  </a:lnTo>
                  <a:lnTo>
                    <a:pt x="663" y="1937"/>
                  </a:lnTo>
                  <a:lnTo>
                    <a:pt x="669" y="2012"/>
                  </a:lnTo>
                  <a:lnTo>
                    <a:pt x="680" y="1972"/>
                  </a:lnTo>
                  <a:lnTo>
                    <a:pt x="686" y="1931"/>
                  </a:lnTo>
                  <a:lnTo>
                    <a:pt x="697" y="1931"/>
                  </a:lnTo>
                  <a:lnTo>
                    <a:pt x="703" y="1926"/>
                  </a:lnTo>
                  <a:lnTo>
                    <a:pt x="715" y="1897"/>
                  </a:lnTo>
                  <a:lnTo>
                    <a:pt x="720" y="1885"/>
                  </a:lnTo>
                  <a:lnTo>
                    <a:pt x="732" y="1914"/>
                  </a:lnTo>
                  <a:lnTo>
                    <a:pt x="743" y="1926"/>
                  </a:lnTo>
                  <a:lnTo>
                    <a:pt x="749" y="1908"/>
                  </a:lnTo>
                  <a:lnTo>
                    <a:pt x="761" y="1874"/>
                  </a:lnTo>
                  <a:lnTo>
                    <a:pt x="767" y="1799"/>
                  </a:lnTo>
                  <a:lnTo>
                    <a:pt x="778" y="1741"/>
                  </a:lnTo>
                  <a:lnTo>
                    <a:pt x="784" y="1689"/>
                  </a:lnTo>
                  <a:lnTo>
                    <a:pt x="795" y="1689"/>
                  </a:lnTo>
                  <a:lnTo>
                    <a:pt x="801" y="1712"/>
                  </a:lnTo>
                  <a:lnTo>
                    <a:pt x="813" y="1603"/>
                  </a:lnTo>
                  <a:lnTo>
                    <a:pt x="818" y="1418"/>
                  </a:lnTo>
                  <a:lnTo>
                    <a:pt x="830" y="1234"/>
                  </a:lnTo>
                  <a:lnTo>
                    <a:pt x="841" y="1049"/>
                  </a:lnTo>
                  <a:lnTo>
                    <a:pt x="847" y="894"/>
                  </a:lnTo>
                  <a:lnTo>
                    <a:pt x="859" y="732"/>
                  </a:lnTo>
                  <a:lnTo>
                    <a:pt x="865" y="502"/>
                  </a:lnTo>
                  <a:lnTo>
                    <a:pt x="876" y="265"/>
                  </a:lnTo>
                  <a:lnTo>
                    <a:pt x="882" y="133"/>
                  </a:lnTo>
                  <a:lnTo>
                    <a:pt x="893" y="0"/>
                  </a:lnTo>
                  <a:lnTo>
                    <a:pt x="899" y="40"/>
                  </a:lnTo>
                  <a:lnTo>
                    <a:pt x="911" y="86"/>
                  </a:lnTo>
                  <a:lnTo>
                    <a:pt x="922" y="208"/>
                  </a:lnTo>
                  <a:lnTo>
                    <a:pt x="928" y="352"/>
                  </a:lnTo>
                  <a:lnTo>
                    <a:pt x="939" y="536"/>
                  </a:lnTo>
                  <a:lnTo>
                    <a:pt x="945" y="709"/>
                  </a:lnTo>
                  <a:lnTo>
                    <a:pt x="957" y="842"/>
                  </a:lnTo>
                  <a:lnTo>
                    <a:pt x="963" y="980"/>
                  </a:lnTo>
                  <a:lnTo>
                    <a:pt x="974" y="1141"/>
                  </a:lnTo>
                  <a:lnTo>
                    <a:pt x="980" y="1291"/>
                  </a:lnTo>
                  <a:lnTo>
                    <a:pt x="991" y="1436"/>
                  </a:lnTo>
                  <a:lnTo>
                    <a:pt x="997" y="1493"/>
                  </a:lnTo>
                  <a:lnTo>
                    <a:pt x="1009" y="1430"/>
                  </a:lnTo>
                  <a:lnTo>
                    <a:pt x="1020" y="1470"/>
                  </a:lnTo>
                  <a:lnTo>
                    <a:pt x="1026" y="1568"/>
                  </a:lnTo>
                  <a:lnTo>
                    <a:pt x="1038" y="1626"/>
                  </a:lnTo>
                  <a:lnTo>
                    <a:pt x="1043" y="1660"/>
                  </a:lnTo>
                  <a:lnTo>
                    <a:pt x="1055" y="1730"/>
                  </a:lnTo>
                  <a:lnTo>
                    <a:pt x="1061" y="1816"/>
                  </a:lnTo>
                  <a:lnTo>
                    <a:pt x="1072" y="1822"/>
                  </a:lnTo>
                  <a:lnTo>
                    <a:pt x="1078" y="1799"/>
                  </a:lnTo>
                  <a:lnTo>
                    <a:pt x="1089" y="1822"/>
                  </a:lnTo>
                  <a:lnTo>
                    <a:pt x="1095" y="1856"/>
                  </a:lnTo>
                  <a:lnTo>
                    <a:pt x="1107" y="1804"/>
                  </a:lnTo>
                  <a:lnTo>
                    <a:pt x="1118" y="1758"/>
                  </a:lnTo>
                  <a:lnTo>
                    <a:pt x="1124" y="1851"/>
                  </a:lnTo>
                  <a:lnTo>
                    <a:pt x="1136" y="1931"/>
                  </a:lnTo>
                  <a:lnTo>
                    <a:pt x="1141" y="1920"/>
                  </a:lnTo>
                  <a:lnTo>
                    <a:pt x="1153" y="1908"/>
                  </a:lnTo>
                  <a:lnTo>
                    <a:pt x="1159" y="1862"/>
                  </a:lnTo>
                  <a:lnTo>
                    <a:pt x="1170" y="1833"/>
                  </a:lnTo>
                  <a:lnTo>
                    <a:pt x="1176" y="1862"/>
                  </a:lnTo>
                  <a:lnTo>
                    <a:pt x="1187" y="1879"/>
                  </a:lnTo>
                  <a:lnTo>
                    <a:pt x="1199" y="1885"/>
                  </a:lnTo>
                  <a:lnTo>
                    <a:pt x="1205" y="1879"/>
                  </a:lnTo>
                  <a:lnTo>
                    <a:pt x="1216" y="1862"/>
                  </a:lnTo>
                  <a:lnTo>
                    <a:pt x="1222" y="1851"/>
                  </a:lnTo>
                  <a:lnTo>
                    <a:pt x="1234" y="1856"/>
                  </a:lnTo>
                  <a:lnTo>
                    <a:pt x="1239" y="1856"/>
                  </a:lnTo>
                  <a:lnTo>
                    <a:pt x="1251" y="1851"/>
                  </a:lnTo>
                  <a:lnTo>
                    <a:pt x="1257" y="1851"/>
                  </a:lnTo>
                  <a:lnTo>
                    <a:pt x="1268" y="1856"/>
                  </a:lnTo>
                  <a:lnTo>
                    <a:pt x="1274" y="1833"/>
                  </a:lnTo>
                  <a:lnTo>
                    <a:pt x="1285" y="1804"/>
                  </a:lnTo>
                  <a:lnTo>
                    <a:pt x="1297" y="1828"/>
                  </a:lnTo>
                  <a:lnTo>
                    <a:pt x="1303" y="1874"/>
                  </a:lnTo>
                  <a:lnTo>
                    <a:pt x="1314" y="1851"/>
                  </a:lnTo>
                  <a:lnTo>
                    <a:pt x="1320" y="1810"/>
                  </a:lnTo>
                  <a:lnTo>
                    <a:pt x="1332" y="1781"/>
                  </a:lnTo>
                  <a:lnTo>
                    <a:pt x="1337" y="1758"/>
                  </a:lnTo>
                  <a:lnTo>
                    <a:pt x="1349" y="1776"/>
                  </a:lnTo>
                  <a:lnTo>
                    <a:pt x="1355" y="1799"/>
                  </a:lnTo>
                  <a:lnTo>
                    <a:pt x="1366" y="1804"/>
                  </a:lnTo>
                  <a:lnTo>
                    <a:pt x="1372" y="1804"/>
                  </a:lnTo>
                  <a:lnTo>
                    <a:pt x="1383" y="1776"/>
                  </a:lnTo>
                  <a:lnTo>
                    <a:pt x="1395" y="1758"/>
                  </a:lnTo>
                  <a:lnTo>
                    <a:pt x="1401" y="1781"/>
                  </a:lnTo>
                  <a:lnTo>
                    <a:pt x="1412" y="1793"/>
                  </a:lnTo>
                  <a:lnTo>
                    <a:pt x="1418" y="1787"/>
                  </a:lnTo>
                  <a:lnTo>
                    <a:pt x="1430" y="1770"/>
                  </a:lnTo>
                  <a:lnTo>
                    <a:pt x="1435" y="1741"/>
                  </a:lnTo>
                  <a:lnTo>
                    <a:pt x="1447" y="1706"/>
                  </a:lnTo>
                  <a:lnTo>
                    <a:pt x="1453" y="1678"/>
                  </a:lnTo>
                  <a:lnTo>
                    <a:pt x="1464" y="1683"/>
                  </a:lnTo>
                  <a:lnTo>
                    <a:pt x="1476" y="1718"/>
                  </a:lnTo>
                  <a:lnTo>
                    <a:pt x="1481" y="1758"/>
                  </a:lnTo>
                  <a:lnTo>
                    <a:pt x="1493" y="1793"/>
                  </a:lnTo>
                  <a:lnTo>
                    <a:pt x="1499" y="1730"/>
                  </a:lnTo>
                  <a:lnTo>
                    <a:pt x="1510" y="1597"/>
                  </a:lnTo>
                  <a:lnTo>
                    <a:pt x="1516" y="1649"/>
                  </a:lnTo>
                  <a:lnTo>
                    <a:pt x="1528" y="1735"/>
                  </a:lnTo>
                  <a:lnTo>
                    <a:pt x="1533" y="1747"/>
                  </a:lnTo>
                  <a:lnTo>
                    <a:pt x="1545" y="1747"/>
                  </a:lnTo>
                  <a:lnTo>
                    <a:pt x="1551" y="1747"/>
                  </a:lnTo>
                  <a:lnTo>
                    <a:pt x="1562" y="1753"/>
                  </a:lnTo>
                  <a:lnTo>
                    <a:pt x="1574" y="1683"/>
                  </a:lnTo>
                  <a:lnTo>
                    <a:pt x="1579" y="1614"/>
                  </a:lnTo>
                  <a:lnTo>
                    <a:pt x="1591" y="1510"/>
                  </a:lnTo>
                  <a:lnTo>
                    <a:pt x="1597" y="1464"/>
                  </a:lnTo>
                  <a:lnTo>
                    <a:pt x="1608" y="1591"/>
                  </a:lnTo>
                  <a:lnTo>
                    <a:pt x="1614" y="1637"/>
                  </a:lnTo>
                  <a:lnTo>
                    <a:pt x="1626" y="1459"/>
                  </a:lnTo>
                  <a:lnTo>
                    <a:pt x="1631" y="1320"/>
                  </a:lnTo>
                  <a:lnTo>
                    <a:pt x="1643" y="1268"/>
                  </a:lnTo>
                  <a:lnTo>
                    <a:pt x="1649" y="1228"/>
                  </a:lnTo>
                  <a:lnTo>
                    <a:pt x="1660" y="1193"/>
                  </a:lnTo>
                  <a:lnTo>
                    <a:pt x="1672" y="1159"/>
                  </a:lnTo>
                  <a:lnTo>
                    <a:pt x="1677" y="1130"/>
                  </a:lnTo>
                  <a:lnTo>
                    <a:pt x="1689" y="1032"/>
                  </a:lnTo>
                  <a:lnTo>
                    <a:pt x="1695" y="899"/>
                  </a:lnTo>
                  <a:lnTo>
                    <a:pt x="1706" y="813"/>
                  </a:lnTo>
                  <a:lnTo>
                    <a:pt x="1712" y="761"/>
                  </a:lnTo>
                  <a:lnTo>
                    <a:pt x="1724" y="669"/>
                  </a:lnTo>
                  <a:lnTo>
                    <a:pt x="1729" y="559"/>
                  </a:lnTo>
                  <a:lnTo>
                    <a:pt x="1741" y="675"/>
                  </a:lnTo>
                  <a:lnTo>
                    <a:pt x="1752" y="882"/>
                  </a:lnTo>
                  <a:lnTo>
                    <a:pt x="1758" y="698"/>
                  </a:lnTo>
                  <a:lnTo>
                    <a:pt x="1770" y="484"/>
                  </a:lnTo>
                  <a:lnTo>
                    <a:pt x="1775" y="421"/>
                  </a:lnTo>
                  <a:lnTo>
                    <a:pt x="1787" y="363"/>
                  </a:lnTo>
                  <a:lnTo>
                    <a:pt x="1793" y="438"/>
                  </a:lnTo>
                  <a:lnTo>
                    <a:pt x="1804" y="513"/>
                  </a:lnTo>
                  <a:lnTo>
                    <a:pt x="1810" y="490"/>
                  </a:lnTo>
                  <a:lnTo>
                    <a:pt x="1822" y="467"/>
                  </a:lnTo>
                  <a:lnTo>
                    <a:pt x="1827" y="519"/>
                  </a:lnTo>
                  <a:lnTo>
                    <a:pt x="1839" y="600"/>
                  </a:lnTo>
                  <a:lnTo>
                    <a:pt x="1850" y="726"/>
                  </a:lnTo>
                  <a:lnTo>
                    <a:pt x="1856" y="824"/>
                  </a:lnTo>
                  <a:lnTo>
                    <a:pt x="1868" y="853"/>
                  </a:lnTo>
                  <a:lnTo>
                    <a:pt x="1874" y="905"/>
                  </a:lnTo>
                  <a:lnTo>
                    <a:pt x="1885" y="1009"/>
                  </a:lnTo>
                  <a:lnTo>
                    <a:pt x="1891" y="1084"/>
                  </a:lnTo>
                  <a:lnTo>
                    <a:pt x="1902" y="1118"/>
                  </a:lnTo>
                  <a:lnTo>
                    <a:pt x="1908" y="1165"/>
                  </a:lnTo>
                  <a:lnTo>
                    <a:pt x="1920" y="1228"/>
                  </a:lnTo>
                  <a:lnTo>
                    <a:pt x="1925" y="1314"/>
                  </a:lnTo>
                  <a:lnTo>
                    <a:pt x="1937" y="1418"/>
                  </a:lnTo>
                  <a:lnTo>
                    <a:pt x="1948" y="1476"/>
                  </a:lnTo>
                  <a:lnTo>
                    <a:pt x="1954" y="1516"/>
                  </a:lnTo>
                  <a:lnTo>
                    <a:pt x="1966" y="1597"/>
                  </a:lnTo>
                  <a:lnTo>
                    <a:pt x="1972" y="1695"/>
                  </a:lnTo>
                  <a:lnTo>
                    <a:pt x="1983" y="1695"/>
                  </a:lnTo>
                  <a:lnTo>
                    <a:pt x="1989" y="1678"/>
                  </a:lnTo>
                  <a:lnTo>
                    <a:pt x="2000" y="1764"/>
                  </a:lnTo>
                  <a:lnTo>
                    <a:pt x="2006" y="1868"/>
                  </a:lnTo>
                  <a:lnTo>
                    <a:pt x="2018" y="1903"/>
                  </a:lnTo>
                  <a:lnTo>
                    <a:pt x="2029" y="1931"/>
                  </a:lnTo>
                  <a:lnTo>
                    <a:pt x="2035" y="1966"/>
                  </a:lnTo>
                  <a:lnTo>
                    <a:pt x="2046" y="1995"/>
                  </a:lnTo>
                  <a:lnTo>
                    <a:pt x="2052" y="1995"/>
                  </a:lnTo>
                  <a:lnTo>
                    <a:pt x="2064" y="2001"/>
                  </a:lnTo>
                  <a:lnTo>
                    <a:pt x="2070" y="2052"/>
                  </a:lnTo>
                  <a:lnTo>
                    <a:pt x="2081" y="2081"/>
                  </a:lnTo>
                  <a:lnTo>
                    <a:pt x="2087" y="2081"/>
                  </a:lnTo>
                  <a:lnTo>
                    <a:pt x="2098" y="2070"/>
                  </a:lnTo>
                  <a:lnTo>
                    <a:pt x="2104" y="2058"/>
                  </a:lnTo>
                  <a:lnTo>
                    <a:pt x="2116" y="2058"/>
                  </a:lnTo>
                  <a:lnTo>
                    <a:pt x="2127" y="2064"/>
                  </a:lnTo>
                  <a:lnTo>
                    <a:pt x="2133" y="2075"/>
                  </a:lnTo>
                  <a:lnTo>
                    <a:pt x="2144" y="2099"/>
                  </a:lnTo>
                  <a:lnTo>
                    <a:pt x="2150" y="2087"/>
                  </a:lnTo>
                  <a:lnTo>
                    <a:pt x="2162" y="2047"/>
                  </a:lnTo>
                  <a:lnTo>
                    <a:pt x="2168" y="2075"/>
                  </a:lnTo>
                  <a:lnTo>
                    <a:pt x="2179" y="2139"/>
                  </a:lnTo>
                  <a:lnTo>
                    <a:pt x="2185" y="2104"/>
                  </a:lnTo>
                  <a:lnTo>
                    <a:pt x="2196" y="2052"/>
                  </a:lnTo>
                  <a:lnTo>
                    <a:pt x="2202" y="2035"/>
                  </a:lnTo>
                  <a:lnTo>
                    <a:pt x="2214" y="2024"/>
                  </a:lnTo>
                  <a:lnTo>
                    <a:pt x="2225" y="2058"/>
                  </a:lnTo>
                  <a:lnTo>
                    <a:pt x="2231" y="2099"/>
                  </a:lnTo>
                </a:path>
              </a:pathLst>
            </a:custGeom>
            <a:noFill/>
            <a:ln w="26988">
              <a:solidFill>
                <a:srgbClr val="0000FF"/>
              </a:solidFill>
              <a:round/>
              <a:headEnd/>
              <a:tailEnd/>
            </a:ln>
          </p:spPr>
          <p:txBody>
            <a:bodyPr/>
            <a:lstStyle/>
            <a:p>
              <a:endParaRPr lang="en-US"/>
            </a:p>
          </p:txBody>
        </p:sp>
        <p:sp>
          <p:nvSpPr>
            <p:cNvPr id="45116" name="Rectangle 1085"/>
            <p:cNvSpPr>
              <a:spLocks noChangeArrowheads="1"/>
            </p:cNvSpPr>
            <p:nvPr/>
          </p:nvSpPr>
          <p:spPr bwMode="auto">
            <a:xfrm>
              <a:off x="2095" y="3645"/>
              <a:ext cx="174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x (Relative DNA Content)</a:t>
              </a:r>
              <a:endParaRPr lang="en-AU" sz="1400"/>
            </a:p>
          </p:txBody>
        </p:sp>
        <p:sp>
          <p:nvSpPr>
            <p:cNvPr id="45117" name="Rectangle 1086"/>
            <p:cNvSpPr>
              <a:spLocks noChangeArrowheads="1"/>
            </p:cNvSpPr>
            <p:nvPr/>
          </p:nvSpPr>
          <p:spPr bwMode="auto">
            <a:xfrm rot="-5400000">
              <a:off x="638" y="2032"/>
              <a:ext cx="76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Cell Count</a:t>
              </a:r>
              <a:endParaRPr lang="en-AU" sz="1400"/>
            </a:p>
          </p:txBody>
        </p:sp>
        <p:sp>
          <p:nvSpPr>
            <p:cNvPr id="45118" name="Rectangle 1087"/>
            <p:cNvSpPr>
              <a:spLocks noChangeArrowheads="1"/>
            </p:cNvSpPr>
            <p:nvPr/>
          </p:nvSpPr>
          <p:spPr bwMode="auto">
            <a:xfrm>
              <a:off x="1133" y="619"/>
              <a:ext cx="3719"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NZM13 DNA profile 72 hours after the addition of Taxol</a:t>
              </a:r>
              <a:endParaRPr lang="en-AU" sz="1400"/>
            </a:p>
          </p:txBody>
        </p:sp>
        <p:sp>
          <p:nvSpPr>
            <p:cNvPr id="45119" name="Rectangle 1088"/>
            <p:cNvSpPr>
              <a:spLocks noChangeArrowheads="1"/>
            </p:cNvSpPr>
            <p:nvPr/>
          </p:nvSpPr>
          <p:spPr bwMode="auto">
            <a:xfrm>
              <a:off x="3531" y="919"/>
              <a:ext cx="917" cy="380"/>
            </a:xfrm>
            <a:prstGeom prst="rect">
              <a:avLst/>
            </a:prstGeom>
            <a:solidFill>
              <a:srgbClr val="FFFFFF"/>
            </a:solidFill>
            <a:ln w="9525">
              <a:noFill/>
              <a:miter lim="800000"/>
              <a:headEnd/>
              <a:tailEnd/>
            </a:ln>
          </p:spPr>
          <p:txBody>
            <a:bodyPr/>
            <a:lstStyle/>
            <a:p>
              <a:endParaRPr lang="en-US"/>
            </a:p>
          </p:txBody>
        </p:sp>
        <p:sp>
          <p:nvSpPr>
            <p:cNvPr id="45120" name="Rectangle 1089"/>
            <p:cNvSpPr>
              <a:spLocks noChangeArrowheads="1"/>
            </p:cNvSpPr>
            <p:nvPr/>
          </p:nvSpPr>
          <p:spPr bwMode="auto">
            <a:xfrm>
              <a:off x="3531" y="919"/>
              <a:ext cx="917" cy="380"/>
            </a:xfrm>
            <a:prstGeom prst="rect">
              <a:avLst/>
            </a:prstGeom>
            <a:noFill/>
            <a:ln w="26988">
              <a:solidFill>
                <a:srgbClr val="FFFFFF"/>
              </a:solidFill>
              <a:miter lim="800000"/>
              <a:headEnd/>
              <a:tailEnd/>
            </a:ln>
          </p:spPr>
          <p:txBody>
            <a:bodyPr/>
            <a:lstStyle/>
            <a:p>
              <a:endParaRPr lang="en-US"/>
            </a:p>
          </p:txBody>
        </p:sp>
        <p:sp>
          <p:nvSpPr>
            <p:cNvPr id="45121" name="Line 1090"/>
            <p:cNvSpPr>
              <a:spLocks noChangeShapeType="1"/>
            </p:cNvSpPr>
            <p:nvPr/>
          </p:nvSpPr>
          <p:spPr bwMode="auto">
            <a:xfrm>
              <a:off x="3531" y="919"/>
              <a:ext cx="917" cy="1"/>
            </a:xfrm>
            <a:prstGeom prst="line">
              <a:avLst/>
            </a:prstGeom>
            <a:noFill/>
            <a:ln w="26988">
              <a:solidFill>
                <a:srgbClr val="000000"/>
              </a:solidFill>
              <a:round/>
              <a:headEnd/>
              <a:tailEnd/>
            </a:ln>
          </p:spPr>
          <p:txBody>
            <a:bodyPr/>
            <a:lstStyle/>
            <a:p>
              <a:endParaRPr lang="en-US"/>
            </a:p>
          </p:txBody>
        </p:sp>
        <p:sp>
          <p:nvSpPr>
            <p:cNvPr id="45122" name="Line 1091"/>
            <p:cNvSpPr>
              <a:spLocks noChangeShapeType="1"/>
            </p:cNvSpPr>
            <p:nvPr/>
          </p:nvSpPr>
          <p:spPr bwMode="auto">
            <a:xfrm>
              <a:off x="3531" y="1299"/>
              <a:ext cx="917" cy="1"/>
            </a:xfrm>
            <a:prstGeom prst="line">
              <a:avLst/>
            </a:prstGeom>
            <a:noFill/>
            <a:ln w="26988">
              <a:solidFill>
                <a:srgbClr val="000000"/>
              </a:solidFill>
              <a:round/>
              <a:headEnd/>
              <a:tailEnd/>
            </a:ln>
          </p:spPr>
          <p:txBody>
            <a:bodyPr/>
            <a:lstStyle/>
            <a:p>
              <a:endParaRPr lang="en-US"/>
            </a:p>
          </p:txBody>
        </p:sp>
        <p:sp>
          <p:nvSpPr>
            <p:cNvPr id="45123" name="Line 1092"/>
            <p:cNvSpPr>
              <a:spLocks noChangeShapeType="1"/>
            </p:cNvSpPr>
            <p:nvPr/>
          </p:nvSpPr>
          <p:spPr bwMode="auto">
            <a:xfrm flipV="1">
              <a:off x="4448" y="919"/>
              <a:ext cx="1" cy="380"/>
            </a:xfrm>
            <a:prstGeom prst="line">
              <a:avLst/>
            </a:prstGeom>
            <a:noFill/>
            <a:ln w="26988">
              <a:solidFill>
                <a:srgbClr val="000000"/>
              </a:solidFill>
              <a:round/>
              <a:headEnd/>
              <a:tailEnd/>
            </a:ln>
          </p:spPr>
          <p:txBody>
            <a:bodyPr/>
            <a:lstStyle/>
            <a:p>
              <a:endParaRPr lang="en-US"/>
            </a:p>
          </p:txBody>
        </p:sp>
        <p:sp>
          <p:nvSpPr>
            <p:cNvPr id="45124" name="Line 1093"/>
            <p:cNvSpPr>
              <a:spLocks noChangeShapeType="1"/>
            </p:cNvSpPr>
            <p:nvPr/>
          </p:nvSpPr>
          <p:spPr bwMode="auto">
            <a:xfrm flipV="1">
              <a:off x="3531" y="919"/>
              <a:ext cx="1" cy="380"/>
            </a:xfrm>
            <a:prstGeom prst="line">
              <a:avLst/>
            </a:prstGeom>
            <a:noFill/>
            <a:ln w="26988">
              <a:solidFill>
                <a:srgbClr val="000000"/>
              </a:solidFill>
              <a:round/>
              <a:headEnd/>
              <a:tailEnd/>
            </a:ln>
          </p:spPr>
          <p:txBody>
            <a:bodyPr/>
            <a:lstStyle/>
            <a:p>
              <a:endParaRPr lang="en-US"/>
            </a:p>
          </p:txBody>
        </p:sp>
        <p:sp>
          <p:nvSpPr>
            <p:cNvPr id="45125" name="Line 1094"/>
            <p:cNvSpPr>
              <a:spLocks noChangeShapeType="1"/>
            </p:cNvSpPr>
            <p:nvPr/>
          </p:nvSpPr>
          <p:spPr bwMode="auto">
            <a:xfrm>
              <a:off x="3531" y="1299"/>
              <a:ext cx="917" cy="1"/>
            </a:xfrm>
            <a:prstGeom prst="line">
              <a:avLst/>
            </a:prstGeom>
            <a:noFill/>
            <a:ln w="26988">
              <a:solidFill>
                <a:srgbClr val="000000"/>
              </a:solidFill>
              <a:round/>
              <a:headEnd/>
              <a:tailEnd/>
            </a:ln>
          </p:spPr>
          <p:txBody>
            <a:bodyPr/>
            <a:lstStyle/>
            <a:p>
              <a:endParaRPr lang="en-US"/>
            </a:p>
          </p:txBody>
        </p:sp>
        <p:sp>
          <p:nvSpPr>
            <p:cNvPr id="45126" name="Line 1095"/>
            <p:cNvSpPr>
              <a:spLocks noChangeShapeType="1"/>
            </p:cNvSpPr>
            <p:nvPr/>
          </p:nvSpPr>
          <p:spPr bwMode="auto">
            <a:xfrm flipV="1">
              <a:off x="3531" y="919"/>
              <a:ext cx="1" cy="380"/>
            </a:xfrm>
            <a:prstGeom prst="line">
              <a:avLst/>
            </a:prstGeom>
            <a:noFill/>
            <a:ln w="26988">
              <a:solidFill>
                <a:srgbClr val="000000"/>
              </a:solidFill>
              <a:round/>
              <a:headEnd/>
              <a:tailEnd/>
            </a:ln>
          </p:spPr>
          <p:txBody>
            <a:bodyPr/>
            <a:lstStyle/>
            <a:p>
              <a:endParaRPr lang="en-US"/>
            </a:p>
          </p:txBody>
        </p:sp>
        <p:sp>
          <p:nvSpPr>
            <p:cNvPr id="45127" name="Line 1096"/>
            <p:cNvSpPr>
              <a:spLocks noChangeShapeType="1"/>
            </p:cNvSpPr>
            <p:nvPr/>
          </p:nvSpPr>
          <p:spPr bwMode="auto">
            <a:xfrm>
              <a:off x="3531" y="919"/>
              <a:ext cx="917" cy="1"/>
            </a:xfrm>
            <a:prstGeom prst="line">
              <a:avLst/>
            </a:prstGeom>
            <a:noFill/>
            <a:ln w="26988">
              <a:solidFill>
                <a:srgbClr val="000000"/>
              </a:solidFill>
              <a:round/>
              <a:headEnd/>
              <a:tailEnd/>
            </a:ln>
          </p:spPr>
          <p:txBody>
            <a:bodyPr/>
            <a:lstStyle/>
            <a:p>
              <a:endParaRPr lang="en-US"/>
            </a:p>
          </p:txBody>
        </p:sp>
        <p:sp>
          <p:nvSpPr>
            <p:cNvPr id="45128" name="Line 1097"/>
            <p:cNvSpPr>
              <a:spLocks noChangeShapeType="1"/>
            </p:cNvSpPr>
            <p:nvPr/>
          </p:nvSpPr>
          <p:spPr bwMode="auto">
            <a:xfrm>
              <a:off x="3531" y="1299"/>
              <a:ext cx="917" cy="1"/>
            </a:xfrm>
            <a:prstGeom prst="line">
              <a:avLst/>
            </a:prstGeom>
            <a:noFill/>
            <a:ln w="26988">
              <a:solidFill>
                <a:srgbClr val="000000"/>
              </a:solidFill>
              <a:round/>
              <a:headEnd/>
              <a:tailEnd/>
            </a:ln>
          </p:spPr>
          <p:txBody>
            <a:bodyPr/>
            <a:lstStyle/>
            <a:p>
              <a:endParaRPr lang="en-US"/>
            </a:p>
          </p:txBody>
        </p:sp>
        <p:sp>
          <p:nvSpPr>
            <p:cNvPr id="45129" name="Line 1098"/>
            <p:cNvSpPr>
              <a:spLocks noChangeShapeType="1"/>
            </p:cNvSpPr>
            <p:nvPr/>
          </p:nvSpPr>
          <p:spPr bwMode="auto">
            <a:xfrm flipV="1">
              <a:off x="4448" y="919"/>
              <a:ext cx="1" cy="380"/>
            </a:xfrm>
            <a:prstGeom prst="line">
              <a:avLst/>
            </a:prstGeom>
            <a:noFill/>
            <a:ln w="26988">
              <a:solidFill>
                <a:srgbClr val="000000"/>
              </a:solidFill>
              <a:round/>
              <a:headEnd/>
              <a:tailEnd/>
            </a:ln>
          </p:spPr>
          <p:txBody>
            <a:bodyPr/>
            <a:lstStyle/>
            <a:p>
              <a:endParaRPr lang="en-US"/>
            </a:p>
          </p:txBody>
        </p:sp>
        <p:sp>
          <p:nvSpPr>
            <p:cNvPr id="45130" name="Line 1099"/>
            <p:cNvSpPr>
              <a:spLocks noChangeShapeType="1"/>
            </p:cNvSpPr>
            <p:nvPr/>
          </p:nvSpPr>
          <p:spPr bwMode="auto">
            <a:xfrm flipV="1">
              <a:off x="3531" y="919"/>
              <a:ext cx="1" cy="380"/>
            </a:xfrm>
            <a:prstGeom prst="line">
              <a:avLst/>
            </a:prstGeom>
            <a:noFill/>
            <a:ln w="26988">
              <a:solidFill>
                <a:srgbClr val="000000"/>
              </a:solidFill>
              <a:round/>
              <a:headEnd/>
              <a:tailEnd/>
            </a:ln>
          </p:spPr>
          <p:txBody>
            <a:bodyPr/>
            <a:lstStyle/>
            <a:p>
              <a:endParaRPr lang="en-US"/>
            </a:p>
          </p:txBody>
        </p:sp>
        <p:sp>
          <p:nvSpPr>
            <p:cNvPr id="45131" name="Rectangle 1100"/>
            <p:cNvSpPr>
              <a:spLocks noChangeArrowheads="1"/>
            </p:cNvSpPr>
            <p:nvPr/>
          </p:nvSpPr>
          <p:spPr bwMode="auto">
            <a:xfrm>
              <a:off x="3952" y="936"/>
              <a:ext cx="473"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Model</a:t>
              </a:r>
              <a:endParaRPr lang="en-AU" sz="1400"/>
            </a:p>
          </p:txBody>
        </p:sp>
        <p:sp>
          <p:nvSpPr>
            <p:cNvPr id="45132" name="Rectangle 1101"/>
            <p:cNvSpPr>
              <a:spLocks noChangeArrowheads="1"/>
            </p:cNvSpPr>
            <p:nvPr/>
          </p:nvSpPr>
          <p:spPr bwMode="auto">
            <a:xfrm>
              <a:off x="3952" y="1109"/>
              <a:ext cx="42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Data </a:t>
              </a:r>
              <a:endParaRPr lang="en-AU" sz="1400"/>
            </a:p>
          </p:txBody>
        </p:sp>
        <p:sp>
          <p:nvSpPr>
            <p:cNvPr id="45133" name="Line 1102"/>
            <p:cNvSpPr>
              <a:spLocks noChangeShapeType="1"/>
            </p:cNvSpPr>
            <p:nvPr/>
          </p:nvSpPr>
          <p:spPr bwMode="auto">
            <a:xfrm>
              <a:off x="3618" y="1022"/>
              <a:ext cx="247" cy="1"/>
            </a:xfrm>
            <a:prstGeom prst="line">
              <a:avLst/>
            </a:prstGeom>
            <a:noFill/>
            <a:ln w="26988">
              <a:solidFill>
                <a:srgbClr val="FF0000"/>
              </a:solidFill>
              <a:round/>
              <a:headEnd/>
              <a:tailEnd/>
            </a:ln>
          </p:spPr>
          <p:txBody>
            <a:bodyPr/>
            <a:lstStyle/>
            <a:p>
              <a:endParaRPr lang="en-US"/>
            </a:p>
          </p:txBody>
        </p:sp>
        <p:sp>
          <p:nvSpPr>
            <p:cNvPr id="45134" name="Line 1103"/>
            <p:cNvSpPr>
              <a:spLocks noChangeShapeType="1"/>
            </p:cNvSpPr>
            <p:nvPr/>
          </p:nvSpPr>
          <p:spPr bwMode="auto">
            <a:xfrm>
              <a:off x="3618" y="1201"/>
              <a:ext cx="247" cy="1"/>
            </a:xfrm>
            <a:prstGeom prst="line">
              <a:avLst/>
            </a:prstGeom>
            <a:noFill/>
            <a:ln w="26988">
              <a:solidFill>
                <a:srgbClr val="0000FF"/>
              </a:solidFill>
              <a:round/>
              <a:headEnd/>
              <a:tailEnd/>
            </a:ln>
          </p:spPr>
          <p:txBody>
            <a:bodyPr/>
            <a:lstStyle/>
            <a:p>
              <a:endParaRPr lang="en-US"/>
            </a:p>
          </p:txBody>
        </p:sp>
      </p:grpSp>
      <p:sp>
        <p:nvSpPr>
          <p:cNvPr id="79" name="Slide Number Placeholder 78"/>
          <p:cNvSpPr>
            <a:spLocks noGrp="1"/>
          </p:cNvSpPr>
          <p:nvPr>
            <p:ph type="sldNum" sz="quarter" idx="12"/>
          </p:nvPr>
        </p:nvSpPr>
        <p:spPr/>
        <p:txBody>
          <a:bodyPr/>
          <a:lstStyle/>
          <a:p>
            <a:fld id="{763B96F8-C033-465D-A2DF-63BFC6E383A9}" type="slidenum">
              <a:rPr lang="en-NZ" smtClean="0"/>
              <a:pPr/>
              <a:t>29</a:t>
            </a:fld>
            <a:endParaRPr lang="en-NZ"/>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7"/>
          <p:cNvGrpSpPr>
            <a:grpSpLocks/>
          </p:cNvGrpSpPr>
          <p:nvPr/>
        </p:nvGrpSpPr>
        <p:grpSpPr bwMode="auto">
          <a:xfrm>
            <a:off x="1487488" y="969963"/>
            <a:ext cx="6416675" cy="5124450"/>
            <a:chOff x="937" y="611"/>
            <a:chExt cx="4042" cy="3228"/>
          </a:xfrm>
        </p:grpSpPr>
        <p:sp>
          <p:nvSpPr>
            <p:cNvPr id="46083" name="Rectangle 4"/>
            <p:cNvSpPr>
              <a:spLocks noChangeArrowheads="1"/>
            </p:cNvSpPr>
            <p:nvPr/>
          </p:nvSpPr>
          <p:spPr bwMode="auto">
            <a:xfrm>
              <a:off x="937" y="628"/>
              <a:ext cx="4042" cy="3177"/>
            </a:xfrm>
            <a:prstGeom prst="rect">
              <a:avLst/>
            </a:prstGeom>
            <a:solidFill>
              <a:srgbClr val="FFFFFF"/>
            </a:solidFill>
            <a:ln w="9525">
              <a:noFill/>
              <a:miter lim="800000"/>
              <a:headEnd/>
              <a:tailEnd/>
            </a:ln>
          </p:spPr>
          <p:txBody>
            <a:bodyPr/>
            <a:lstStyle/>
            <a:p>
              <a:endParaRPr lang="en-US"/>
            </a:p>
          </p:txBody>
        </p:sp>
        <p:sp>
          <p:nvSpPr>
            <p:cNvPr id="46084" name="Rectangle 5"/>
            <p:cNvSpPr>
              <a:spLocks noChangeArrowheads="1"/>
            </p:cNvSpPr>
            <p:nvPr/>
          </p:nvSpPr>
          <p:spPr bwMode="auto">
            <a:xfrm>
              <a:off x="1462" y="864"/>
              <a:ext cx="3125" cy="2583"/>
            </a:xfrm>
            <a:prstGeom prst="rect">
              <a:avLst/>
            </a:prstGeom>
            <a:solidFill>
              <a:srgbClr val="FFFFFF"/>
            </a:solidFill>
            <a:ln w="9525">
              <a:noFill/>
              <a:miter lim="800000"/>
              <a:headEnd/>
              <a:tailEnd/>
            </a:ln>
          </p:spPr>
          <p:txBody>
            <a:bodyPr/>
            <a:lstStyle/>
            <a:p>
              <a:endParaRPr lang="en-US"/>
            </a:p>
          </p:txBody>
        </p:sp>
        <p:sp>
          <p:nvSpPr>
            <p:cNvPr id="46085" name="Rectangle 6"/>
            <p:cNvSpPr>
              <a:spLocks noChangeArrowheads="1"/>
            </p:cNvSpPr>
            <p:nvPr/>
          </p:nvSpPr>
          <p:spPr bwMode="auto">
            <a:xfrm>
              <a:off x="1462" y="864"/>
              <a:ext cx="3125" cy="2583"/>
            </a:xfrm>
            <a:prstGeom prst="rect">
              <a:avLst/>
            </a:prstGeom>
            <a:noFill/>
            <a:ln w="26988">
              <a:solidFill>
                <a:srgbClr val="FFFFFF"/>
              </a:solidFill>
              <a:miter lim="800000"/>
              <a:headEnd/>
              <a:tailEnd/>
            </a:ln>
          </p:spPr>
          <p:txBody>
            <a:bodyPr/>
            <a:lstStyle/>
            <a:p>
              <a:endParaRPr lang="en-US"/>
            </a:p>
          </p:txBody>
        </p:sp>
        <p:sp>
          <p:nvSpPr>
            <p:cNvPr id="46086" name="Line 7"/>
            <p:cNvSpPr>
              <a:spLocks noChangeShapeType="1"/>
            </p:cNvSpPr>
            <p:nvPr/>
          </p:nvSpPr>
          <p:spPr bwMode="auto">
            <a:xfrm>
              <a:off x="1462" y="864"/>
              <a:ext cx="3125" cy="1"/>
            </a:xfrm>
            <a:prstGeom prst="line">
              <a:avLst/>
            </a:prstGeom>
            <a:noFill/>
            <a:ln w="26988">
              <a:solidFill>
                <a:srgbClr val="000000"/>
              </a:solidFill>
              <a:round/>
              <a:headEnd/>
              <a:tailEnd/>
            </a:ln>
          </p:spPr>
          <p:txBody>
            <a:bodyPr/>
            <a:lstStyle/>
            <a:p>
              <a:endParaRPr lang="en-US"/>
            </a:p>
          </p:txBody>
        </p:sp>
        <p:sp>
          <p:nvSpPr>
            <p:cNvPr id="46087" name="Line 8"/>
            <p:cNvSpPr>
              <a:spLocks noChangeShapeType="1"/>
            </p:cNvSpPr>
            <p:nvPr/>
          </p:nvSpPr>
          <p:spPr bwMode="auto">
            <a:xfrm>
              <a:off x="1462" y="3447"/>
              <a:ext cx="3125" cy="1"/>
            </a:xfrm>
            <a:prstGeom prst="line">
              <a:avLst/>
            </a:prstGeom>
            <a:noFill/>
            <a:ln w="26988">
              <a:solidFill>
                <a:srgbClr val="000000"/>
              </a:solidFill>
              <a:round/>
              <a:headEnd/>
              <a:tailEnd/>
            </a:ln>
          </p:spPr>
          <p:txBody>
            <a:bodyPr/>
            <a:lstStyle/>
            <a:p>
              <a:endParaRPr lang="en-US"/>
            </a:p>
          </p:txBody>
        </p:sp>
        <p:sp>
          <p:nvSpPr>
            <p:cNvPr id="46088" name="Line 9"/>
            <p:cNvSpPr>
              <a:spLocks noChangeShapeType="1"/>
            </p:cNvSpPr>
            <p:nvPr/>
          </p:nvSpPr>
          <p:spPr bwMode="auto">
            <a:xfrm flipV="1">
              <a:off x="4587" y="864"/>
              <a:ext cx="1" cy="2583"/>
            </a:xfrm>
            <a:prstGeom prst="line">
              <a:avLst/>
            </a:prstGeom>
            <a:noFill/>
            <a:ln w="26988">
              <a:solidFill>
                <a:srgbClr val="000000"/>
              </a:solidFill>
              <a:round/>
              <a:headEnd/>
              <a:tailEnd/>
            </a:ln>
          </p:spPr>
          <p:txBody>
            <a:bodyPr/>
            <a:lstStyle/>
            <a:p>
              <a:endParaRPr lang="en-US"/>
            </a:p>
          </p:txBody>
        </p:sp>
        <p:sp>
          <p:nvSpPr>
            <p:cNvPr id="46089" name="Line 10"/>
            <p:cNvSpPr>
              <a:spLocks noChangeShapeType="1"/>
            </p:cNvSpPr>
            <p:nvPr/>
          </p:nvSpPr>
          <p:spPr bwMode="auto">
            <a:xfrm flipV="1">
              <a:off x="1462" y="864"/>
              <a:ext cx="1" cy="2583"/>
            </a:xfrm>
            <a:prstGeom prst="line">
              <a:avLst/>
            </a:prstGeom>
            <a:noFill/>
            <a:ln w="26988">
              <a:solidFill>
                <a:srgbClr val="000000"/>
              </a:solidFill>
              <a:round/>
              <a:headEnd/>
              <a:tailEnd/>
            </a:ln>
          </p:spPr>
          <p:txBody>
            <a:bodyPr/>
            <a:lstStyle/>
            <a:p>
              <a:endParaRPr lang="en-US"/>
            </a:p>
          </p:txBody>
        </p:sp>
        <p:sp>
          <p:nvSpPr>
            <p:cNvPr id="46090" name="Line 11"/>
            <p:cNvSpPr>
              <a:spLocks noChangeShapeType="1"/>
            </p:cNvSpPr>
            <p:nvPr/>
          </p:nvSpPr>
          <p:spPr bwMode="auto">
            <a:xfrm>
              <a:off x="1462" y="3447"/>
              <a:ext cx="3125" cy="1"/>
            </a:xfrm>
            <a:prstGeom prst="line">
              <a:avLst/>
            </a:prstGeom>
            <a:noFill/>
            <a:ln w="26988">
              <a:solidFill>
                <a:srgbClr val="000000"/>
              </a:solidFill>
              <a:round/>
              <a:headEnd/>
              <a:tailEnd/>
            </a:ln>
          </p:spPr>
          <p:txBody>
            <a:bodyPr/>
            <a:lstStyle/>
            <a:p>
              <a:endParaRPr lang="en-US"/>
            </a:p>
          </p:txBody>
        </p:sp>
        <p:sp>
          <p:nvSpPr>
            <p:cNvPr id="46091" name="Line 12"/>
            <p:cNvSpPr>
              <a:spLocks noChangeShapeType="1"/>
            </p:cNvSpPr>
            <p:nvPr/>
          </p:nvSpPr>
          <p:spPr bwMode="auto">
            <a:xfrm flipV="1">
              <a:off x="1462" y="864"/>
              <a:ext cx="1" cy="2583"/>
            </a:xfrm>
            <a:prstGeom prst="line">
              <a:avLst/>
            </a:prstGeom>
            <a:noFill/>
            <a:ln w="26988">
              <a:solidFill>
                <a:srgbClr val="000000"/>
              </a:solidFill>
              <a:round/>
              <a:headEnd/>
              <a:tailEnd/>
            </a:ln>
          </p:spPr>
          <p:txBody>
            <a:bodyPr/>
            <a:lstStyle/>
            <a:p>
              <a:endParaRPr lang="en-US"/>
            </a:p>
          </p:txBody>
        </p:sp>
        <p:sp>
          <p:nvSpPr>
            <p:cNvPr id="46092" name="Line 13"/>
            <p:cNvSpPr>
              <a:spLocks noChangeShapeType="1"/>
            </p:cNvSpPr>
            <p:nvPr/>
          </p:nvSpPr>
          <p:spPr bwMode="auto">
            <a:xfrm flipV="1">
              <a:off x="1462" y="3418"/>
              <a:ext cx="1" cy="29"/>
            </a:xfrm>
            <a:prstGeom prst="line">
              <a:avLst/>
            </a:prstGeom>
            <a:noFill/>
            <a:ln w="26988">
              <a:solidFill>
                <a:srgbClr val="000000"/>
              </a:solidFill>
              <a:round/>
              <a:headEnd/>
              <a:tailEnd/>
            </a:ln>
          </p:spPr>
          <p:txBody>
            <a:bodyPr/>
            <a:lstStyle/>
            <a:p>
              <a:endParaRPr lang="en-US"/>
            </a:p>
          </p:txBody>
        </p:sp>
        <p:sp>
          <p:nvSpPr>
            <p:cNvPr id="46093" name="Line 14"/>
            <p:cNvSpPr>
              <a:spLocks noChangeShapeType="1"/>
            </p:cNvSpPr>
            <p:nvPr/>
          </p:nvSpPr>
          <p:spPr bwMode="auto">
            <a:xfrm>
              <a:off x="1462" y="864"/>
              <a:ext cx="1" cy="29"/>
            </a:xfrm>
            <a:prstGeom prst="line">
              <a:avLst/>
            </a:prstGeom>
            <a:noFill/>
            <a:ln w="26988">
              <a:solidFill>
                <a:srgbClr val="000000"/>
              </a:solidFill>
              <a:round/>
              <a:headEnd/>
              <a:tailEnd/>
            </a:ln>
          </p:spPr>
          <p:txBody>
            <a:bodyPr/>
            <a:lstStyle/>
            <a:p>
              <a:endParaRPr lang="en-US"/>
            </a:p>
          </p:txBody>
        </p:sp>
        <p:sp>
          <p:nvSpPr>
            <p:cNvPr id="46094" name="Rectangle 15"/>
            <p:cNvSpPr>
              <a:spLocks noChangeArrowheads="1"/>
            </p:cNvSpPr>
            <p:nvPr/>
          </p:nvSpPr>
          <p:spPr bwMode="auto">
            <a:xfrm>
              <a:off x="1421" y="3476"/>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6095" name="Line 16"/>
            <p:cNvSpPr>
              <a:spLocks noChangeShapeType="1"/>
            </p:cNvSpPr>
            <p:nvPr/>
          </p:nvSpPr>
          <p:spPr bwMode="auto">
            <a:xfrm flipV="1">
              <a:off x="1906" y="3418"/>
              <a:ext cx="1" cy="29"/>
            </a:xfrm>
            <a:prstGeom prst="line">
              <a:avLst/>
            </a:prstGeom>
            <a:noFill/>
            <a:ln w="26988">
              <a:solidFill>
                <a:srgbClr val="000000"/>
              </a:solidFill>
              <a:round/>
              <a:headEnd/>
              <a:tailEnd/>
            </a:ln>
          </p:spPr>
          <p:txBody>
            <a:bodyPr/>
            <a:lstStyle/>
            <a:p>
              <a:endParaRPr lang="en-US"/>
            </a:p>
          </p:txBody>
        </p:sp>
        <p:sp>
          <p:nvSpPr>
            <p:cNvPr id="46096" name="Line 17"/>
            <p:cNvSpPr>
              <a:spLocks noChangeShapeType="1"/>
            </p:cNvSpPr>
            <p:nvPr/>
          </p:nvSpPr>
          <p:spPr bwMode="auto">
            <a:xfrm>
              <a:off x="1906" y="864"/>
              <a:ext cx="1" cy="29"/>
            </a:xfrm>
            <a:prstGeom prst="line">
              <a:avLst/>
            </a:prstGeom>
            <a:noFill/>
            <a:ln w="26988">
              <a:solidFill>
                <a:srgbClr val="000000"/>
              </a:solidFill>
              <a:round/>
              <a:headEnd/>
              <a:tailEnd/>
            </a:ln>
          </p:spPr>
          <p:txBody>
            <a:bodyPr/>
            <a:lstStyle/>
            <a:p>
              <a:endParaRPr lang="en-US"/>
            </a:p>
          </p:txBody>
        </p:sp>
        <p:sp>
          <p:nvSpPr>
            <p:cNvPr id="46097" name="Rectangle 18"/>
            <p:cNvSpPr>
              <a:spLocks noChangeArrowheads="1"/>
            </p:cNvSpPr>
            <p:nvPr/>
          </p:nvSpPr>
          <p:spPr bwMode="auto">
            <a:xfrm>
              <a:off x="1808" y="3476"/>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0.5</a:t>
              </a:r>
              <a:endParaRPr lang="en-AU" sz="1400"/>
            </a:p>
          </p:txBody>
        </p:sp>
        <p:sp>
          <p:nvSpPr>
            <p:cNvPr id="46098" name="Line 19"/>
            <p:cNvSpPr>
              <a:spLocks noChangeShapeType="1"/>
            </p:cNvSpPr>
            <p:nvPr/>
          </p:nvSpPr>
          <p:spPr bwMode="auto">
            <a:xfrm flipV="1">
              <a:off x="2355" y="3418"/>
              <a:ext cx="1" cy="29"/>
            </a:xfrm>
            <a:prstGeom prst="line">
              <a:avLst/>
            </a:prstGeom>
            <a:noFill/>
            <a:ln w="26988">
              <a:solidFill>
                <a:srgbClr val="000000"/>
              </a:solidFill>
              <a:round/>
              <a:headEnd/>
              <a:tailEnd/>
            </a:ln>
          </p:spPr>
          <p:txBody>
            <a:bodyPr/>
            <a:lstStyle/>
            <a:p>
              <a:endParaRPr lang="en-US"/>
            </a:p>
          </p:txBody>
        </p:sp>
        <p:sp>
          <p:nvSpPr>
            <p:cNvPr id="46099" name="Line 20"/>
            <p:cNvSpPr>
              <a:spLocks noChangeShapeType="1"/>
            </p:cNvSpPr>
            <p:nvPr/>
          </p:nvSpPr>
          <p:spPr bwMode="auto">
            <a:xfrm>
              <a:off x="2355" y="864"/>
              <a:ext cx="1" cy="29"/>
            </a:xfrm>
            <a:prstGeom prst="line">
              <a:avLst/>
            </a:prstGeom>
            <a:noFill/>
            <a:ln w="26988">
              <a:solidFill>
                <a:srgbClr val="000000"/>
              </a:solidFill>
              <a:round/>
              <a:headEnd/>
              <a:tailEnd/>
            </a:ln>
          </p:spPr>
          <p:txBody>
            <a:bodyPr/>
            <a:lstStyle/>
            <a:p>
              <a:endParaRPr lang="en-US"/>
            </a:p>
          </p:txBody>
        </p:sp>
        <p:sp>
          <p:nvSpPr>
            <p:cNvPr id="46100" name="Rectangle 21"/>
            <p:cNvSpPr>
              <a:spLocks noChangeArrowheads="1"/>
            </p:cNvSpPr>
            <p:nvPr/>
          </p:nvSpPr>
          <p:spPr bwMode="auto">
            <a:xfrm>
              <a:off x="2315" y="3476"/>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a:t>
              </a:r>
              <a:endParaRPr lang="en-AU" sz="1400"/>
            </a:p>
          </p:txBody>
        </p:sp>
        <p:sp>
          <p:nvSpPr>
            <p:cNvPr id="46101" name="Line 22"/>
            <p:cNvSpPr>
              <a:spLocks noChangeShapeType="1"/>
            </p:cNvSpPr>
            <p:nvPr/>
          </p:nvSpPr>
          <p:spPr bwMode="auto">
            <a:xfrm flipV="1">
              <a:off x="2799" y="3418"/>
              <a:ext cx="1" cy="29"/>
            </a:xfrm>
            <a:prstGeom prst="line">
              <a:avLst/>
            </a:prstGeom>
            <a:noFill/>
            <a:ln w="26988">
              <a:solidFill>
                <a:srgbClr val="000000"/>
              </a:solidFill>
              <a:round/>
              <a:headEnd/>
              <a:tailEnd/>
            </a:ln>
          </p:spPr>
          <p:txBody>
            <a:bodyPr/>
            <a:lstStyle/>
            <a:p>
              <a:endParaRPr lang="en-US"/>
            </a:p>
          </p:txBody>
        </p:sp>
        <p:sp>
          <p:nvSpPr>
            <p:cNvPr id="46102" name="Line 23"/>
            <p:cNvSpPr>
              <a:spLocks noChangeShapeType="1"/>
            </p:cNvSpPr>
            <p:nvPr/>
          </p:nvSpPr>
          <p:spPr bwMode="auto">
            <a:xfrm>
              <a:off x="2799" y="864"/>
              <a:ext cx="1" cy="29"/>
            </a:xfrm>
            <a:prstGeom prst="line">
              <a:avLst/>
            </a:prstGeom>
            <a:noFill/>
            <a:ln w="26988">
              <a:solidFill>
                <a:srgbClr val="000000"/>
              </a:solidFill>
              <a:round/>
              <a:headEnd/>
              <a:tailEnd/>
            </a:ln>
          </p:spPr>
          <p:txBody>
            <a:bodyPr/>
            <a:lstStyle/>
            <a:p>
              <a:endParaRPr lang="en-US"/>
            </a:p>
          </p:txBody>
        </p:sp>
        <p:sp>
          <p:nvSpPr>
            <p:cNvPr id="46103" name="Rectangle 24"/>
            <p:cNvSpPr>
              <a:spLocks noChangeArrowheads="1"/>
            </p:cNvSpPr>
            <p:nvPr/>
          </p:nvSpPr>
          <p:spPr bwMode="auto">
            <a:xfrm>
              <a:off x="2701" y="3476"/>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1.5</a:t>
              </a:r>
              <a:endParaRPr lang="en-AU" sz="1400"/>
            </a:p>
          </p:txBody>
        </p:sp>
        <p:sp>
          <p:nvSpPr>
            <p:cNvPr id="46104" name="Line 25"/>
            <p:cNvSpPr>
              <a:spLocks noChangeShapeType="1"/>
            </p:cNvSpPr>
            <p:nvPr/>
          </p:nvSpPr>
          <p:spPr bwMode="auto">
            <a:xfrm flipV="1">
              <a:off x="3249" y="3418"/>
              <a:ext cx="1" cy="29"/>
            </a:xfrm>
            <a:prstGeom prst="line">
              <a:avLst/>
            </a:prstGeom>
            <a:noFill/>
            <a:ln w="26988">
              <a:solidFill>
                <a:srgbClr val="000000"/>
              </a:solidFill>
              <a:round/>
              <a:headEnd/>
              <a:tailEnd/>
            </a:ln>
          </p:spPr>
          <p:txBody>
            <a:bodyPr/>
            <a:lstStyle/>
            <a:p>
              <a:endParaRPr lang="en-US"/>
            </a:p>
          </p:txBody>
        </p:sp>
        <p:sp>
          <p:nvSpPr>
            <p:cNvPr id="46105" name="Line 26"/>
            <p:cNvSpPr>
              <a:spLocks noChangeShapeType="1"/>
            </p:cNvSpPr>
            <p:nvPr/>
          </p:nvSpPr>
          <p:spPr bwMode="auto">
            <a:xfrm>
              <a:off x="3249" y="864"/>
              <a:ext cx="1" cy="29"/>
            </a:xfrm>
            <a:prstGeom prst="line">
              <a:avLst/>
            </a:prstGeom>
            <a:noFill/>
            <a:ln w="26988">
              <a:solidFill>
                <a:srgbClr val="000000"/>
              </a:solidFill>
              <a:round/>
              <a:headEnd/>
              <a:tailEnd/>
            </a:ln>
          </p:spPr>
          <p:txBody>
            <a:bodyPr/>
            <a:lstStyle/>
            <a:p>
              <a:endParaRPr lang="en-US"/>
            </a:p>
          </p:txBody>
        </p:sp>
        <p:sp>
          <p:nvSpPr>
            <p:cNvPr id="46106" name="Rectangle 27"/>
            <p:cNvSpPr>
              <a:spLocks noChangeArrowheads="1"/>
            </p:cNvSpPr>
            <p:nvPr/>
          </p:nvSpPr>
          <p:spPr bwMode="auto">
            <a:xfrm>
              <a:off x="3209" y="3476"/>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a:t>
              </a:r>
              <a:endParaRPr lang="en-AU" sz="1400"/>
            </a:p>
          </p:txBody>
        </p:sp>
        <p:sp>
          <p:nvSpPr>
            <p:cNvPr id="46107" name="Line 28"/>
            <p:cNvSpPr>
              <a:spLocks noChangeShapeType="1"/>
            </p:cNvSpPr>
            <p:nvPr/>
          </p:nvSpPr>
          <p:spPr bwMode="auto">
            <a:xfrm flipV="1">
              <a:off x="3693" y="3418"/>
              <a:ext cx="1" cy="29"/>
            </a:xfrm>
            <a:prstGeom prst="line">
              <a:avLst/>
            </a:prstGeom>
            <a:noFill/>
            <a:ln w="26988">
              <a:solidFill>
                <a:srgbClr val="000000"/>
              </a:solidFill>
              <a:round/>
              <a:headEnd/>
              <a:tailEnd/>
            </a:ln>
          </p:spPr>
          <p:txBody>
            <a:bodyPr/>
            <a:lstStyle/>
            <a:p>
              <a:endParaRPr lang="en-US"/>
            </a:p>
          </p:txBody>
        </p:sp>
        <p:sp>
          <p:nvSpPr>
            <p:cNvPr id="46108" name="Line 29"/>
            <p:cNvSpPr>
              <a:spLocks noChangeShapeType="1"/>
            </p:cNvSpPr>
            <p:nvPr/>
          </p:nvSpPr>
          <p:spPr bwMode="auto">
            <a:xfrm>
              <a:off x="3693" y="864"/>
              <a:ext cx="1" cy="29"/>
            </a:xfrm>
            <a:prstGeom prst="line">
              <a:avLst/>
            </a:prstGeom>
            <a:noFill/>
            <a:ln w="26988">
              <a:solidFill>
                <a:srgbClr val="000000"/>
              </a:solidFill>
              <a:round/>
              <a:headEnd/>
              <a:tailEnd/>
            </a:ln>
          </p:spPr>
          <p:txBody>
            <a:bodyPr/>
            <a:lstStyle/>
            <a:p>
              <a:endParaRPr lang="en-US"/>
            </a:p>
          </p:txBody>
        </p:sp>
        <p:sp>
          <p:nvSpPr>
            <p:cNvPr id="46109" name="Rectangle 30"/>
            <p:cNvSpPr>
              <a:spLocks noChangeArrowheads="1"/>
            </p:cNvSpPr>
            <p:nvPr/>
          </p:nvSpPr>
          <p:spPr bwMode="auto">
            <a:xfrm>
              <a:off x="3595" y="3476"/>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2.5</a:t>
              </a:r>
              <a:endParaRPr lang="en-AU" sz="1400"/>
            </a:p>
          </p:txBody>
        </p:sp>
        <p:sp>
          <p:nvSpPr>
            <p:cNvPr id="46110" name="Line 31"/>
            <p:cNvSpPr>
              <a:spLocks noChangeShapeType="1"/>
            </p:cNvSpPr>
            <p:nvPr/>
          </p:nvSpPr>
          <p:spPr bwMode="auto">
            <a:xfrm flipV="1">
              <a:off x="4143" y="3418"/>
              <a:ext cx="1" cy="29"/>
            </a:xfrm>
            <a:prstGeom prst="line">
              <a:avLst/>
            </a:prstGeom>
            <a:noFill/>
            <a:ln w="26988">
              <a:solidFill>
                <a:srgbClr val="000000"/>
              </a:solidFill>
              <a:round/>
              <a:headEnd/>
              <a:tailEnd/>
            </a:ln>
          </p:spPr>
          <p:txBody>
            <a:bodyPr/>
            <a:lstStyle/>
            <a:p>
              <a:endParaRPr lang="en-US"/>
            </a:p>
          </p:txBody>
        </p:sp>
        <p:sp>
          <p:nvSpPr>
            <p:cNvPr id="46111" name="Line 32"/>
            <p:cNvSpPr>
              <a:spLocks noChangeShapeType="1"/>
            </p:cNvSpPr>
            <p:nvPr/>
          </p:nvSpPr>
          <p:spPr bwMode="auto">
            <a:xfrm>
              <a:off x="4143" y="864"/>
              <a:ext cx="1" cy="29"/>
            </a:xfrm>
            <a:prstGeom prst="line">
              <a:avLst/>
            </a:prstGeom>
            <a:noFill/>
            <a:ln w="26988">
              <a:solidFill>
                <a:srgbClr val="000000"/>
              </a:solidFill>
              <a:round/>
              <a:headEnd/>
              <a:tailEnd/>
            </a:ln>
          </p:spPr>
          <p:txBody>
            <a:bodyPr/>
            <a:lstStyle/>
            <a:p>
              <a:endParaRPr lang="en-US"/>
            </a:p>
          </p:txBody>
        </p:sp>
        <p:sp>
          <p:nvSpPr>
            <p:cNvPr id="46112" name="Rectangle 33"/>
            <p:cNvSpPr>
              <a:spLocks noChangeArrowheads="1"/>
            </p:cNvSpPr>
            <p:nvPr/>
          </p:nvSpPr>
          <p:spPr bwMode="auto">
            <a:xfrm>
              <a:off x="4102" y="3476"/>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a:t>
              </a:r>
              <a:endParaRPr lang="en-AU" sz="1400"/>
            </a:p>
          </p:txBody>
        </p:sp>
        <p:sp>
          <p:nvSpPr>
            <p:cNvPr id="46113" name="Line 34"/>
            <p:cNvSpPr>
              <a:spLocks noChangeShapeType="1"/>
            </p:cNvSpPr>
            <p:nvPr/>
          </p:nvSpPr>
          <p:spPr bwMode="auto">
            <a:xfrm flipV="1">
              <a:off x="4587" y="3418"/>
              <a:ext cx="1" cy="29"/>
            </a:xfrm>
            <a:prstGeom prst="line">
              <a:avLst/>
            </a:prstGeom>
            <a:noFill/>
            <a:ln w="26988">
              <a:solidFill>
                <a:srgbClr val="000000"/>
              </a:solidFill>
              <a:round/>
              <a:headEnd/>
              <a:tailEnd/>
            </a:ln>
          </p:spPr>
          <p:txBody>
            <a:bodyPr/>
            <a:lstStyle/>
            <a:p>
              <a:endParaRPr lang="en-US"/>
            </a:p>
          </p:txBody>
        </p:sp>
        <p:sp>
          <p:nvSpPr>
            <p:cNvPr id="46114" name="Line 35"/>
            <p:cNvSpPr>
              <a:spLocks noChangeShapeType="1"/>
            </p:cNvSpPr>
            <p:nvPr/>
          </p:nvSpPr>
          <p:spPr bwMode="auto">
            <a:xfrm>
              <a:off x="4587" y="864"/>
              <a:ext cx="1" cy="29"/>
            </a:xfrm>
            <a:prstGeom prst="line">
              <a:avLst/>
            </a:prstGeom>
            <a:noFill/>
            <a:ln w="26988">
              <a:solidFill>
                <a:srgbClr val="000000"/>
              </a:solidFill>
              <a:round/>
              <a:headEnd/>
              <a:tailEnd/>
            </a:ln>
          </p:spPr>
          <p:txBody>
            <a:bodyPr/>
            <a:lstStyle/>
            <a:p>
              <a:endParaRPr lang="en-US"/>
            </a:p>
          </p:txBody>
        </p:sp>
        <p:sp>
          <p:nvSpPr>
            <p:cNvPr id="46115" name="Rectangle 36"/>
            <p:cNvSpPr>
              <a:spLocks noChangeArrowheads="1"/>
            </p:cNvSpPr>
            <p:nvPr/>
          </p:nvSpPr>
          <p:spPr bwMode="auto">
            <a:xfrm>
              <a:off x="4489" y="3476"/>
              <a:ext cx="27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3.5</a:t>
              </a:r>
              <a:endParaRPr lang="en-AU" sz="1400"/>
            </a:p>
          </p:txBody>
        </p:sp>
        <p:sp>
          <p:nvSpPr>
            <p:cNvPr id="46116" name="Line 37"/>
            <p:cNvSpPr>
              <a:spLocks noChangeShapeType="1"/>
            </p:cNvSpPr>
            <p:nvPr/>
          </p:nvSpPr>
          <p:spPr bwMode="auto">
            <a:xfrm>
              <a:off x="1462" y="3447"/>
              <a:ext cx="29" cy="1"/>
            </a:xfrm>
            <a:prstGeom prst="line">
              <a:avLst/>
            </a:prstGeom>
            <a:noFill/>
            <a:ln w="26988">
              <a:solidFill>
                <a:srgbClr val="000000"/>
              </a:solidFill>
              <a:round/>
              <a:headEnd/>
              <a:tailEnd/>
            </a:ln>
          </p:spPr>
          <p:txBody>
            <a:bodyPr/>
            <a:lstStyle/>
            <a:p>
              <a:endParaRPr lang="en-US"/>
            </a:p>
          </p:txBody>
        </p:sp>
        <p:sp>
          <p:nvSpPr>
            <p:cNvPr id="46117" name="Line 38"/>
            <p:cNvSpPr>
              <a:spLocks noChangeShapeType="1"/>
            </p:cNvSpPr>
            <p:nvPr/>
          </p:nvSpPr>
          <p:spPr bwMode="auto">
            <a:xfrm flipH="1">
              <a:off x="4558" y="3447"/>
              <a:ext cx="29" cy="1"/>
            </a:xfrm>
            <a:prstGeom prst="line">
              <a:avLst/>
            </a:prstGeom>
            <a:noFill/>
            <a:ln w="26988">
              <a:solidFill>
                <a:srgbClr val="000000"/>
              </a:solidFill>
              <a:round/>
              <a:headEnd/>
              <a:tailEnd/>
            </a:ln>
          </p:spPr>
          <p:txBody>
            <a:bodyPr/>
            <a:lstStyle/>
            <a:p>
              <a:endParaRPr lang="en-US"/>
            </a:p>
          </p:txBody>
        </p:sp>
        <p:sp>
          <p:nvSpPr>
            <p:cNvPr id="46118" name="Rectangle 39"/>
            <p:cNvSpPr>
              <a:spLocks noChangeArrowheads="1"/>
            </p:cNvSpPr>
            <p:nvPr/>
          </p:nvSpPr>
          <p:spPr bwMode="auto">
            <a:xfrm>
              <a:off x="1352" y="3361"/>
              <a:ext cx="144"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0</a:t>
              </a:r>
              <a:endParaRPr lang="en-AU" sz="1400"/>
            </a:p>
          </p:txBody>
        </p:sp>
        <p:sp>
          <p:nvSpPr>
            <p:cNvPr id="46119" name="Line 40"/>
            <p:cNvSpPr>
              <a:spLocks noChangeShapeType="1"/>
            </p:cNvSpPr>
            <p:nvPr/>
          </p:nvSpPr>
          <p:spPr bwMode="auto">
            <a:xfrm>
              <a:off x="1462" y="2802"/>
              <a:ext cx="29" cy="1"/>
            </a:xfrm>
            <a:prstGeom prst="line">
              <a:avLst/>
            </a:prstGeom>
            <a:noFill/>
            <a:ln w="26988">
              <a:solidFill>
                <a:srgbClr val="000000"/>
              </a:solidFill>
              <a:round/>
              <a:headEnd/>
              <a:tailEnd/>
            </a:ln>
          </p:spPr>
          <p:txBody>
            <a:bodyPr/>
            <a:lstStyle/>
            <a:p>
              <a:endParaRPr lang="en-US"/>
            </a:p>
          </p:txBody>
        </p:sp>
        <p:sp>
          <p:nvSpPr>
            <p:cNvPr id="46120" name="Line 41"/>
            <p:cNvSpPr>
              <a:spLocks noChangeShapeType="1"/>
            </p:cNvSpPr>
            <p:nvPr/>
          </p:nvSpPr>
          <p:spPr bwMode="auto">
            <a:xfrm flipH="1">
              <a:off x="4558" y="2802"/>
              <a:ext cx="29" cy="1"/>
            </a:xfrm>
            <a:prstGeom prst="line">
              <a:avLst/>
            </a:prstGeom>
            <a:noFill/>
            <a:ln w="26988">
              <a:solidFill>
                <a:srgbClr val="000000"/>
              </a:solidFill>
              <a:round/>
              <a:headEnd/>
              <a:tailEnd/>
            </a:ln>
          </p:spPr>
          <p:txBody>
            <a:bodyPr/>
            <a:lstStyle/>
            <a:p>
              <a:endParaRPr lang="en-US"/>
            </a:p>
          </p:txBody>
        </p:sp>
        <p:sp>
          <p:nvSpPr>
            <p:cNvPr id="46121" name="Rectangle 42"/>
            <p:cNvSpPr>
              <a:spLocks noChangeArrowheads="1"/>
            </p:cNvSpPr>
            <p:nvPr/>
          </p:nvSpPr>
          <p:spPr bwMode="auto">
            <a:xfrm>
              <a:off x="1271" y="2715"/>
              <a:ext cx="23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50</a:t>
              </a:r>
              <a:endParaRPr lang="en-AU" sz="1400"/>
            </a:p>
          </p:txBody>
        </p:sp>
        <p:sp>
          <p:nvSpPr>
            <p:cNvPr id="46122" name="Line 43"/>
            <p:cNvSpPr>
              <a:spLocks noChangeShapeType="1"/>
            </p:cNvSpPr>
            <p:nvPr/>
          </p:nvSpPr>
          <p:spPr bwMode="auto">
            <a:xfrm>
              <a:off x="1462" y="2156"/>
              <a:ext cx="29" cy="1"/>
            </a:xfrm>
            <a:prstGeom prst="line">
              <a:avLst/>
            </a:prstGeom>
            <a:noFill/>
            <a:ln w="26988">
              <a:solidFill>
                <a:srgbClr val="000000"/>
              </a:solidFill>
              <a:round/>
              <a:headEnd/>
              <a:tailEnd/>
            </a:ln>
          </p:spPr>
          <p:txBody>
            <a:bodyPr/>
            <a:lstStyle/>
            <a:p>
              <a:endParaRPr lang="en-US"/>
            </a:p>
          </p:txBody>
        </p:sp>
        <p:sp>
          <p:nvSpPr>
            <p:cNvPr id="46123" name="Line 44"/>
            <p:cNvSpPr>
              <a:spLocks noChangeShapeType="1"/>
            </p:cNvSpPr>
            <p:nvPr/>
          </p:nvSpPr>
          <p:spPr bwMode="auto">
            <a:xfrm flipH="1">
              <a:off x="4558" y="2156"/>
              <a:ext cx="29" cy="1"/>
            </a:xfrm>
            <a:prstGeom prst="line">
              <a:avLst/>
            </a:prstGeom>
            <a:noFill/>
            <a:ln w="26988">
              <a:solidFill>
                <a:srgbClr val="000000"/>
              </a:solidFill>
              <a:round/>
              <a:headEnd/>
              <a:tailEnd/>
            </a:ln>
          </p:spPr>
          <p:txBody>
            <a:bodyPr/>
            <a:lstStyle/>
            <a:p>
              <a:endParaRPr lang="en-US"/>
            </a:p>
          </p:txBody>
        </p:sp>
        <p:sp>
          <p:nvSpPr>
            <p:cNvPr id="46124" name="Rectangle 45"/>
            <p:cNvSpPr>
              <a:spLocks noChangeArrowheads="1"/>
            </p:cNvSpPr>
            <p:nvPr/>
          </p:nvSpPr>
          <p:spPr bwMode="auto">
            <a:xfrm>
              <a:off x="1191" y="2069"/>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100</a:t>
              </a:r>
              <a:endParaRPr lang="en-AU" sz="1400"/>
            </a:p>
          </p:txBody>
        </p:sp>
        <p:sp>
          <p:nvSpPr>
            <p:cNvPr id="46125" name="Line 46"/>
            <p:cNvSpPr>
              <a:spLocks noChangeShapeType="1"/>
            </p:cNvSpPr>
            <p:nvPr/>
          </p:nvSpPr>
          <p:spPr bwMode="auto">
            <a:xfrm>
              <a:off x="1462" y="1510"/>
              <a:ext cx="29" cy="1"/>
            </a:xfrm>
            <a:prstGeom prst="line">
              <a:avLst/>
            </a:prstGeom>
            <a:noFill/>
            <a:ln w="26988">
              <a:solidFill>
                <a:srgbClr val="000000"/>
              </a:solidFill>
              <a:round/>
              <a:headEnd/>
              <a:tailEnd/>
            </a:ln>
          </p:spPr>
          <p:txBody>
            <a:bodyPr/>
            <a:lstStyle/>
            <a:p>
              <a:endParaRPr lang="en-US"/>
            </a:p>
          </p:txBody>
        </p:sp>
        <p:sp>
          <p:nvSpPr>
            <p:cNvPr id="46126" name="Line 47"/>
            <p:cNvSpPr>
              <a:spLocks noChangeShapeType="1"/>
            </p:cNvSpPr>
            <p:nvPr/>
          </p:nvSpPr>
          <p:spPr bwMode="auto">
            <a:xfrm flipH="1">
              <a:off x="4558" y="1510"/>
              <a:ext cx="29" cy="1"/>
            </a:xfrm>
            <a:prstGeom prst="line">
              <a:avLst/>
            </a:prstGeom>
            <a:noFill/>
            <a:ln w="26988">
              <a:solidFill>
                <a:srgbClr val="000000"/>
              </a:solidFill>
              <a:round/>
              <a:headEnd/>
              <a:tailEnd/>
            </a:ln>
          </p:spPr>
          <p:txBody>
            <a:bodyPr/>
            <a:lstStyle/>
            <a:p>
              <a:endParaRPr lang="en-US"/>
            </a:p>
          </p:txBody>
        </p:sp>
        <p:sp>
          <p:nvSpPr>
            <p:cNvPr id="46127" name="Rectangle 48"/>
            <p:cNvSpPr>
              <a:spLocks noChangeArrowheads="1"/>
            </p:cNvSpPr>
            <p:nvPr/>
          </p:nvSpPr>
          <p:spPr bwMode="auto">
            <a:xfrm>
              <a:off x="1191" y="1424"/>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150</a:t>
              </a:r>
              <a:endParaRPr lang="en-AU" sz="1400"/>
            </a:p>
          </p:txBody>
        </p:sp>
        <p:sp>
          <p:nvSpPr>
            <p:cNvPr id="46128" name="Line 49"/>
            <p:cNvSpPr>
              <a:spLocks noChangeShapeType="1"/>
            </p:cNvSpPr>
            <p:nvPr/>
          </p:nvSpPr>
          <p:spPr bwMode="auto">
            <a:xfrm>
              <a:off x="1462" y="864"/>
              <a:ext cx="29" cy="1"/>
            </a:xfrm>
            <a:prstGeom prst="line">
              <a:avLst/>
            </a:prstGeom>
            <a:noFill/>
            <a:ln w="26988">
              <a:solidFill>
                <a:srgbClr val="000000"/>
              </a:solidFill>
              <a:round/>
              <a:headEnd/>
              <a:tailEnd/>
            </a:ln>
          </p:spPr>
          <p:txBody>
            <a:bodyPr/>
            <a:lstStyle/>
            <a:p>
              <a:endParaRPr lang="en-US"/>
            </a:p>
          </p:txBody>
        </p:sp>
        <p:sp>
          <p:nvSpPr>
            <p:cNvPr id="46129" name="Line 50"/>
            <p:cNvSpPr>
              <a:spLocks noChangeShapeType="1"/>
            </p:cNvSpPr>
            <p:nvPr/>
          </p:nvSpPr>
          <p:spPr bwMode="auto">
            <a:xfrm flipH="1">
              <a:off x="4558" y="864"/>
              <a:ext cx="29" cy="1"/>
            </a:xfrm>
            <a:prstGeom prst="line">
              <a:avLst/>
            </a:prstGeom>
            <a:noFill/>
            <a:ln w="26988">
              <a:solidFill>
                <a:srgbClr val="000000"/>
              </a:solidFill>
              <a:round/>
              <a:headEnd/>
              <a:tailEnd/>
            </a:ln>
          </p:spPr>
          <p:txBody>
            <a:bodyPr/>
            <a:lstStyle/>
            <a:p>
              <a:endParaRPr lang="en-US"/>
            </a:p>
          </p:txBody>
        </p:sp>
        <p:sp>
          <p:nvSpPr>
            <p:cNvPr id="46130" name="Rectangle 51"/>
            <p:cNvSpPr>
              <a:spLocks noChangeArrowheads="1"/>
            </p:cNvSpPr>
            <p:nvPr/>
          </p:nvSpPr>
          <p:spPr bwMode="auto">
            <a:xfrm>
              <a:off x="1191" y="778"/>
              <a:ext cx="31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200</a:t>
              </a:r>
              <a:endParaRPr lang="en-AU" sz="1400"/>
            </a:p>
          </p:txBody>
        </p:sp>
        <p:sp>
          <p:nvSpPr>
            <p:cNvPr id="46131" name="Line 52"/>
            <p:cNvSpPr>
              <a:spLocks noChangeShapeType="1"/>
            </p:cNvSpPr>
            <p:nvPr/>
          </p:nvSpPr>
          <p:spPr bwMode="auto">
            <a:xfrm>
              <a:off x="1462" y="864"/>
              <a:ext cx="3125" cy="1"/>
            </a:xfrm>
            <a:prstGeom prst="line">
              <a:avLst/>
            </a:prstGeom>
            <a:noFill/>
            <a:ln w="26988">
              <a:solidFill>
                <a:srgbClr val="000000"/>
              </a:solidFill>
              <a:round/>
              <a:headEnd/>
              <a:tailEnd/>
            </a:ln>
          </p:spPr>
          <p:txBody>
            <a:bodyPr/>
            <a:lstStyle/>
            <a:p>
              <a:endParaRPr lang="en-US"/>
            </a:p>
          </p:txBody>
        </p:sp>
        <p:sp>
          <p:nvSpPr>
            <p:cNvPr id="46132" name="Line 53"/>
            <p:cNvSpPr>
              <a:spLocks noChangeShapeType="1"/>
            </p:cNvSpPr>
            <p:nvPr/>
          </p:nvSpPr>
          <p:spPr bwMode="auto">
            <a:xfrm>
              <a:off x="1462" y="3447"/>
              <a:ext cx="3125" cy="1"/>
            </a:xfrm>
            <a:prstGeom prst="line">
              <a:avLst/>
            </a:prstGeom>
            <a:noFill/>
            <a:ln w="26988">
              <a:solidFill>
                <a:srgbClr val="000000"/>
              </a:solidFill>
              <a:round/>
              <a:headEnd/>
              <a:tailEnd/>
            </a:ln>
          </p:spPr>
          <p:txBody>
            <a:bodyPr/>
            <a:lstStyle/>
            <a:p>
              <a:endParaRPr lang="en-US"/>
            </a:p>
          </p:txBody>
        </p:sp>
        <p:sp>
          <p:nvSpPr>
            <p:cNvPr id="46133" name="Line 54"/>
            <p:cNvSpPr>
              <a:spLocks noChangeShapeType="1"/>
            </p:cNvSpPr>
            <p:nvPr/>
          </p:nvSpPr>
          <p:spPr bwMode="auto">
            <a:xfrm flipV="1">
              <a:off x="4587" y="864"/>
              <a:ext cx="1" cy="2583"/>
            </a:xfrm>
            <a:prstGeom prst="line">
              <a:avLst/>
            </a:prstGeom>
            <a:noFill/>
            <a:ln w="26988">
              <a:solidFill>
                <a:srgbClr val="000000"/>
              </a:solidFill>
              <a:round/>
              <a:headEnd/>
              <a:tailEnd/>
            </a:ln>
          </p:spPr>
          <p:txBody>
            <a:bodyPr/>
            <a:lstStyle/>
            <a:p>
              <a:endParaRPr lang="en-US"/>
            </a:p>
          </p:txBody>
        </p:sp>
        <p:sp>
          <p:nvSpPr>
            <p:cNvPr id="46134" name="Line 55"/>
            <p:cNvSpPr>
              <a:spLocks noChangeShapeType="1"/>
            </p:cNvSpPr>
            <p:nvPr/>
          </p:nvSpPr>
          <p:spPr bwMode="auto">
            <a:xfrm flipV="1">
              <a:off x="1462" y="864"/>
              <a:ext cx="1" cy="2583"/>
            </a:xfrm>
            <a:prstGeom prst="line">
              <a:avLst/>
            </a:prstGeom>
            <a:noFill/>
            <a:ln w="26988">
              <a:solidFill>
                <a:srgbClr val="000000"/>
              </a:solidFill>
              <a:round/>
              <a:headEnd/>
              <a:tailEnd/>
            </a:ln>
          </p:spPr>
          <p:txBody>
            <a:bodyPr/>
            <a:lstStyle/>
            <a:p>
              <a:endParaRPr lang="en-US"/>
            </a:p>
          </p:txBody>
        </p:sp>
        <p:sp>
          <p:nvSpPr>
            <p:cNvPr id="46135" name="Freeform 56"/>
            <p:cNvSpPr>
              <a:spLocks/>
            </p:cNvSpPr>
            <p:nvPr/>
          </p:nvSpPr>
          <p:spPr bwMode="auto">
            <a:xfrm>
              <a:off x="1462" y="1556"/>
              <a:ext cx="2231" cy="1891"/>
            </a:xfrm>
            <a:custGeom>
              <a:avLst/>
              <a:gdLst>
                <a:gd name="T0" fmla="*/ 29 w 2231"/>
                <a:gd name="T1" fmla="*/ 1511 h 1891"/>
                <a:gd name="T2" fmla="*/ 63 w 2231"/>
                <a:gd name="T3" fmla="*/ 1511 h 1891"/>
                <a:gd name="T4" fmla="*/ 98 w 2231"/>
                <a:gd name="T5" fmla="*/ 1511 h 1891"/>
                <a:gd name="T6" fmla="*/ 132 w 2231"/>
                <a:gd name="T7" fmla="*/ 1511 h 1891"/>
                <a:gd name="T8" fmla="*/ 167 w 2231"/>
                <a:gd name="T9" fmla="*/ 1511 h 1891"/>
                <a:gd name="T10" fmla="*/ 207 w 2231"/>
                <a:gd name="T11" fmla="*/ 1511 h 1891"/>
                <a:gd name="T12" fmla="*/ 242 w 2231"/>
                <a:gd name="T13" fmla="*/ 1511 h 1891"/>
                <a:gd name="T14" fmla="*/ 276 w 2231"/>
                <a:gd name="T15" fmla="*/ 1505 h 1891"/>
                <a:gd name="T16" fmla="*/ 311 w 2231"/>
                <a:gd name="T17" fmla="*/ 1505 h 1891"/>
                <a:gd name="T18" fmla="*/ 346 w 2231"/>
                <a:gd name="T19" fmla="*/ 1499 h 1891"/>
                <a:gd name="T20" fmla="*/ 386 w 2231"/>
                <a:gd name="T21" fmla="*/ 1499 h 1891"/>
                <a:gd name="T22" fmla="*/ 421 w 2231"/>
                <a:gd name="T23" fmla="*/ 1499 h 1891"/>
                <a:gd name="T24" fmla="*/ 455 w 2231"/>
                <a:gd name="T25" fmla="*/ 1505 h 1891"/>
                <a:gd name="T26" fmla="*/ 490 w 2231"/>
                <a:gd name="T27" fmla="*/ 1511 h 1891"/>
                <a:gd name="T28" fmla="*/ 524 w 2231"/>
                <a:gd name="T29" fmla="*/ 1511 h 1891"/>
                <a:gd name="T30" fmla="*/ 565 w 2231"/>
                <a:gd name="T31" fmla="*/ 1516 h 1891"/>
                <a:gd name="T32" fmla="*/ 599 w 2231"/>
                <a:gd name="T33" fmla="*/ 1522 h 1891"/>
                <a:gd name="T34" fmla="*/ 634 w 2231"/>
                <a:gd name="T35" fmla="*/ 1522 h 1891"/>
                <a:gd name="T36" fmla="*/ 669 w 2231"/>
                <a:gd name="T37" fmla="*/ 1528 h 1891"/>
                <a:gd name="T38" fmla="*/ 703 w 2231"/>
                <a:gd name="T39" fmla="*/ 1528 h 1891"/>
                <a:gd name="T40" fmla="*/ 743 w 2231"/>
                <a:gd name="T41" fmla="*/ 1522 h 1891"/>
                <a:gd name="T42" fmla="*/ 778 w 2231"/>
                <a:gd name="T43" fmla="*/ 1465 h 1891"/>
                <a:gd name="T44" fmla="*/ 813 w 2231"/>
                <a:gd name="T45" fmla="*/ 1199 h 1891"/>
                <a:gd name="T46" fmla="*/ 847 w 2231"/>
                <a:gd name="T47" fmla="*/ 577 h 1891"/>
                <a:gd name="T48" fmla="*/ 882 w 2231"/>
                <a:gd name="T49" fmla="*/ 29 h 1891"/>
                <a:gd name="T50" fmla="*/ 922 w 2231"/>
                <a:gd name="T51" fmla="*/ 225 h 1891"/>
                <a:gd name="T52" fmla="*/ 957 w 2231"/>
                <a:gd name="T53" fmla="*/ 894 h 1891"/>
                <a:gd name="T54" fmla="*/ 991 w 2231"/>
                <a:gd name="T55" fmla="*/ 1338 h 1891"/>
                <a:gd name="T56" fmla="*/ 1026 w 2231"/>
                <a:gd name="T57" fmla="*/ 1482 h 1891"/>
                <a:gd name="T58" fmla="*/ 1061 w 2231"/>
                <a:gd name="T59" fmla="*/ 1505 h 1891"/>
                <a:gd name="T60" fmla="*/ 1095 w 2231"/>
                <a:gd name="T61" fmla="*/ 1511 h 1891"/>
                <a:gd name="T62" fmla="*/ 1136 w 2231"/>
                <a:gd name="T63" fmla="*/ 1516 h 1891"/>
                <a:gd name="T64" fmla="*/ 1170 w 2231"/>
                <a:gd name="T65" fmla="*/ 1522 h 1891"/>
                <a:gd name="T66" fmla="*/ 1205 w 2231"/>
                <a:gd name="T67" fmla="*/ 1528 h 1891"/>
                <a:gd name="T68" fmla="*/ 1239 w 2231"/>
                <a:gd name="T69" fmla="*/ 1528 h 1891"/>
                <a:gd name="T70" fmla="*/ 1274 w 2231"/>
                <a:gd name="T71" fmla="*/ 1534 h 1891"/>
                <a:gd name="T72" fmla="*/ 1314 w 2231"/>
                <a:gd name="T73" fmla="*/ 1534 h 1891"/>
                <a:gd name="T74" fmla="*/ 1349 w 2231"/>
                <a:gd name="T75" fmla="*/ 1534 h 1891"/>
                <a:gd name="T76" fmla="*/ 1383 w 2231"/>
                <a:gd name="T77" fmla="*/ 1534 h 1891"/>
                <a:gd name="T78" fmla="*/ 1418 w 2231"/>
                <a:gd name="T79" fmla="*/ 1534 h 1891"/>
                <a:gd name="T80" fmla="*/ 1453 w 2231"/>
                <a:gd name="T81" fmla="*/ 1534 h 1891"/>
                <a:gd name="T82" fmla="*/ 1493 w 2231"/>
                <a:gd name="T83" fmla="*/ 1528 h 1891"/>
                <a:gd name="T84" fmla="*/ 1528 w 2231"/>
                <a:gd name="T85" fmla="*/ 1511 h 1891"/>
                <a:gd name="T86" fmla="*/ 1562 w 2231"/>
                <a:gd name="T87" fmla="*/ 1459 h 1891"/>
                <a:gd name="T88" fmla="*/ 1597 w 2231"/>
                <a:gd name="T89" fmla="*/ 1344 h 1891"/>
                <a:gd name="T90" fmla="*/ 1631 w 2231"/>
                <a:gd name="T91" fmla="*/ 1136 h 1891"/>
                <a:gd name="T92" fmla="*/ 1672 w 2231"/>
                <a:gd name="T93" fmla="*/ 830 h 1891"/>
                <a:gd name="T94" fmla="*/ 1706 w 2231"/>
                <a:gd name="T95" fmla="*/ 467 h 1891"/>
                <a:gd name="T96" fmla="*/ 1741 w 2231"/>
                <a:gd name="T97" fmla="*/ 162 h 1891"/>
                <a:gd name="T98" fmla="*/ 1775 w 2231"/>
                <a:gd name="T99" fmla="*/ 29 h 1891"/>
                <a:gd name="T100" fmla="*/ 1810 w 2231"/>
                <a:gd name="T101" fmla="*/ 144 h 1891"/>
                <a:gd name="T102" fmla="*/ 1850 w 2231"/>
                <a:gd name="T103" fmla="*/ 461 h 1891"/>
                <a:gd name="T104" fmla="*/ 1885 w 2231"/>
                <a:gd name="T105" fmla="*/ 882 h 1891"/>
                <a:gd name="T106" fmla="*/ 1920 w 2231"/>
                <a:gd name="T107" fmla="*/ 1274 h 1891"/>
                <a:gd name="T108" fmla="*/ 1954 w 2231"/>
                <a:gd name="T109" fmla="*/ 1568 h 1891"/>
                <a:gd name="T110" fmla="*/ 1989 w 2231"/>
                <a:gd name="T111" fmla="*/ 1747 h 1891"/>
                <a:gd name="T112" fmla="*/ 2029 w 2231"/>
                <a:gd name="T113" fmla="*/ 1834 h 1891"/>
                <a:gd name="T114" fmla="*/ 2064 w 2231"/>
                <a:gd name="T115" fmla="*/ 1874 h 1891"/>
                <a:gd name="T116" fmla="*/ 2098 w 2231"/>
                <a:gd name="T117" fmla="*/ 1885 h 1891"/>
                <a:gd name="T118" fmla="*/ 2133 w 2231"/>
                <a:gd name="T119" fmla="*/ 1891 h 1891"/>
                <a:gd name="T120" fmla="*/ 2168 w 2231"/>
                <a:gd name="T121" fmla="*/ 1891 h 1891"/>
                <a:gd name="T122" fmla="*/ 2202 w 2231"/>
                <a:gd name="T123" fmla="*/ 1891 h 18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1891"/>
                <a:gd name="T188" fmla="*/ 2231 w 2231"/>
                <a:gd name="T189" fmla="*/ 1891 h 18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1891">
                  <a:moveTo>
                    <a:pt x="0" y="1511"/>
                  </a:moveTo>
                  <a:lnTo>
                    <a:pt x="11" y="1511"/>
                  </a:lnTo>
                  <a:lnTo>
                    <a:pt x="17" y="1511"/>
                  </a:lnTo>
                  <a:lnTo>
                    <a:pt x="29" y="1511"/>
                  </a:lnTo>
                  <a:lnTo>
                    <a:pt x="34" y="1511"/>
                  </a:lnTo>
                  <a:lnTo>
                    <a:pt x="46" y="1511"/>
                  </a:lnTo>
                  <a:lnTo>
                    <a:pt x="52" y="1511"/>
                  </a:lnTo>
                  <a:lnTo>
                    <a:pt x="63" y="1511"/>
                  </a:lnTo>
                  <a:lnTo>
                    <a:pt x="69" y="1511"/>
                  </a:lnTo>
                  <a:lnTo>
                    <a:pt x="80" y="1511"/>
                  </a:lnTo>
                  <a:lnTo>
                    <a:pt x="86" y="1511"/>
                  </a:lnTo>
                  <a:lnTo>
                    <a:pt x="98" y="1511"/>
                  </a:lnTo>
                  <a:lnTo>
                    <a:pt x="109" y="1511"/>
                  </a:lnTo>
                  <a:lnTo>
                    <a:pt x="115" y="1511"/>
                  </a:lnTo>
                  <a:lnTo>
                    <a:pt x="127" y="1511"/>
                  </a:lnTo>
                  <a:lnTo>
                    <a:pt x="132" y="1511"/>
                  </a:lnTo>
                  <a:lnTo>
                    <a:pt x="144" y="1511"/>
                  </a:lnTo>
                  <a:lnTo>
                    <a:pt x="150" y="1511"/>
                  </a:lnTo>
                  <a:lnTo>
                    <a:pt x="161" y="1511"/>
                  </a:lnTo>
                  <a:lnTo>
                    <a:pt x="167" y="1511"/>
                  </a:lnTo>
                  <a:lnTo>
                    <a:pt x="178" y="1511"/>
                  </a:lnTo>
                  <a:lnTo>
                    <a:pt x="190" y="1511"/>
                  </a:lnTo>
                  <a:lnTo>
                    <a:pt x="196" y="1511"/>
                  </a:lnTo>
                  <a:lnTo>
                    <a:pt x="207" y="1511"/>
                  </a:lnTo>
                  <a:lnTo>
                    <a:pt x="213" y="1511"/>
                  </a:lnTo>
                  <a:lnTo>
                    <a:pt x="225" y="1511"/>
                  </a:lnTo>
                  <a:lnTo>
                    <a:pt x="230" y="1511"/>
                  </a:lnTo>
                  <a:lnTo>
                    <a:pt x="242" y="1511"/>
                  </a:lnTo>
                  <a:lnTo>
                    <a:pt x="248" y="1505"/>
                  </a:lnTo>
                  <a:lnTo>
                    <a:pt x="259" y="1505"/>
                  </a:lnTo>
                  <a:lnTo>
                    <a:pt x="265" y="1505"/>
                  </a:lnTo>
                  <a:lnTo>
                    <a:pt x="276" y="1505"/>
                  </a:lnTo>
                  <a:lnTo>
                    <a:pt x="288" y="1505"/>
                  </a:lnTo>
                  <a:lnTo>
                    <a:pt x="294" y="1505"/>
                  </a:lnTo>
                  <a:lnTo>
                    <a:pt x="305" y="1505"/>
                  </a:lnTo>
                  <a:lnTo>
                    <a:pt x="311" y="1505"/>
                  </a:lnTo>
                  <a:lnTo>
                    <a:pt x="323" y="1505"/>
                  </a:lnTo>
                  <a:lnTo>
                    <a:pt x="328" y="1499"/>
                  </a:lnTo>
                  <a:lnTo>
                    <a:pt x="340" y="1499"/>
                  </a:lnTo>
                  <a:lnTo>
                    <a:pt x="346" y="1499"/>
                  </a:lnTo>
                  <a:lnTo>
                    <a:pt x="357" y="1499"/>
                  </a:lnTo>
                  <a:lnTo>
                    <a:pt x="363" y="1499"/>
                  </a:lnTo>
                  <a:lnTo>
                    <a:pt x="374" y="1499"/>
                  </a:lnTo>
                  <a:lnTo>
                    <a:pt x="386" y="1499"/>
                  </a:lnTo>
                  <a:lnTo>
                    <a:pt x="392" y="1499"/>
                  </a:lnTo>
                  <a:lnTo>
                    <a:pt x="403" y="1499"/>
                  </a:lnTo>
                  <a:lnTo>
                    <a:pt x="409" y="1499"/>
                  </a:lnTo>
                  <a:lnTo>
                    <a:pt x="421" y="1499"/>
                  </a:lnTo>
                  <a:lnTo>
                    <a:pt x="426" y="1499"/>
                  </a:lnTo>
                  <a:lnTo>
                    <a:pt x="438" y="1499"/>
                  </a:lnTo>
                  <a:lnTo>
                    <a:pt x="444" y="1505"/>
                  </a:lnTo>
                  <a:lnTo>
                    <a:pt x="455" y="1505"/>
                  </a:lnTo>
                  <a:lnTo>
                    <a:pt x="467" y="1505"/>
                  </a:lnTo>
                  <a:lnTo>
                    <a:pt x="472" y="1505"/>
                  </a:lnTo>
                  <a:lnTo>
                    <a:pt x="484" y="1505"/>
                  </a:lnTo>
                  <a:lnTo>
                    <a:pt x="490" y="1511"/>
                  </a:lnTo>
                  <a:lnTo>
                    <a:pt x="501" y="1511"/>
                  </a:lnTo>
                  <a:lnTo>
                    <a:pt x="507" y="1511"/>
                  </a:lnTo>
                  <a:lnTo>
                    <a:pt x="519" y="1511"/>
                  </a:lnTo>
                  <a:lnTo>
                    <a:pt x="524" y="1511"/>
                  </a:lnTo>
                  <a:lnTo>
                    <a:pt x="536" y="1516"/>
                  </a:lnTo>
                  <a:lnTo>
                    <a:pt x="542" y="1516"/>
                  </a:lnTo>
                  <a:lnTo>
                    <a:pt x="553" y="1516"/>
                  </a:lnTo>
                  <a:lnTo>
                    <a:pt x="565" y="1516"/>
                  </a:lnTo>
                  <a:lnTo>
                    <a:pt x="570" y="1516"/>
                  </a:lnTo>
                  <a:lnTo>
                    <a:pt x="582" y="1516"/>
                  </a:lnTo>
                  <a:lnTo>
                    <a:pt x="588" y="1522"/>
                  </a:lnTo>
                  <a:lnTo>
                    <a:pt x="599" y="1522"/>
                  </a:lnTo>
                  <a:lnTo>
                    <a:pt x="605" y="1522"/>
                  </a:lnTo>
                  <a:lnTo>
                    <a:pt x="617" y="1522"/>
                  </a:lnTo>
                  <a:lnTo>
                    <a:pt x="622" y="1522"/>
                  </a:lnTo>
                  <a:lnTo>
                    <a:pt x="634" y="1522"/>
                  </a:lnTo>
                  <a:lnTo>
                    <a:pt x="640" y="1522"/>
                  </a:lnTo>
                  <a:lnTo>
                    <a:pt x="651" y="1522"/>
                  </a:lnTo>
                  <a:lnTo>
                    <a:pt x="663" y="1528"/>
                  </a:lnTo>
                  <a:lnTo>
                    <a:pt x="669" y="1528"/>
                  </a:lnTo>
                  <a:lnTo>
                    <a:pt x="680" y="1528"/>
                  </a:lnTo>
                  <a:lnTo>
                    <a:pt x="686" y="1528"/>
                  </a:lnTo>
                  <a:lnTo>
                    <a:pt x="697" y="1528"/>
                  </a:lnTo>
                  <a:lnTo>
                    <a:pt x="703" y="1528"/>
                  </a:lnTo>
                  <a:lnTo>
                    <a:pt x="715" y="1528"/>
                  </a:lnTo>
                  <a:lnTo>
                    <a:pt x="720" y="1528"/>
                  </a:lnTo>
                  <a:lnTo>
                    <a:pt x="732" y="1528"/>
                  </a:lnTo>
                  <a:lnTo>
                    <a:pt x="743" y="1522"/>
                  </a:lnTo>
                  <a:lnTo>
                    <a:pt x="749" y="1516"/>
                  </a:lnTo>
                  <a:lnTo>
                    <a:pt x="761" y="1511"/>
                  </a:lnTo>
                  <a:lnTo>
                    <a:pt x="767" y="1493"/>
                  </a:lnTo>
                  <a:lnTo>
                    <a:pt x="778" y="1465"/>
                  </a:lnTo>
                  <a:lnTo>
                    <a:pt x="784" y="1430"/>
                  </a:lnTo>
                  <a:lnTo>
                    <a:pt x="795" y="1372"/>
                  </a:lnTo>
                  <a:lnTo>
                    <a:pt x="801" y="1297"/>
                  </a:lnTo>
                  <a:lnTo>
                    <a:pt x="813" y="1199"/>
                  </a:lnTo>
                  <a:lnTo>
                    <a:pt x="818" y="1073"/>
                  </a:lnTo>
                  <a:lnTo>
                    <a:pt x="830" y="923"/>
                  </a:lnTo>
                  <a:lnTo>
                    <a:pt x="841" y="755"/>
                  </a:lnTo>
                  <a:lnTo>
                    <a:pt x="847" y="577"/>
                  </a:lnTo>
                  <a:lnTo>
                    <a:pt x="859" y="398"/>
                  </a:lnTo>
                  <a:lnTo>
                    <a:pt x="865" y="242"/>
                  </a:lnTo>
                  <a:lnTo>
                    <a:pt x="876" y="116"/>
                  </a:lnTo>
                  <a:lnTo>
                    <a:pt x="882" y="29"/>
                  </a:lnTo>
                  <a:lnTo>
                    <a:pt x="893" y="0"/>
                  </a:lnTo>
                  <a:lnTo>
                    <a:pt x="899" y="23"/>
                  </a:lnTo>
                  <a:lnTo>
                    <a:pt x="911" y="104"/>
                  </a:lnTo>
                  <a:lnTo>
                    <a:pt x="922" y="225"/>
                  </a:lnTo>
                  <a:lnTo>
                    <a:pt x="928" y="381"/>
                  </a:lnTo>
                  <a:lnTo>
                    <a:pt x="939" y="554"/>
                  </a:lnTo>
                  <a:lnTo>
                    <a:pt x="945" y="727"/>
                  </a:lnTo>
                  <a:lnTo>
                    <a:pt x="957" y="894"/>
                  </a:lnTo>
                  <a:lnTo>
                    <a:pt x="963" y="1044"/>
                  </a:lnTo>
                  <a:lnTo>
                    <a:pt x="974" y="1165"/>
                  </a:lnTo>
                  <a:lnTo>
                    <a:pt x="980" y="1263"/>
                  </a:lnTo>
                  <a:lnTo>
                    <a:pt x="991" y="1338"/>
                  </a:lnTo>
                  <a:lnTo>
                    <a:pt x="997" y="1395"/>
                  </a:lnTo>
                  <a:lnTo>
                    <a:pt x="1009" y="1436"/>
                  </a:lnTo>
                  <a:lnTo>
                    <a:pt x="1020" y="1465"/>
                  </a:lnTo>
                  <a:lnTo>
                    <a:pt x="1026" y="1482"/>
                  </a:lnTo>
                  <a:lnTo>
                    <a:pt x="1038" y="1493"/>
                  </a:lnTo>
                  <a:lnTo>
                    <a:pt x="1043" y="1499"/>
                  </a:lnTo>
                  <a:lnTo>
                    <a:pt x="1055" y="1505"/>
                  </a:lnTo>
                  <a:lnTo>
                    <a:pt x="1061" y="1505"/>
                  </a:lnTo>
                  <a:lnTo>
                    <a:pt x="1072" y="1511"/>
                  </a:lnTo>
                  <a:lnTo>
                    <a:pt x="1078" y="1511"/>
                  </a:lnTo>
                  <a:lnTo>
                    <a:pt x="1089" y="1511"/>
                  </a:lnTo>
                  <a:lnTo>
                    <a:pt x="1095" y="1511"/>
                  </a:lnTo>
                  <a:lnTo>
                    <a:pt x="1107" y="1516"/>
                  </a:lnTo>
                  <a:lnTo>
                    <a:pt x="1118" y="1516"/>
                  </a:lnTo>
                  <a:lnTo>
                    <a:pt x="1124" y="1516"/>
                  </a:lnTo>
                  <a:lnTo>
                    <a:pt x="1136" y="1516"/>
                  </a:lnTo>
                  <a:lnTo>
                    <a:pt x="1141" y="1522"/>
                  </a:lnTo>
                  <a:lnTo>
                    <a:pt x="1153" y="1522"/>
                  </a:lnTo>
                  <a:lnTo>
                    <a:pt x="1159" y="1522"/>
                  </a:lnTo>
                  <a:lnTo>
                    <a:pt x="1170" y="1522"/>
                  </a:lnTo>
                  <a:lnTo>
                    <a:pt x="1176" y="1522"/>
                  </a:lnTo>
                  <a:lnTo>
                    <a:pt x="1187" y="1522"/>
                  </a:lnTo>
                  <a:lnTo>
                    <a:pt x="1199" y="1528"/>
                  </a:lnTo>
                  <a:lnTo>
                    <a:pt x="1205" y="1528"/>
                  </a:lnTo>
                  <a:lnTo>
                    <a:pt x="1216" y="1528"/>
                  </a:lnTo>
                  <a:lnTo>
                    <a:pt x="1222" y="1528"/>
                  </a:lnTo>
                  <a:lnTo>
                    <a:pt x="1234" y="1528"/>
                  </a:lnTo>
                  <a:lnTo>
                    <a:pt x="1239" y="1528"/>
                  </a:lnTo>
                  <a:lnTo>
                    <a:pt x="1251" y="1528"/>
                  </a:lnTo>
                  <a:lnTo>
                    <a:pt x="1257" y="1528"/>
                  </a:lnTo>
                  <a:lnTo>
                    <a:pt x="1268" y="1534"/>
                  </a:lnTo>
                  <a:lnTo>
                    <a:pt x="1274" y="1534"/>
                  </a:lnTo>
                  <a:lnTo>
                    <a:pt x="1285" y="1534"/>
                  </a:lnTo>
                  <a:lnTo>
                    <a:pt x="1297" y="1534"/>
                  </a:lnTo>
                  <a:lnTo>
                    <a:pt x="1303" y="1534"/>
                  </a:lnTo>
                  <a:lnTo>
                    <a:pt x="1314" y="1534"/>
                  </a:lnTo>
                  <a:lnTo>
                    <a:pt x="1320" y="1534"/>
                  </a:lnTo>
                  <a:lnTo>
                    <a:pt x="1332" y="1534"/>
                  </a:lnTo>
                  <a:lnTo>
                    <a:pt x="1337" y="1534"/>
                  </a:lnTo>
                  <a:lnTo>
                    <a:pt x="1349" y="1534"/>
                  </a:lnTo>
                  <a:lnTo>
                    <a:pt x="1355" y="1534"/>
                  </a:lnTo>
                  <a:lnTo>
                    <a:pt x="1366" y="1534"/>
                  </a:lnTo>
                  <a:lnTo>
                    <a:pt x="1372" y="1534"/>
                  </a:lnTo>
                  <a:lnTo>
                    <a:pt x="1383" y="1534"/>
                  </a:lnTo>
                  <a:lnTo>
                    <a:pt x="1395" y="1534"/>
                  </a:lnTo>
                  <a:lnTo>
                    <a:pt x="1401" y="1534"/>
                  </a:lnTo>
                  <a:lnTo>
                    <a:pt x="1412" y="1534"/>
                  </a:lnTo>
                  <a:lnTo>
                    <a:pt x="1418" y="1534"/>
                  </a:lnTo>
                  <a:lnTo>
                    <a:pt x="1430" y="1534"/>
                  </a:lnTo>
                  <a:lnTo>
                    <a:pt x="1435" y="1534"/>
                  </a:lnTo>
                  <a:lnTo>
                    <a:pt x="1447" y="1534"/>
                  </a:lnTo>
                  <a:lnTo>
                    <a:pt x="1453" y="1534"/>
                  </a:lnTo>
                  <a:lnTo>
                    <a:pt x="1464" y="1534"/>
                  </a:lnTo>
                  <a:lnTo>
                    <a:pt x="1476" y="1534"/>
                  </a:lnTo>
                  <a:lnTo>
                    <a:pt x="1481" y="1534"/>
                  </a:lnTo>
                  <a:lnTo>
                    <a:pt x="1493" y="1528"/>
                  </a:lnTo>
                  <a:lnTo>
                    <a:pt x="1499" y="1528"/>
                  </a:lnTo>
                  <a:lnTo>
                    <a:pt x="1510" y="1522"/>
                  </a:lnTo>
                  <a:lnTo>
                    <a:pt x="1516" y="1516"/>
                  </a:lnTo>
                  <a:lnTo>
                    <a:pt x="1528" y="1511"/>
                  </a:lnTo>
                  <a:lnTo>
                    <a:pt x="1533" y="1499"/>
                  </a:lnTo>
                  <a:lnTo>
                    <a:pt x="1545" y="1488"/>
                  </a:lnTo>
                  <a:lnTo>
                    <a:pt x="1551" y="1476"/>
                  </a:lnTo>
                  <a:lnTo>
                    <a:pt x="1562" y="1459"/>
                  </a:lnTo>
                  <a:lnTo>
                    <a:pt x="1574" y="1436"/>
                  </a:lnTo>
                  <a:lnTo>
                    <a:pt x="1579" y="1413"/>
                  </a:lnTo>
                  <a:lnTo>
                    <a:pt x="1591" y="1378"/>
                  </a:lnTo>
                  <a:lnTo>
                    <a:pt x="1597" y="1344"/>
                  </a:lnTo>
                  <a:lnTo>
                    <a:pt x="1608" y="1303"/>
                  </a:lnTo>
                  <a:lnTo>
                    <a:pt x="1614" y="1251"/>
                  </a:lnTo>
                  <a:lnTo>
                    <a:pt x="1626" y="1199"/>
                  </a:lnTo>
                  <a:lnTo>
                    <a:pt x="1631" y="1136"/>
                  </a:lnTo>
                  <a:lnTo>
                    <a:pt x="1643" y="1067"/>
                  </a:lnTo>
                  <a:lnTo>
                    <a:pt x="1649" y="992"/>
                  </a:lnTo>
                  <a:lnTo>
                    <a:pt x="1660" y="911"/>
                  </a:lnTo>
                  <a:lnTo>
                    <a:pt x="1672" y="830"/>
                  </a:lnTo>
                  <a:lnTo>
                    <a:pt x="1677" y="738"/>
                  </a:lnTo>
                  <a:lnTo>
                    <a:pt x="1689" y="652"/>
                  </a:lnTo>
                  <a:lnTo>
                    <a:pt x="1695" y="559"/>
                  </a:lnTo>
                  <a:lnTo>
                    <a:pt x="1706" y="467"/>
                  </a:lnTo>
                  <a:lnTo>
                    <a:pt x="1712" y="381"/>
                  </a:lnTo>
                  <a:lnTo>
                    <a:pt x="1724" y="300"/>
                  </a:lnTo>
                  <a:lnTo>
                    <a:pt x="1729" y="225"/>
                  </a:lnTo>
                  <a:lnTo>
                    <a:pt x="1741" y="162"/>
                  </a:lnTo>
                  <a:lnTo>
                    <a:pt x="1752" y="110"/>
                  </a:lnTo>
                  <a:lnTo>
                    <a:pt x="1758" y="69"/>
                  </a:lnTo>
                  <a:lnTo>
                    <a:pt x="1770" y="41"/>
                  </a:lnTo>
                  <a:lnTo>
                    <a:pt x="1775" y="29"/>
                  </a:lnTo>
                  <a:lnTo>
                    <a:pt x="1787" y="35"/>
                  </a:lnTo>
                  <a:lnTo>
                    <a:pt x="1793" y="58"/>
                  </a:lnTo>
                  <a:lnTo>
                    <a:pt x="1804" y="92"/>
                  </a:lnTo>
                  <a:lnTo>
                    <a:pt x="1810" y="144"/>
                  </a:lnTo>
                  <a:lnTo>
                    <a:pt x="1822" y="208"/>
                  </a:lnTo>
                  <a:lnTo>
                    <a:pt x="1827" y="283"/>
                  </a:lnTo>
                  <a:lnTo>
                    <a:pt x="1839" y="369"/>
                  </a:lnTo>
                  <a:lnTo>
                    <a:pt x="1850" y="461"/>
                  </a:lnTo>
                  <a:lnTo>
                    <a:pt x="1856" y="565"/>
                  </a:lnTo>
                  <a:lnTo>
                    <a:pt x="1868" y="669"/>
                  </a:lnTo>
                  <a:lnTo>
                    <a:pt x="1874" y="779"/>
                  </a:lnTo>
                  <a:lnTo>
                    <a:pt x="1885" y="882"/>
                  </a:lnTo>
                  <a:lnTo>
                    <a:pt x="1891" y="986"/>
                  </a:lnTo>
                  <a:lnTo>
                    <a:pt x="1902" y="1090"/>
                  </a:lnTo>
                  <a:lnTo>
                    <a:pt x="1908" y="1188"/>
                  </a:lnTo>
                  <a:lnTo>
                    <a:pt x="1920" y="1274"/>
                  </a:lnTo>
                  <a:lnTo>
                    <a:pt x="1925" y="1361"/>
                  </a:lnTo>
                  <a:lnTo>
                    <a:pt x="1937" y="1436"/>
                  </a:lnTo>
                  <a:lnTo>
                    <a:pt x="1948" y="1505"/>
                  </a:lnTo>
                  <a:lnTo>
                    <a:pt x="1954" y="1568"/>
                  </a:lnTo>
                  <a:lnTo>
                    <a:pt x="1966" y="1620"/>
                  </a:lnTo>
                  <a:lnTo>
                    <a:pt x="1972" y="1672"/>
                  </a:lnTo>
                  <a:lnTo>
                    <a:pt x="1983" y="1713"/>
                  </a:lnTo>
                  <a:lnTo>
                    <a:pt x="1989" y="1747"/>
                  </a:lnTo>
                  <a:lnTo>
                    <a:pt x="2000" y="1776"/>
                  </a:lnTo>
                  <a:lnTo>
                    <a:pt x="2006" y="1799"/>
                  </a:lnTo>
                  <a:lnTo>
                    <a:pt x="2018" y="1816"/>
                  </a:lnTo>
                  <a:lnTo>
                    <a:pt x="2029" y="1834"/>
                  </a:lnTo>
                  <a:lnTo>
                    <a:pt x="2035" y="1845"/>
                  </a:lnTo>
                  <a:lnTo>
                    <a:pt x="2046" y="1857"/>
                  </a:lnTo>
                  <a:lnTo>
                    <a:pt x="2052" y="1868"/>
                  </a:lnTo>
                  <a:lnTo>
                    <a:pt x="2064" y="1874"/>
                  </a:lnTo>
                  <a:lnTo>
                    <a:pt x="2070" y="1880"/>
                  </a:lnTo>
                  <a:lnTo>
                    <a:pt x="2081" y="1880"/>
                  </a:lnTo>
                  <a:lnTo>
                    <a:pt x="2087" y="1885"/>
                  </a:lnTo>
                  <a:lnTo>
                    <a:pt x="2098" y="1885"/>
                  </a:lnTo>
                  <a:lnTo>
                    <a:pt x="2104" y="1885"/>
                  </a:lnTo>
                  <a:lnTo>
                    <a:pt x="2116" y="1891"/>
                  </a:lnTo>
                  <a:lnTo>
                    <a:pt x="2127" y="1891"/>
                  </a:lnTo>
                  <a:lnTo>
                    <a:pt x="2133" y="1891"/>
                  </a:lnTo>
                  <a:lnTo>
                    <a:pt x="2144" y="1891"/>
                  </a:lnTo>
                  <a:lnTo>
                    <a:pt x="2150" y="1891"/>
                  </a:lnTo>
                  <a:lnTo>
                    <a:pt x="2162" y="1891"/>
                  </a:lnTo>
                  <a:lnTo>
                    <a:pt x="2168" y="1891"/>
                  </a:lnTo>
                  <a:lnTo>
                    <a:pt x="2179" y="1891"/>
                  </a:lnTo>
                  <a:lnTo>
                    <a:pt x="2185" y="1891"/>
                  </a:lnTo>
                  <a:lnTo>
                    <a:pt x="2196" y="1891"/>
                  </a:lnTo>
                  <a:lnTo>
                    <a:pt x="2202" y="1891"/>
                  </a:lnTo>
                  <a:lnTo>
                    <a:pt x="2214" y="1891"/>
                  </a:lnTo>
                  <a:lnTo>
                    <a:pt x="2225" y="1891"/>
                  </a:lnTo>
                  <a:lnTo>
                    <a:pt x="2231" y="1891"/>
                  </a:lnTo>
                </a:path>
              </a:pathLst>
            </a:custGeom>
            <a:noFill/>
            <a:ln w="26988">
              <a:solidFill>
                <a:srgbClr val="FF0000"/>
              </a:solidFill>
              <a:round/>
              <a:headEnd/>
              <a:tailEnd/>
            </a:ln>
          </p:spPr>
          <p:txBody>
            <a:bodyPr/>
            <a:lstStyle/>
            <a:p>
              <a:endParaRPr lang="en-US"/>
            </a:p>
          </p:txBody>
        </p:sp>
        <p:sp>
          <p:nvSpPr>
            <p:cNvPr id="46136" name="Freeform 57"/>
            <p:cNvSpPr>
              <a:spLocks/>
            </p:cNvSpPr>
            <p:nvPr/>
          </p:nvSpPr>
          <p:spPr bwMode="auto">
            <a:xfrm>
              <a:off x="1462" y="1210"/>
              <a:ext cx="2231" cy="2237"/>
            </a:xfrm>
            <a:custGeom>
              <a:avLst/>
              <a:gdLst>
                <a:gd name="T0" fmla="*/ 29 w 2231"/>
                <a:gd name="T1" fmla="*/ 2237 h 2237"/>
                <a:gd name="T2" fmla="*/ 63 w 2231"/>
                <a:gd name="T3" fmla="*/ 2237 h 2237"/>
                <a:gd name="T4" fmla="*/ 98 w 2231"/>
                <a:gd name="T5" fmla="*/ 1776 h 2237"/>
                <a:gd name="T6" fmla="*/ 132 w 2231"/>
                <a:gd name="T7" fmla="*/ 1384 h 2237"/>
                <a:gd name="T8" fmla="*/ 167 w 2231"/>
                <a:gd name="T9" fmla="*/ 1816 h 2237"/>
                <a:gd name="T10" fmla="*/ 207 w 2231"/>
                <a:gd name="T11" fmla="*/ 1695 h 2237"/>
                <a:gd name="T12" fmla="*/ 242 w 2231"/>
                <a:gd name="T13" fmla="*/ 1736 h 2237"/>
                <a:gd name="T14" fmla="*/ 276 w 2231"/>
                <a:gd name="T15" fmla="*/ 1730 h 2237"/>
                <a:gd name="T16" fmla="*/ 311 w 2231"/>
                <a:gd name="T17" fmla="*/ 1713 h 2237"/>
                <a:gd name="T18" fmla="*/ 346 w 2231"/>
                <a:gd name="T19" fmla="*/ 1805 h 2237"/>
                <a:gd name="T20" fmla="*/ 386 w 2231"/>
                <a:gd name="T21" fmla="*/ 1770 h 2237"/>
                <a:gd name="T22" fmla="*/ 421 w 2231"/>
                <a:gd name="T23" fmla="*/ 1857 h 2237"/>
                <a:gd name="T24" fmla="*/ 455 w 2231"/>
                <a:gd name="T25" fmla="*/ 1793 h 2237"/>
                <a:gd name="T26" fmla="*/ 490 w 2231"/>
                <a:gd name="T27" fmla="*/ 1805 h 2237"/>
                <a:gd name="T28" fmla="*/ 524 w 2231"/>
                <a:gd name="T29" fmla="*/ 1897 h 2237"/>
                <a:gd name="T30" fmla="*/ 565 w 2231"/>
                <a:gd name="T31" fmla="*/ 1799 h 2237"/>
                <a:gd name="T32" fmla="*/ 599 w 2231"/>
                <a:gd name="T33" fmla="*/ 1770 h 2237"/>
                <a:gd name="T34" fmla="*/ 634 w 2231"/>
                <a:gd name="T35" fmla="*/ 1759 h 2237"/>
                <a:gd name="T36" fmla="*/ 669 w 2231"/>
                <a:gd name="T37" fmla="*/ 1862 h 2237"/>
                <a:gd name="T38" fmla="*/ 703 w 2231"/>
                <a:gd name="T39" fmla="*/ 1828 h 2237"/>
                <a:gd name="T40" fmla="*/ 743 w 2231"/>
                <a:gd name="T41" fmla="*/ 1793 h 2237"/>
                <a:gd name="T42" fmla="*/ 778 w 2231"/>
                <a:gd name="T43" fmla="*/ 1839 h 2237"/>
                <a:gd name="T44" fmla="*/ 813 w 2231"/>
                <a:gd name="T45" fmla="*/ 1482 h 2237"/>
                <a:gd name="T46" fmla="*/ 847 w 2231"/>
                <a:gd name="T47" fmla="*/ 733 h 2237"/>
                <a:gd name="T48" fmla="*/ 882 w 2231"/>
                <a:gd name="T49" fmla="*/ 185 h 2237"/>
                <a:gd name="T50" fmla="*/ 922 w 2231"/>
                <a:gd name="T51" fmla="*/ 485 h 2237"/>
                <a:gd name="T52" fmla="*/ 957 w 2231"/>
                <a:gd name="T53" fmla="*/ 1084 h 2237"/>
                <a:gd name="T54" fmla="*/ 991 w 2231"/>
                <a:gd name="T55" fmla="*/ 1430 h 2237"/>
                <a:gd name="T56" fmla="*/ 1026 w 2231"/>
                <a:gd name="T57" fmla="*/ 1574 h 2237"/>
                <a:gd name="T58" fmla="*/ 1061 w 2231"/>
                <a:gd name="T59" fmla="*/ 1799 h 2237"/>
                <a:gd name="T60" fmla="*/ 1095 w 2231"/>
                <a:gd name="T61" fmla="*/ 1759 h 2237"/>
                <a:gd name="T62" fmla="*/ 1136 w 2231"/>
                <a:gd name="T63" fmla="*/ 1782 h 2237"/>
                <a:gd name="T64" fmla="*/ 1170 w 2231"/>
                <a:gd name="T65" fmla="*/ 1857 h 2237"/>
                <a:gd name="T66" fmla="*/ 1205 w 2231"/>
                <a:gd name="T67" fmla="*/ 1793 h 2237"/>
                <a:gd name="T68" fmla="*/ 1239 w 2231"/>
                <a:gd name="T69" fmla="*/ 1736 h 2237"/>
                <a:gd name="T70" fmla="*/ 1274 w 2231"/>
                <a:gd name="T71" fmla="*/ 1839 h 2237"/>
                <a:gd name="T72" fmla="*/ 1314 w 2231"/>
                <a:gd name="T73" fmla="*/ 1741 h 2237"/>
                <a:gd name="T74" fmla="*/ 1349 w 2231"/>
                <a:gd name="T75" fmla="*/ 1759 h 2237"/>
                <a:gd name="T76" fmla="*/ 1383 w 2231"/>
                <a:gd name="T77" fmla="*/ 1736 h 2237"/>
                <a:gd name="T78" fmla="*/ 1418 w 2231"/>
                <a:gd name="T79" fmla="*/ 1764 h 2237"/>
                <a:gd name="T80" fmla="*/ 1453 w 2231"/>
                <a:gd name="T81" fmla="*/ 1534 h 2237"/>
                <a:gd name="T82" fmla="*/ 1493 w 2231"/>
                <a:gd name="T83" fmla="*/ 1707 h 2237"/>
                <a:gd name="T84" fmla="*/ 1528 w 2231"/>
                <a:gd name="T85" fmla="*/ 1597 h 2237"/>
                <a:gd name="T86" fmla="*/ 1562 w 2231"/>
                <a:gd name="T87" fmla="*/ 1615 h 2237"/>
                <a:gd name="T88" fmla="*/ 1597 w 2231"/>
                <a:gd name="T89" fmla="*/ 1407 h 2237"/>
                <a:gd name="T90" fmla="*/ 1631 w 2231"/>
                <a:gd name="T91" fmla="*/ 1274 h 2237"/>
                <a:gd name="T92" fmla="*/ 1672 w 2231"/>
                <a:gd name="T93" fmla="*/ 865 h 2237"/>
                <a:gd name="T94" fmla="*/ 1706 w 2231"/>
                <a:gd name="T95" fmla="*/ 438 h 2237"/>
                <a:gd name="T96" fmla="*/ 1741 w 2231"/>
                <a:gd name="T97" fmla="*/ 260 h 2237"/>
                <a:gd name="T98" fmla="*/ 1775 w 2231"/>
                <a:gd name="T99" fmla="*/ 162 h 2237"/>
                <a:gd name="T100" fmla="*/ 1810 w 2231"/>
                <a:gd name="T101" fmla="*/ 381 h 2237"/>
                <a:gd name="T102" fmla="*/ 1850 w 2231"/>
                <a:gd name="T103" fmla="*/ 709 h 2237"/>
                <a:gd name="T104" fmla="*/ 1885 w 2231"/>
                <a:gd name="T105" fmla="*/ 1044 h 2237"/>
                <a:gd name="T106" fmla="*/ 1920 w 2231"/>
                <a:gd name="T107" fmla="*/ 1396 h 2237"/>
                <a:gd name="T108" fmla="*/ 1954 w 2231"/>
                <a:gd name="T109" fmla="*/ 1574 h 2237"/>
                <a:gd name="T110" fmla="*/ 1989 w 2231"/>
                <a:gd name="T111" fmla="*/ 1874 h 2237"/>
                <a:gd name="T112" fmla="*/ 2029 w 2231"/>
                <a:gd name="T113" fmla="*/ 1932 h 2237"/>
                <a:gd name="T114" fmla="*/ 2064 w 2231"/>
                <a:gd name="T115" fmla="*/ 2105 h 2237"/>
                <a:gd name="T116" fmla="*/ 2098 w 2231"/>
                <a:gd name="T117" fmla="*/ 2087 h 2237"/>
                <a:gd name="T118" fmla="*/ 2133 w 2231"/>
                <a:gd name="T119" fmla="*/ 2116 h 2237"/>
                <a:gd name="T120" fmla="*/ 2168 w 2231"/>
                <a:gd name="T121" fmla="*/ 2082 h 2237"/>
                <a:gd name="T122" fmla="*/ 2202 w 2231"/>
                <a:gd name="T123" fmla="*/ 2128 h 22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1"/>
                <a:gd name="T187" fmla="*/ 0 h 2237"/>
                <a:gd name="T188" fmla="*/ 2231 w 2231"/>
                <a:gd name="T189" fmla="*/ 2237 h 22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1" h="2237">
                  <a:moveTo>
                    <a:pt x="0" y="2185"/>
                  </a:moveTo>
                  <a:lnTo>
                    <a:pt x="11" y="2214"/>
                  </a:lnTo>
                  <a:lnTo>
                    <a:pt x="17" y="2237"/>
                  </a:lnTo>
                  <a:lnTo>
                    <a:pt x="29" y="2237"/>
                  </a:lnTo>
                  <a:lnTo>
                    <a:pt x="34" y="2237"/>
                  </a:lnTo>
                  <a:lnTo>
                    <a:pt x="46" y="2237"/>
                  </a:lnTo>
                  <a:lnTo>
                    <a:pt x="52" y="2237"/>
                  </a:lnTo>
                  <a:lnTo>
                    <a:pt x="63" y="2237"/>
                  </a:lnTo>
                  <a:lnTo>
                    <a:pt x="69" y="2226"/>
                  </a:lnTo>
                  <a:lnTo>
                    <a:pt x="80" y="2191"/>
                  </a:lnTo>
                  <a:lnTo>
                    <a:pt x="86" y="2064"/>
                  </a:lnTo>
                  <a:lnTo>
                    <a:pt x="98" y="1776"/>
                  </a:lnTo>
                  <a:lnTo>
                    <a:pt x="109" y="1540"/>
                  </a:lnTo>
                  <a:lnTo>
                    <a:pt x="115" y="1378"/>
                  </a:lnTo>
                  <a:lnTo>
                    <a:pt x="127" y="1344"/>
                  </a:lnTo>
                  <a:lnTo>
                    <a:pt x="132" y="1384"/>
                  </a:lnTo>
                  <a:lnTo>
                    <a:pt x="144" y="1430"/>
                  </a:lnTo>
                  <a:lnTo>
                    <a:pt x="150" y="1488"/>
                  </a:lnTo>
                  <a:lnTo>
                    <a:pt x="161" y="1632"/>
                  </a:lnTo>
                  <a:lnTo>
                    <a:pt x="167" y="1816"/>
                  </a:lnTo>
                  <a:lnTo>
                    <a:pt x="178" y="1724"/>
                  </a:lnTo>
                  <a:lnTo>
                    <a:pt x="190" y="1540"/>
                  </a:lnTo>
                  <a:lnTo>
                    <a:pt x="196" y="1586"/>
                  </a:lnTo>
                  <a:lnTo>
                    <a:pt x="207" y="1695"/>
                  </a:lnTo>
                  <a:lnTo>
                    <a:pt x="213" y="1695"/>
                  </a:lnTo>
                  <a:lnTo>
                    <a:pt x="225" y="1695"/>
                  </a:lnTo>
                  <a:lnTo>
                    <a:pt x="230" y="1713"/>
                  </a:lnTo>
                  <a:lnTo>
                    <a:pt x="242" y="1736"/>
                  </a:lnTo>
                  <a:lnTo>
                    <a:pt x="248" y="1736"/>
                  </a:lnTo>
                  <a:lnTo>
                    <a:pt x="259" y="1730"/>
                  </a:lnTo>
                  <a:lnTo>
                    <a:pt x="265" y="1724"/>
                  </a:lnTo>
                  <a:lnTo>
                    <a:pt x="276" y="1730"/>
                  </a:lnTo>
                  <a:lnTo>
                    <a:pt x="288" y="1799"/>
                  </a:lnTo>
                  <a:lnTo>
                    <a:pt x="294" y="1816"/>
                  </a:lnTo>
                  <a:lnTo>
                    <a:pt x="305" y="1764"/>
                  </a:lnTo>
                  <a:lnTo>
                    <a:pt x="311" y="1713"/>
                  </a:lnTo>
                  <a:lnTo>
                    <a:pt x="323" y="1666"/>
                  </a:lnTo>
                  <a:lnTo>
                    <a:pt x="328" y="1684"/>
                  </a:lnTo>
                  <a:lnTo>
                    <a:pt x="340" y="1776"/>
                  </a:lnTo>
                  <a:lnTo>
                    <a:pt x="346" y="1805"/>
                  </a:lnTo>
                  <a:lnTo>
                    <a:pt x="357" y="1770"/>
                  </a:lnTo>
                  <a:lnTo>
                    <a:pt x="363" y="1776"/>
                  </a:lnTo>
                  <a:lnTo>
                    <a:pt x="374" y="1793"/>
                  </a:lnTo>
                  <a:lnTo>
                    <a:pt x="386" y="1770"/>
                  </a:lnTo>
                  <a:lnTo>
                    <a:pt x="392" y="1741"/>
                  </a:lnTo>
                  <a:lnTo>
                    <a:pt x="403" y="1793"/>
                  </a:lnTo>
                  <a:lnTo>
                    <a:pt x="409" y="1862"/>
                  </a:lnTo>
                  <a:lnTo>
                    <a:pt x="421" y="1857"/>
                  </a:lnTo>
                  <a:lnTo>
                    <a:pt x="426" y="1828"/>
                  </a:lnTo>
                  <a:lnTo>
                    <a:pt x="438" y="1822"/>
                  </a:lnTo>
                  <a:lnTo>
                    <a:pt x="444" y="1822"/>
                  </a:lnTo>
                  <a:lnTo>
                    <a:pt x="455" y="1793"/>
                  </a:lnTo>
                  <a:lnTo>
                    <a:pt x="467" y="1782"/>
                  </a:lnTo>
                  <a:lnTo>
                    <a:pt x="472" y="1839"/>
                  </a:lnTo>
                  <a:lnTo>
                    <a:pt x="484" y="1874"/>
                  </a:lnTo>
                  <a:lnTo>
                    <a:pt x="490" y="1805"/>
                  </a:lnTo>
                  <a:lnTo>
                    <a:pt x="501" y="1753"/>
                  </a:lnTo>
                  <a:lnTo>
                    <a:pt x="507" y="1799"/>
                  </a:lnTo>
                  <a:lnTo>
                    <a:pt x="519" y="1845"/>
                  </a:lnTo>
                  <a:lnTo>
                    <a:pt x="524" y="1897"/>
                  </a:lnTo>
                  <a:lnTo>
                    <a:pt x="536" y="1903"/>
                  </a:lnTo>
                  <a:lnTo>
                    <a:pt x="542" y="1857"/>
                  </a:lnTo>
                  <a:lnTo>
                    <a:pt x="553" y="1822"/>
                  </a:lnTo>
                  <a:lnTo>
                    <a:pt x="565" y="1799"/>
                  </a:lnTo>
                  <a:lnTo>
                    <a:pt x="570" y="1793"/>
                  </a:lnTo>
                  <a:lnTo>
                    <a:pt x="582" y="1805"/>
                  </a:lnTo>
                  <a:lnTo>
                    <a:pt x="588" y="1793"/>
                  </a:lnTo>
                  <a:lnTo>
                    <a:pt x="599" y="1770"/>
                  </a:lnTo>
                  <a:lnTo>
                    <a:pt x="605" y="1811"/>
                  </a:lnTo>
                  <a:lnTo>
                    <a:pt x="617" y="1903"/>
                  </a:lnTo>
                  <a:lnTo>
                    <a:pt x="622" y="1839"/>
                  </a:lnTo>
                  <a:lnTo>
                    <a:pt x="634" y="1759"/>
                  </a:lnTo>
                  <a:lnTo>
                    <a:pt x="640" y="1759"/>
                  </a:lnTo>
                  <a:lnTo>
                    <a:pt x="651" y="1770"/>
                  </a:lnTo>
                  <a:lnTo>
                    <a:pt x="663" y="1816"/>
                  </a:lnTo>
                  <a:lnTo>
                    <a:pt x="669" y="1862"/>
                  </a:lnTo>
                  <a:lnTo>
                    <a:pt x="680" y="1874"/>
                  </a:lnTo>
                  <a:lnTo>
                    <a:pt x="686" y="1886"/>
                  </a:lnTo>
                  <a:lnTo>
                    <a:pt x="697" y="1851"/>
                  </a:lnTo>
                  <a:lnTo>
                    <a:pt x="703" y="1828"/>
                  </a:lnTo>
                  <a:lnTo>
                    <a:pt x="715" y="1857"/>
                  </a:lnTo>
                  <a:lnTo>
                    <a:pt x="720" y="1862"/>
                  </a:lnTo>
                  <a:lnTo>
                    <a:pt x="732" y="1816"/>
                  </a:lnTo>
                  <a:lnTo>
                    <a:pt x="743" y="1793"/>
                  </a:lnTo>
                  <a:lnTo>
                    <a:pt x="749" y="1811"/>
                  </a:lnTo>
                  <a:lnTo>
                    <a:pt x="761" y="1834"/>
                  </a:lnTo>
                  <a:lnTo>
                    <a:pt x="767" y="1874"/>
                  </a:lnTo>
                  <a:lnTo>
                    <a:pt x="778" y="1839"/>
                  </a:lnTo>
                  <a:lnTo>
                    <a:pt x="784" y="1747"/>
                  </a:lnTo>
                  <a:lnTo>
                    <a:pt x="795" y="1678"/>
                  </a:lnTo>
                  <a:lnTo>
                    <a:pt x="801" y="1632"/>
                  </a:lnTo>
                  <a:lnTo>
                    <a:pt x="813" y="1482"/>
                  </a:lnTo>
                  <a:lnTo>
                    <a:pt x="818" y="1263"/>
                  </a:lnTo>
                  <a:lnTo>
                    <a:pt x="830" y="1148"/>
                  </a:lnTo>
                  <a:lnTo>
                    <a:pt x="841" y="1084"/>
                  </a:lnTo>
                  <a:lnTo>
                    <a:pt x="847" y="733"/>
                  </a:lnTo>
                  <a:lnTo>
                    <a:pt x="859" y="352"/>
                  </a:lnTo>
                  <a:lnTo>
                    <a:pt x="865" y="346"/>
                  </a:lnTo>
                  <a:lnTo>
                    <a:pt x="876" y="364"/>
                  </a:lnTo>
                  <a:lnTo>
                    <a:pt x="882" y="185"/>
                  </a:lnTo>
                  <a:lnTo>
                    <a:pt x="893" y="0"/>
                  </a:lnTo>
                  <a:lnTo>
                    <a:pt x="899" y="219"/>
                  </a:lnTo>
                  <a:lnTo>
                    <a:pt x="911" y="433"/>
                  </a:lnTo>
                  <a:lnTo>
                    <a:pt x="922" y="485"/>
                  </a:lnTo>
                  <a:lnTo>
                    <a:pt x="928" y="560"/>
                  </a:lnTo>
                  <a:lnTo>
                    <a:pt x="939" y="721"/>
                  </a:lnTo>
                  <a:lnTo>
                    <a:pt x="945" y="888"/>
                  </a:lnTo>
                  <a:lnTo>
                    <a:pt x="957" y="1084"/>
                  </a:lnTo>
                  <a:lnTo>
                    <a:pt x="963" y="1234"/>
                  </a:lnTo>
                  <a:lnTo>
                    <a:pt x="974" y="1286"/>
                  </a:lnTo>
                  <a:lnTo>
                    <a:pt x="980" y="1349"/>
                  </a:lnTo>
                  <a:lnTo>
                    <a:pt x="991" y="1430"/>
                  </a:lnTo>
                  <a:lnTo>
                    <a:pt x="997" y="1511"/>
                  </a:lnTo>
                  <a:lnTo>
                    <a:pt x="1009" y="1597"/>
                  </a:lnTo>
                  <a:lnTo>
                    <a:pt x="1020" y="1609"/>
                  </a:lnTo>
                  <a:lnTo>
                    <a:pt x="1026" y="1574"/>
                  </a:lnTo>
                  <a:lnTo>
                    <a:pt x="1038" y="1609"/>
                  </a:lnTo>
                  <a:lnTo>
                    <a:pt x="1043" y="1678"/>
                  </a:lnTo>
                  <a:lnTo>
                    <a:pt x="1055" y="1736"/>
                  </a:lnTo>
                  <a:lnTo>
                    <a:pt x="1061" y="1799"/>
                  </a:lnTo>
                  <a:lnTo>
                    <a:pt x="1072" y="1839"/>
                  </a:lnTo>
                  <a:lnTo>
                    <a:pt x="1078" y="1880"/>
                  </a:lnTo>
                  <a:lnTo>
                    <a:pt x="1089" y="1834"/>
                  </a:lnTo>
                  <a:lnTo>
                    <a:pt x="1095" y="1759"/>
                  </a:lnTo>
                  <a:lnTo>
                    <a:pt x="1107" y="1799"/>
                  </a:lnTo>
                  <a:lnTo>
                    <a:pt x="1118" y="1834"/>
                  </a:lnTo>
                  <a:lnTo>
                    <a:pt x="1124" y="1811"/>
                  </a:lnTo>
                  <a:lnTo>
                    <a:pt x="1136" y="1782"/>
                  </a:lnTo>
                  <a:lnTo>
                    <a:pt x="1141" y="1764"/>
                  </a:lnTo>
                  <a:lnTo>
                    <a:pt x="1153" y="1753"/>
                  </a:lnTo>
                  <a:lnTo>
                    <a:pt x="1159" y="1805"/>
                  </a:lnTo>
                  <a:lnTo>
                    <a:pt x="1170" y="1857"/>
                  </a:lnTo>
                  <a:lnTo>
                    <a:pt x="1176" y="1914"/>
                  </a:lnTo>
                  <a:lnTo>
                    <a:pt x="1187" y="1920"/>
                  </a:lnTo>
                  <a:lnTo>
                    <a:pt x="1199" y="1834"/>
                  </a:lnTo>
                  <a:lnTo>
                    <a:pt x="1205" y="1793"/>
                  </a:lnTo>
                  <a:lnTo>
                    <a:pt x="1216" y="1811"/>
                  </a:lnTo>
                  <a:lnTo>
                    <a:pt x="1222" y="1805"/>
                  </a:lnTo>
                  <a:lnTo>
                    <a:pt x="1234" y="1759"/>
                  </a:lnTo>
                  <a:lnTo>
                    <a:pt x="1239" y="1736"/>
                  </a:lnTo>
                  <a:lnTo>
                    <a:pt x="1251" y="1741"/>
                  </a:lnTo>
                  <a:lnTo>
                    <a:pt x="1257" y="1764"/>
                  </a:lnTo>
                  <a:lnTo>
                    <a:pt x="1268" y="1793"/>
                  </a:lnTo>
                  <a:lnTo>
                    <a:pt x="1274" y="1839"/>
                  </a:lnTo>
                  <a:lnTo>
                    <a:pt x="1285" y="1891"/>
                  </a:lnTo>
                  <a:lnTo>
                    <a:pt x="1297" y="1805"/>
                  </a:lnTo>
                  <a:lnTo>
                    <a:pt x="1303" y="1690"/>
                  </a:lnTo>
                  <a:lnTo>
                    <a:pt x="1314" y="1741"/>
                  </a:lnTo>
                  <a:lnTo>
                    <a:pt x="1320" y="1828"/>
                  </a:lnTo>
                  <a:lnTo>
                    <a:pt x="1332" y="1782"/>
                  </a:lnTo>
                  <a:lnTo>
                    <a:pt x="1337" y="1724"/>
                  </a:lnTo>
                  <a:lnTo>
                    <a:pt x="1349" y="1759"/>
                  </a:lnTo>
                  <a:lnTo>
                    <a:pt x="1355" y="1788"/>
                  </a:lnTo>
                  <a:lnTo>
                    <a:pt x="1366" y="1822"/>
                  </a:lnTo>
                  <a:lnTo>
                    <a:pt x="1372" y="1834"/>
                  </a:lnTo>
                  <a:lnTo>
                    <a:pt x="1383" y="1736"/>
                  </a:lnTo>
                  <a:lnTo>
                    <a:pt x="1395" y="1661"/>
                  </a:lnTo>
                  <a:lnTo>
                    <a:pt x="1401" y="1695"/>
                  </a:lnTo>
                  <a:lnTo>
                    <a:pt x="1412" y="1730"/>
                  </a:lnTo>
                  <a:lnTo>
                    <a:pt x="1418" y="1764"/>
                  </a:lnTo>
                  <a:lnTo>
                    <a:pt x="1430" y="1805"/>
                  </a:lnTo>
                  <a:lnTo>
                    <a:pt x="1435" y="1845"/>
                  </a:lnTo>
                  <a:lnTo>
                    <a:pt x="1447" y="1753"/>
                  </a:lnTo>
                  <a:lnTo>
                    <a:pt x="1453" y="1534"/>
                  </a:lnTo>
                  <a:lnTo>
                    <a:pt x="1464" y="1470"/>
                  </a:lnTo>
                  <a:lnTo>
                    <a:pt x="1476" y="1528"/>
                  </a:lnTo>
                  <a:lnTo>
                    <a:pt x="1481" y="1609"/>
                  </a:lnTo>
                  <a:lnTo>
                    <a:pt x="1493" y="1707"/>
                  </a:lnTo>
                  <a:lnTo>
                    <a:pt x="1499" y="1730"/>
                  </a:lnTo>
                  <a:lnTo>
                    <a:pt x="1510" y="1701"/>
                  </a:lnTo>
                  <a:lnTo>
                    <a:pt x="1516" y="1649"/>
                  </a:lnTo>
                  <a:lnTo>
                    <a:pt x="1528" y="1597"/>
                  </a:lnTo>
                  <a:lnTo>
                    <a:pt x="1533" y="1597"/>
                  </a:lnTo>
                  <a:lnTo>
                    <a:pt x="1545" y="1603"/>
                  </a:lnTo>
                  <a:lnTo>
                    <a:pt x="1551" y="1609"/>
                  </a:lnTo>
                  <a:lnTo>
                    <a:pt x="1562" y="1615"/>
                  </a:lnTo>
                  <a:lnTo>
                    <a:pt x="1574" y="1574"/>
                  </a:lnTo>
                  <a:lnTo>
                    <a:pt x="1579" y="1528"/>
                  </a:lnTo>
                  <a:lnTo>
                    <a:pt x="1591" y="1465"/>
                  </a:lnTo>
                  <a:lnTo>
                    <a:pt x="1597" y="1407"/>
                  </a:lnTo>
                  <a:lnTo>
                    <a:pt x="1608" y="1401"/>
                  </a:lnTo>
                  <a:lnTo>
                    <a:pt x="1614" y="1390"/>
                  </a:lnTo>
                  <a:lnTo>
                    <a:pt x="1626" y="1349"/>
                  </a:lnTo>
                  <a:lnTo>
                    <a:pt x="1631" y="1274"/>
                  </a:lnTo>
                  <a:lnTo>
                    <a:pt x="1643" y="1107"/>
                  </a:lnTo>
                  <a:lnTo>
                    <a:pt x="1649" y="992"/>
                  </a:lnTo>
                  <a:lnTo>
                    <a:pt x="1660" y="980"/>
                  </a:lnTo>
                  <a:lnTo>
                    <a:pt x="1672" y="865"/>
                  </a:lnTo>
                  <a:lnTo>
                    <a:pt x="1677" y="675"/>
                  </a:lnTo>
                  <a:lnTo>
                    <a:pt x="1689" y="600"/>
                  </a:lnTo>
                  <a:lnTo>
                    <a:pt x="1695" y="600"/>
                  </a:lnTo>
                  <a:lnTo>
                    <a:pt x="1706" y="438"/>
                  </a:lnTo>
                  <a:lnTo>
                    <a:pt x="1712" y="179"/>
                  </a:lnTo>
                  <a:lnTo>
                    <a:pt x="1724" y="150"/>
                  </a:lnTo>
                  <a:lnTo>
                    <a:pt x="1729" y="237"/>
                  </a:lnTo>
                  <a:lnTo>
                    <a:pt x="1741" y="260"/>
                  </a:lnTo>
                  <a:lnTo>
                    <a:pt x="1752" y="260"/>
                  </a:lnTo>
                  <a:lnTo>
                    <a:pt x="1758" y="191"/>
                  </a:lnTo>
                  <a:lnTo>
                    <a:pt x="1770" y="110"/>
                  </a:lnTo>
                  <a:lnTo>
                    <a:pt x="1775" y="162"/>
                  </a:lnTo>
                  <a:lnTo>
                    <a:pt x="1787" y="225"/>
                  </a:lnTo>
                  <a:lnTo>
                    <a:pt x="1793" y="260"/>
                  </a:lnTo>
                  <a:lnTo>
                    <a:pt x="1804" y="300"/>
                  </a:lnTo>
                  <a:lnTo>
                    <a:pt x="1810" y="381"/>
                  </a:lnTo>
                  <a:lnTo>
                    <a:pt x="1822" y="462"/>
                  </a:lnTo>
                  <a:lnTo>
                    <a:pt x="1827" y="519"/>
                  </a:lnTo>
                  <a:lnTo>
                    <a:pt x="1839" y="594"/>
                  </a:lnTo>
                  <a:lnTo>
                    <a:pt x="1850" y="709"/>
                  </a:lnTo>
                  <a:lnTo>
                    <a:pt x="1856" y="813"/>
                  </a:lnTo>
                  <a:lnTo>
                    <a:pt x="1868" y="888"/>
                  </a:lnTo>
                  <a:lnTo>
                    <a:pt x="1874" y="963"/>
                  </a:lnTo>
                  <a:lnTo>
                    <a:pt x="1885" y="1044"/>
                  </a:lnTo>
                  <a:lnTo>
                    <a:pt x="1891" y="1125"/>
                  </a:lnTo>
                  <a:lnTo>
                    <a:pt x="1902" y="1217"/>
                  </a:lnTo>
                  <a:lnTo>
                    <a:pt x="1908" y="1309"/>
                  </a:lnTo>
                  <a:lnTo>
                    <a:pt x="1920" y="1396"/>
                  </a:lnTo>
                  <a:lnTo>
                    <a:pt x="1925" y="1499"/>
                  </a:lnTo>
                  <a:lnTo>
                    <a:pt x="1937" y="1609"/>
                  </a:lnTo>
                  <a:lnTo>
                    <a:pt x="1948" y="1615"/>
                  </a:lnTo>
                  <a:lnTo>
                    <a:pt x="1954" y="1574"/>
                  </a:lnTo>
                  <a:lnTo>
                    <a:pt x="1966" y="1626"/>
                  </a:lnTo>
                  <a:lnTo>
                    <a:pt x="1972" y="1713"/>
                  </a:lnTo>
                  <a:lnTo>
                    <a:pt x="1983" y="1793"/>
                  </a:lnTo>
                  <a:lnTo>
                    <a:pt x="1989" y="1874"/>
                  </a:lnTo>
                  <a:lnTo>
                    <a:pt x="2000" y="1932"/>
                  </a:lnTo>
                  <a:lnTo>
                    <a:pt x="2006" y="1978"/>
                  </a:lnTo>
                  <a:lnTo>
                    <a:pt x="2018" y="1949"/>
                  </a:lnTo>
                  <a:lnTo>
                    <a:pt x="2029" y="1932"/>
                  </a:lnTo>
                  <a:lnTo>
                    <a:pt x="2035" y="2001"/>
                  </a:lnTo>
                  <a:lnTo>
                    <a:pt x="2046" y="2059"/>
                  </a:lnTo>
                  <a:lnTo>
                    <a:pt x="2052" y="2087"/>
                  </a:lnTo>
                  <a:lnTo>
                    <a:pt x="2064" y="2105"/>
                  </a:lnTo>
                  <a:lnTo>
                    <a:pt x="2070" y="2093"/>
                  </a:lnTo>
                  <a:lnTo>
                    <a:pt x="2081" y="2082"/>
                  </a:lnTo>
                  <a:lnTo>
                    <a:pt x="2087" y="2076"/>
                  </a:lnTo>
                  <a:lnTo>
                    <a:pt x="2098" y="2087"/>
                  </a:lnTo>
                  <a:lnTo>
                    <a:pt x="2104" y="2133"/>
                  </a:lnTo>
                  <a:lnTo>
                    <a:pt x="2116" y="2151"/>
                  </a:lnTo>
                  <a:lnTo>
                    <a:pt x="2127" y="2139"/>
                  </a:lnTo>
                  <a:lnTo>
                    <a:pt x="2133" y="2116"/>
                  </a:lnTo>
                  <a:lnTo>
                    <a:pt x="2144" y="2087"/>
                  </a:lnTo>
                  <a:lnTo>
                    <a:pt x="2150" y="2070"/>
                  </a:lnTo>
                  <a:lnTo>
                    <a:pt x="2162" y="2070"/>
                  </a:lnTo>
                  <a:lnTo>
                    <a:pt x="2168" y="2082"/>
                  </a:lnTo>
                  <a:lnTo>
                    <a:pt x="2179" y="2105"/>
                  </a:lnTo>
                  <a:lnTo>
                    <a:pt x="2185" y="2139"/>
                  </a:lnTo>
                  <a:lnTo>
                    <a:pt x="2196" y="2180"/>
                  </a:lnTo>
                  <a:lnTo>
                    <a:pt x="2202" y="2128"/>
                  </a:lnTo>
                  <a:lnTo>
                    <a:pt x="2214" y="2053"/>
                  </a:lnTo>
                  <a:lnTo>
                    <a:pt x="2225" y="2087"/>
                  </a:lnTo>
                  <a:lnTo>
                    <a:pt x="2231" y="2133"/>
                  </a:lnTo>
                </a:path>
              </a:pathLst>
            </a:custGeom>
            <a:noFill/>
            <a:ln w="26988">
              <a:solidFill>
                <a:srgbClr val="0000FF"/>
              </a:solidFill>
              <a:round/>
              <a:headEnd/>
              <a:tailEnd/>
            </a:ln>
          </p:spPr>
          <p:txBody>
            <a:bodyPr/>
            <a:lstStyle/>
            <a:p>
              <a:endParaRPr lang="en-US"/>
            </a:p>
          </p:txBody>
        </p:sp>
        <p:sp>
          <p:nvSpPr>
            <p:cNvPr id="46137" name="Rectangle 58"/>
            <p:cNvSpPr>
              <a:spLocks noChangeArrowheads="1"/>
            </p:cNvSpPr>
            <p:nvPr/>
          </p:nvSpPr>
          <p:spPr bwMode="auto">
            <a:xfrm>
              <a:off x="2182" y="3637"/>
              <a:ext cx="174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x (Relative DNA Content)</a:t>
              </a:r>
              <a:endParaRPr lang="en-AU" sz="1400"/>
            </a:p>
          </p:txBody>
        </p:sp>
        <p:sp>
          <p:nvSpPr>
            <p:cNvPr id="46138" name="Rectangle 59"/>
            <p:cNvSpPr>
              <a:spLocks noChangeArrowheads="1"/>
            </p:cNvSpPr>
            <p:nvPr/>
          </p:nvSpPr>
          <p:spPr bwMode="auto">
            <a:xfrm rot="-5400000">
              <a:off x="725" y="2024"/>
              <a:ext cx="76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Cell Count</a:t>
              </a:r>
              <a:endParaRPr lang="en-AU" sz="1400"/>
            </a:p>
          </p:txBody>
        </p:sp>
        <p:sp>
          <p:nvSpPr>
            <p:cNvPr id="46139" name="Rectangle 60"/>
            <p:cNvSpPr>
              <a:spLocks noChangeArrowheads="1"/>
            </p:cNvSpPr>
            <p:nvPr/>
          </p:nvSpPr>
          <p:spPr bwMode="auto">
            <a:xfrm>
              <a:off x="1220" y="611"/>
              <a:ext cx="3719"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NZM13 DNA profile 96 hours after the addition of Taxol</a:t>
              </a:r>
              <a:endParaRPr lang="en-AU" sz="1400"/>
            </a:p>
          </p:txBody>
        </p:sp>
        <p:sp>
          <p:nvSpPr>
            <p:cNvPr id="46140" name="Rectangle 61"/>
            <p:cNvSpPr>
              <a:spLocks noChangeArrowheads="1"/>
            </p:cNvSpPr>
            <p:nvPr/>
          </p:nvSpPr>
          <p:spPr bwMode="auto">
            <a:xfrm>
              <a:off x="3618" y="911"/>
              <a:ext cx="917" cy="380"/>
            </a:xfrm>
            <a:prstGeom prst="rect">
              <a:avLst/>
            </a:prstGeom>
            <a:solidFill>
              <a:srgbClr val="FFFFFF"/>
            </a:solidFill>
            <a:ln w="9525">
              <a:noFill/>
              <a:miter lim="800000"/>
              <a:headEnd/>
              <a:tailEnd/>
            </a:ln>
          </p:spPr>
          <p:txBody>
            <a:bodyPr/>
            <a:lstStyle/>
            <a:p>
              <a:endParaRPr lang="en-US"/>
            </a:p>
          </p:txBody>
        </p:sp>
        <p:sp>
          <p:nvSpPr>
            <p:cNvPr id="46141" name="Rectangle 62"/>
            <p:cNvSpPr>
              <a:spLocks noChangeArrowheads="1"/>
            </p:cNvSpPr>
            <p:nvPr/>
          </p:nvSpPr>
          <p:spPr bwMode="auto">
            <a:xfrm>
              <a:off x="3618" y="911"/>
              <a:ext cx="917" cy="380"/>
            </a:xfrm>
            <a:prstGeom prst="rect">
              <a:avLst/>
            </a:prstGeom>
            <a:noFill/>
            <a:ln w="26988">
              <a:solidFill>
                <a:srgbClr val="FFFFFF"/>
              </a:solidFill>
              <a:miter lim="800000"/>
              <a:headEnd/>
              <a:tailEnd/>
            </a:ln>
          </p:spPr>
          <p:txBody>
            <a:bodyPr/>
            <a:lstStyle/>
            <a:p>
              <a:endParaRPr lang="en-US"/>
            </a:p>
          </p:txBody>
        </p:sp>
        <p:sp>
          <p:nvSpPr>
            <p:cNvPr id="46142" name="Line 63"/>
            <p:cNvSpPr>
              <a:spLocks noChangeShapeType="1"/>
            </p:cNvSpPr>
            <p:nvPr/>
          </p:nvSpPr>
          <p:spPr bwMode="auto">
            <a:xfrm>
              <a:off x="3618" y="911"/>
              <a:ext cx="917" cy="1"/>
            </a:xfrm>
            <a:prstGeom prst="line">
              <a:avLst/>
            </a:prstGeom>
            <a:noFill/>
            <a:ln w="26988">
              <a:solidFill>
                <a:srgbClr val="000000"/>
              </a:solidFill>
              <a:round/>
              <a:headEnd/>
              <a:tailEnd/>
            </a:ln>
          </p:spPr>
          <p:txBody>
            <a:bodyPr/>
            <a:lstStyle/>
            <a:p>
              <a:endParaRPr lang="en-US"/>
            </a:p>
          </p:txBody>
        </p:sp>
        <p:sp>
          <p:nvSpPr>
            <p:cNvPr id="46143" name="Line 64"/>
            <p:cNvSpPr>
              <a:spLocks noChangeShapeType="1"/>
            </p:cNvSpPr>
            <p:nvPr/>
          </p:nvSpPr>
          <p:spPr bwMode="auto">
            <a:xfrm>
              <a:off x="3618" y="1291"/>
              <a:ext cx="917" cy="1"/>
            </a:xfrm>
            <a:prstGeom prst="line">
              <a:avLst/>
            </a:prstGeom>
            <a:noFill/>
            <a:ln w="26988">
              <a:solidFill>
                <a:srgbClr val="000000"/>
              </a:solidFill>
              <a:round/>
              <a:headEnd/>
              <a:tailEnd/>
            </a:ln>
          </p:spPr>
          <p:txBody>
            <a:bodyPr/>
            <a:lstStyle/>
            <a:p>
              <a:endParaRPr lang="en-US"/>
            </a:p>
          </p:txBody>
        </p:sp>
        <p:sp>
          <p:nvSpPr>
            <p:cNvPr id="46144" name="Line 65"/>
            <p:cNvSpPr>
              <a:spLocks noChangeShapeType="1"/>
            </p:cNvSpPr>
            <p:nvPr/>
          </p:nvSpPr>
          <p:spPr bwMode="auto">
            <a:xfrm flipV="1">
              <a:off x="4535" y="911"/>
              <a:ext cx="1" cy="380"/>
            </a:xfrm>
            <a:prstGeom prst="line">
              <a:avLst/>
            </a:prstGeom>
            <a:noFill/>
            <a:ln w="26988">
              <a:solidFill>
                <a:srgbClr val="000000"/>
              </a:solidFill>
              <a:round/>
              <a:headEnd/>
              <a:tailEnd/>
            </a:ln>
          </p:spPr>
          <p:txBody>
            <a:bodyPr/>
            <a:lstStyle/>
            <a:p>
              <a:endParaRPr lang="en-US"/>
            </a:p>
          </p:txBody>
        </p:sp>
        <p:sp>
          <p:nvSpPr>
            <p:cNvPr id="46145" name="Line 66"/>
            <p:cNvSpPr>
              <a:spLocks noChangeShapeType="1"/>
            </p:cNvSpPr>
            <p:nvPr/>
          </p:nvSpPr>
          <p:spPr bwMode="auto">
            <a:xfrm flipV="1">
              <a:off x="3618" y="911"/>
              <a:ext cx="1" cy="380"/>
            </a:xfrm>
            <a:prstGeom prst="line">
              <a:avLst/>
            </a:prstGeom>
            <a:noFill/>
            <a:ln w="26988">
              <a:solidFill>
                <a:srgbClr val="000000"/>
              </a:solidFill>
              <a:round/>
              <a:headEnd/>
              <a:tailEnd/>
            </a:ln>
          </p:spPr>
          <p:txBody>
            <a:bodyPr/>
            <a:lstStyle/>
            <a:p>
              <a:endParaRPr lang="en-US"/>
            </a:p>
          </p:txBody>
        </p:sp>
        <p:sp>
          <p:nvSpPr>
            <p:cNvPr id="46146" name="Line 67"/>
            <p:cNvSpPr>
              <a:spLocks noChangeShapeType="1"/>
            </p:cNvSpPr>
            <p:nvPr/>
          </p:nvSpPr>
          <p:spPr bwMode="auto">
            <a:xfrm>
              <a:off x="3618" y="1291"/>
              <a:ext cx="917" cy="1"/>
            </a:xfrm>
            <a:prstGeom prst="line">
              <a:avLst/>
            </a:prstGeom>
            <a:noFill/>
            <a:ln w="26988">
              <a:solidFill>
                <a:srgbClr val="000000"/>
              </a:solidFill>
              <a:round/>
              <a:headEnd/>
              <a:tailEnd/>
            </a:ln>
          </p:spPr>
          <p:txBody>
            <a:bodyPr/>
            <a:lstStyle/>
            <a:p>
              <a:endParaRPr lang="en-US"/>
            </a:p>
          </p:txBody>
        </p:sp>
        <p:sp>
          <p:nvSpPr>
            <p:cNvPr id="46147" name="Line 68"/>
            <p:cNvSpPr>
              <a:spLocks noChangeShapeType="1"/>
            </p:cNvSpPr>
            <p:nvPr/>
          </p:nvSpPr>
          <p:spPr bwMode="auto">
            <a:xfrm flipV="1">
              <a:off x="3618" y="911"/>
              <a:ext cx="1" cy="380"/>
            </a:xfrm>
            <a:prstGeom prst="line">
              <a:avLst/>
            </a:prstGeom>
            <a:noFill/>
            <a:ln w="26988">
              <a:solidFill>
                <a:srgbClr val="000000"/>
              </a:solidFill>
              <a:round/>
              <a:headEnd/>
              <a:tailEnd/>
            </a:ln>
          </p:spPr>
          <p:txBody>
            <a:bodyPr/>
            <a:lstStyle/>
            <a:p>
              <a:endParaRPr lang="en-US"/>
            </a:p>
          </p:txBody>
        </p:sp>
        <p:sp>
          <p:nvSpPr>
            <p:cNvPr id="46148" name="Line 69"/>
            <p:cNvSpPr>
              <a:spLocks noChangeShapeType="1"/>
            </p:cNvSpPr>
            <p:nvPr/>
          </p:nvSpPr>
          <p:spPr bwMode="auto">
            <a:xfrm>
              <a:off x="3618" y="911"/>
              <a:ext cx="917" cy="1"/>
            </a:xfrm>
            <a:prstGeom prst="line">
              <a:avLst/>
            </a:prstGeom>
            <a:noFill/>
            <a:ln w="26988">
              <a:solidFill>
                <a:srgbClr val="000000"/>
              </a:solidFill>
              <a:round/>
              <a:headEnd/>
              <a:tailEnd/>
            </a:ln>
          </p:spPr>
          <p:txBody>
            <a:bodyPr/>
            <a:lstStyle/>
            <a:p>
              <a:endParaRPr lang="en-US"/>
            </a:p>
          </p:txBody>
        </p:sp>
        <p:sp>
          <p:nvSpPr>
            <p:cNvPr id="46149" name="Line 70"/>
            <p:cNvSpPr>
              <a:spLocks noChangeShapeType="1"/>
            </p:cNvSpPr>
            <p:nvPr/>
          </p:nvSpPr>
          <p:spPr bwMode="auto">
            <a:xfrm>
              <a:off x="3618" y="1291"/>
              <a:ext cx="917" cy="1"/>
            </a:xfrm>
            <a:prstGeom prst="line">
              <a:avLst/>
            </a:prstGeom>
            <a:noFill/>
            <a:ln w="26988">
              <a:solidFill>
                <a:srgbClr val="000000"/>
              </a:solidFill>
              <a:round/>
              <a:headEnd/>
              <a:tailEnd/>
            </a:ln>
          </p:spPr>
          <p:txBody>
            <a:bodyPr/>
            <a:lstStyle/>
            <a:p>
              <a:endParaRPr lang="en-US"/>
            </a:p>
          </p:txBody>
        </p:sp>
        <p:sp>
          <p:nvSpPr>
            <p:cNvPr id="46150" name="Line 71"/>
            <p:cNvSpPr>
              <a:spLocks noChangeShapeType="1"/>
            </p:cNvSpPr>
            <p:nvPr/>
          </p:nvSpPr>
          <p:spPr bwMode="auto">
            <a:xfrm flipV="1">
              <a:off x="4535" y="911"/>
              <a:ext cx="1" cy="380"/>
            </a:xfrm>
            <a:prstGeom prst="line">
              <a:avLst/>
            </a:prstGeom>
            <a:noFill/>
            <a:ln w="26988">
              <a:solidFill>
                <a:srgbClr val="000000"/>
              </a:solidFill>
              <a:round/>
              <a:headEnd/>
              <a:tailEnd/>
            </a:ln>
          </p:spPr>
          <p:txBody>
            <a:bodyPr/>
            <a:lstStyle/>
            <a:p>
              <a:endParaRPr lang="en-US"/>
            </a:p>
          </p:txBody>
        </p:sp>
        <p:sp>
          <p:nvSpPr>
            <p:cNvPr id="46151" name="Line 72"/>
            <p:cNvSpPr>
              <a:spLocks noChangeShapeType="1"/>
            </p:cNvSpPr>
            <p:nvPr/>
          </p:nvSpPr>
          <p:spPr bwMode="auto">
            <a:xfrm flipV="1">
              <a:off x="3618" y="911"/>
              <a:ext cx="1" cy="380"/>
            </a:xfrm>
            <a:prstGeom prst="line">
              <a:avLst/>
            </a:prstGeom>
            <a:noFill/>
            <a:ln w="26988">
              <a:solidFill>
                <a:srgbClr val="000000"/>
              </a:solidFill>
              <a:round/>
              <a:headEnd/>
              <a:tailEnd/>
            </a:ln>
          </p:spPr>
          <p:txBody>
            <a:bodyPr/>
            <a:lstStyle/>
            <a:p>
              <a:endParaRPr lang="en-US"/>
            </a:p>
          </p:txBody>
        </p:sp>
        <p:sp>
          <p:nvSpPr>
            <p:cNvPr id="46152" name="Rectangle 73"/>
            <p:cNvSpPr>
              <a:spLocks noChangeArrowheads="1"/>
            </p:cNvSpPr>
            <p:nvPr/>
          </p:nvSpPr>
          <p:spPr bwMode="auto">
            <a:xfrm>
              <a:off x="4039" y="928"/>
              <a:ext cx="473"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Model</a:t>
              </a:r>
              <a:endParaRPr lang="en-AU" sz="1400"/>
            </a:p>
          </p:txBody>
        </p:sp>
        <p:sp>
          <p:nvSpPr>
            <p:cNvPr id="46153" name="Rectangle 74"/>
            <p:cNvSpPr>
              <a:spLocks noChangeArrowheads="1"/>
            </p:cNvSpPr>
            <p:nvPr/>
          </p:nvSpPr>
          <p:spPr bwMode="auto">
            <a:xfrm>
              <a:off x="4039" y="1101"/>
              <a:ext cx="421" cy="202"/>
            </a:xfrm>
            <a:prstGeom prst="rect">
              <a:avLst/>
            </a:prstGeom>
            <a:noFill/>
            <a:ln w="9525">
              <a:noFill/>
              <a:miter lim="800000"/>
              <a:headEnd/>
              <a:tailEnd/>
            </a:ln>
          </p:spPr>
          <p:txBody>
            <a:bodyPr wrap="none" lIns="0" tIns="0" rIns="0" bIns="0">
              <a:spAutoFit/>
            </a:bodyPr>
            <a:lstStyle/>
            <a:p>
              <a:pPr algn="l" defTabSz="762000"/>
              <a:r>
                <a:rPr lang="en-AU" sz="1900" i="0">
                  <a:solidFill>
                    <a:srgbClr val="000000"/>
                  </a:solidFill>
                  <a:latin typeface="Helvetica" pitchFamily="34" charset="0"/>
                </a:rPr>
                <a:t>Data </a:t>
              </a:r>
              <a:endParaRPr lang="en-AU" sz="1400"/>
            </a:p>
          </p:txBody>
        </p:sp>
        <p:sp>
          <p:nvSpPr>
            <p:cNvPr id="46154" name="Line 75"/>
            <p:cNvSpPr>
              <a:spLocks noChangeShapeType="1"/>
            </p:cNvSpPr>
            <p:nvPr/>
          </p:nvSpPr>
          <p:spPr bwMode="auto">
            <a:xfrm>
              <a:off x="3705" y="1014"/>
              <a:ext cx="247" cy="1"/>
            </a:xfrm>
            <a:prstGeom prst="line">
              <a:avLst/>
            </a:prstGeom>
            <a:noFill/>
            <a:ln w="26988">
              <a:solidFill>
                <a:srgbClr val="FF0000"/>
              </a:solidFill>
              <a:round/>
              <a:headEnd/>
              <a:tailEnd/>
            </a:ln>
          </p:spPr>
          <p:txBody>
            <a:bodyPr/>
            <a:lstStyle/>
            <a:p>
              <a:endParaRPr lang="en-US"/>
            </a:p>
          </p:txBody>
        </p:sp>
        <p:sp>
          <p:nvSpPr>
            <p:cNvPr id="46155" name="Line 76"/>
            <p:cNvSpPr>
              <a:spLocks noChangeShapeType="1"/>
            </p:cNvSpPr>
            <p:nvPr/>
          </p:nvSpPr>
          <p:spPr bwMode="auto">
            <a:xfrm>
              <a:off x="3705" y="1193"/>
              <a:ext cx="247" cy="1"/>
            </a:xfrm>
            <a:prstGeom prst="line">
              <a:avLst/>
            </a:prstGeom>
            <a:noFill/>
            <a:ln w="26988">
              <a:solidFill>
                <a:srgbClr val="0000FF"/>
              </a:solidFill>
              <a:round/>
              <a:headEnd/>
              <a:tailEnd/>
            </a:ln>
          </p:spPr>
          <p:txBody>
            <a:bodyPr/>
            <a:lstStyle/>
            <a:p>
              <a:endParaRPr lang="en-US"/>
            </a:p>
          </p:txBody>
        </p:sp>
      </p:grpSp>
      <p:sp>
        <p:nvSpPr>
          <p:cNvPr id="76" name="Slide Number Placeholder 75"/>
          <p:cNvSpPr>
            <a:spLocks noGrp="1"/>
          </p:cNvSpPr>
          <p:nvPr>
            <p:ph type="sldNum" sz="quarter" idx="12"/>
          </p:nvPr>
        </p:nvSpPr>
        <p:spPr/>
        <p:txBody>
          <a:bodyPr/>
          <a:lstStyle/>
          <a:p>
            <a:fld id="{763B96F8-C033-465D-A2DF-63BFC6E383A9}" type="slidenum">
              <a:rPr lang="en-NZ" smtClean="0"/>
              <a:pPr/>
              <a:t>30</a:t>
            </a:fld>
            <a:endParaRPr lang="en-NZ"/>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533400" y="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AU" smtClean="0"/>
              <a:t>Typical Clinical Sample</a:t>
            </a:r>
          </a:p>
        </p:txBody>
      </p:sp>
      <p:sp>
        <p:nvSpPr>
          <p:cNvPr id="50179" name="Rectangle 4"/>
          <p:cNvSpPr>
            <a:spLocks noChangeArrowheads="1"/>
          </p:cNvSpPr>
          <p:nvPr/>
        </p:nvSpPr>
        <p:spPr bwMode="auto">
          <a:xfrm>
            <a:off x="2514600" y="1600200"/>
            <a:ext cx="9144000" cy="0"/>
          </a:xfrm>
          <a:prstGeom prst="rect">
            <a:avLst/>
          </a:prstGeom>
          <a:noFill/>
          <a:ln w="12700">
            <a:noFill/>
            <a:miter lim="800000"/>
            <a:headEnd type="none" w="sm" len="sm"/>
            <a:tailEnd type="none" w="sm" len="sm"/>
          </a:ln>
        </p:spPr>
        <p:txBody>
          <a:bodyPr>
            <a:spAutoFit/>
          </a:bodyPr>
          <a:lstStyle/>
          <a:p>
            <a:endParaRPr lang="en-US"/>
          </a:p>
        </p:txBody>
      </p:sp>
      <p:pic>
        <p:nvPicPr>
          <p:cNvPr id="50180" name="Picture 3"/>
          <p:cNvPicPr>
            <a:picLocks noChangeAspect="1" noChangeArrowheads="1"/>
          </p:cNvPicPr>
          <p:nvPr/>
        </p:nvPicPr>
        <p:blipFill>
          <a:blip r:embed="rId2" cstate="print"/>
          <a:srcRect/>
          <a:stretch>
            <a:fillRect/>
          </a:stretch>
        </p:blipFill>
        <p:spPr bwMode="auto">
          <a:xfrm>
            <a:off x="2514600" y="1600200"/>
            <a:ext cx="4724400" cy="4198938"/>
          </a:xfrm>
          <a:prstGeom prst="rect">
            <a:avLst/>
          </a:prstGeom>
          <a:noFill/>
          <a:ln w="9525">
            <a:noFill/>
            <a:miter lim="800000"/>
            <a:headEnd/>
            <a:tailEnd/>
          </a:ln>
        </p:spPr>
      </p:pic>
      <p:sp>
        <p:nvSpPr>
          <p:cNvPr id="50181" name="Text Box 5"/>
          <p:cNvSpPr txBox="1">
            <a:spLocks noChangeArrowheads="1"/>
          </p:cNvSpPr>
          <p:nvPr/>
        </p:nvSpPr>
        <p:spPr bwMode="auto">
          <a:xfrm>
            <a:off x="4251325" y="1944688"/>
            <a:ext cx="1812925" cy="457200"/>
          </a:xfrm>
          <a:prstGeom prst="rect">
            <a:avLst/>
          </a:prstGeom>
          <a:noFill/>
          <a:ln w="12700">
            <a:noFill/>
            <a:miter lim="800000"/>
            <a:headEnd type="none" w="sm" len="sm"/>
            <a:tailEnd type="none" w="sm" len="sm"/>
          </a:ln>
        </p:spPr>
        <p:txBody>
          <a:bodyPr wrap="none">
            <a:spAutoFit/>
          </a:bodyPr>
          <a:lstStyle/>
          <a:p>
            <a:pPr algn="l" defTabSz="762000"/>
            <a:r>
              <a:rPr lang="en-NZ" i="0">
                <a:latin typeface="Arial" charset="0"/>
              </a:rPr>
              <a:t>normal cells</a:t>
            </a:r>
            <a:endParaRPr lang="en-AU" i="0">
              <a:latin typeface="Arial" charset="0"/>
            </a:endParaRPr>
          </a:p>
        </p:txBody>
      </p:sp>
      <p:sp>
        <p:nvSpPr>
          <p:cNvPr id="50182" name="Line 6"/>
          <p:cNvSpPr>
            <a:spLocks noChangeShapeType="1"/>
          </p:cNvSpPr>
          <p:nvPr/>
        </p:nvSpPr>
        <p:spPr bwMode="auto">
          <a:xfrm flipH="1">
            <a:off x="3886200" y="2133600"/>
            <a:ext cx="381000" cy="381000"/>
          </a:xfrm>
          <a:prstGeom prst="line">
            <a:avLst/>
          </a:prstGeom>
          <a:noFill/>
          <a:ln w="12700">
            <a:solidFill>
              <a:schemeClr val="tx1"/>
            </a:solidFill>
            <a:round/>
            <a:headEnd type="none" w="sm" len="sm"/>
            <a:tailEnd type="triangle" w="sm" len="sm"/>
          </a:ln>
        </p:spPr>
        <p:txBody>
          <a:bodyPr/>
          <a:lstStyle/>
          <a:p>
            <a:endParaRPr lang="en-US"/>
          </a:p>
        </p:txBody>
      </p:sp>
      <p:sp>
        <p:nvSpPr>
          <p:cNvPr id="50183" name="Text Box 7"/>
          <p:cNvSpPr txBox="1">
            <a:spLocks noChangeArrowheads="1"/>
          </p:cNvSpPr>
          <p:nvPr/>
        </p:nvSpPr>
        <p:spPr bwMode="auto">
          <a:xfrm>
            <a:off x="4191000" y="3276600"/>
            <a:ext cx="1795463" cy="457200"/>
          </a:xfrm>
          <a:prstGeom prst="rect">
            <a:avLst/>
          </a:prstGeom>
          <a:noFill/>
          <a:ln w="12700">
            <a:noFill/>
            <a:miter lim="800000"/>
            <a:headEnd type="none" w="sm" len="sm"/>
            <a:tailEnd type="none" w="sm" len="sm"/>
          </a:ln>
        </p:spPr>
        <p:txBody>
          <a:bodyPr wrap="none">
            <a:spAutoFit/>
          </a:bodyPr>
          <a:lstStyle/>
          <a:p>
            <a:pPr algn="l" defTabSz="762000"/>
            <a:r>
              <a:rPr lang="en-NZ" i="0">
                <a:latin typeface="Arial" charset="0"/>
              </a:rPr>
              <a:t>cancer cells</a:t>
            </a:r>
            <a:endParaRPr lang="en-AU" i="0">
              <a:latin typeface="Arial" charset="0"/>
            </a:endParaRPr>
          </a:p>
        </p:txBody>
      </p:sp>
      <p:sp>
        <p:nvSpPr>
          <p:cNvPr id="50184" name="Line 8"/>
          <p:cNvSpPr>
            <a:spLocks noChangeShapeType="1"/>
          </p:cNvSpPr>
          <p:nvPr/>
        </p:nvSpPr>
        <p:spPr bwMode="auto">
          <a:xfrm flipH="1">
            <a:off x="3962400" y="3733800"/>
            <a:ext cx="533400" cy="762000"/>
          </a:xfrm>
          <a:prstGeom prst="line">
            <a:avLst/>
          </a:prstGeom>
          <a:noFill/>
          <a:ln w="12700">
            <a:solidFill>
              <a:schemeClr val="tx1"/>
            </a:solidFill>
            <a:round/>
            <a:headEnd type="none" w="sm" len="sm"/>
            <a:tailEnd type="triangle" w="sm" len="sm"/>
          </a:ln>
        </p:spPr>
        <p:txBody>
          <a:bodyPr/>
          <a:lstStyle/>
          <a:p>
            <a:endParaRPr lang="en-US"/>
          </a:p>
        </p:txBody>
      </p:sp>
      <p:sp>
        <p:nvSpPr>
          <p:cNvPr id="50185" name="Line 9"/>
          <p:cNvSpPr>
            <a:spLocks noChangeShapeType="1"/>
          </p:cNvSpPr>
          <p:nvPr/>
        </p:nvSpPr>
        <p:spPr bwMode="auto">
          <a:xfrm flipH="1">
            <a:off x="4495800" y="3810000"/>
            <a:ext cx="76200" cy="457200"/>
          </a:xfrm>
          <a:prstGeom prst="line">
            <a:avLst/>
          </a:prstGeom>
          <a:noFill/>
          <a:ln w="12700">
            <a:solidFill>
              <a:schemeClr val="tx1"/>
            </a:solidFill>
            <a:round/>
            <a:headEnd type="none" w="sm" len="sm"/>
            <a:tailEnd type="triangle" w="sm" len="sm"/>
          </a:ln>
        </p:spPr>
        <p:txBody>
          <a:bodyPr/>
          <a:lstStyle/>
          <a:p>
            <a:endParaRPr lang="en-US"/>
          </a:p>
        </p:txBody>
      </p:sp>
      <p:sp>
        <p:nvSpPr>
          <p:cNvPr id="50186" name="Text Box 10"/>
          <p:cNvSpPr txBox="1">
            <a:spLocks noChangeArrowheads="1"/>
          </p:cNvSpPr>
          <p:nvPr/>
        </p:nvSpPr>
        <p:spPr bwMode="auto">
          <a:xfrm>
            <a:off x="885825" y="957263"/>
            <a:ext cx="7410450" cy="579437"/>
          </a:xfrm>
          <a:prstGeom prst="rect">
            <a:avLst/>
          </a:prstGeom>
          <a:noFill/>
          <a:ln w="12700">
            <a:noFill/>
            <a:miter lim="800000"/>
            <a:headEnd type="none" w="sm" len="sm"/>
            <a:tailEnd type="none" w="sm" len="sm"/>
          </a:ln>
        </p:spPr>
        <p:txBody>
          <a:bodyPr wrap="none">
            <a:spAutoFit/>
          </a:bodyPr>
          <a:lstStyle/>
          <a:p>
            <a:pPr algn="l" defTabSz="762000"/>
            <a:r>
              <a:rPr lang="en-AU" sz="3200" i="0"/>
              <a:t>Patient with metastatic malignant melanoma</a:t>
            </a:r>
          </a:p>
        </p:txBody>
      </p:sp>
      <p:sp>
        <p:nvSpPr>
          <p:cNvPr id="11" name="Slide Number Placeholder 10"/>
          <p:cNvSpPr>
            <a:spLocks noGrp="1"/>
          </p:cNvSpPr>
          <p:nvPr>
            <p:ph type="sldNum" sz="quarter" idx="12"/>
          </p:nvPr>
        </p:nvSpPr>
        <p:spPr/>
        <p:txBody>
          <a:bodyPr/>
          <a:lstStyle/>
          <a:p>
            <a:fld id="{763B96F8-C033-465D-A2DF-63BFC6E383A9}" type="slidenum">
              <a:rPr lang="en-NZ" smtClean="0"/>
              <a:pPr/>
              <a:t>31</a:t>
            </a:fld>
            <a:endParaRPr lang="en-NZ"/>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bwMode="auto">
          <a:xfrm>
            <a:off x="457200" y="274638"/>
            <a:ext cx="8229600" cy="596900"/>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sz="4000" smtClean="0"/>
              <a:t>Summary…</a:t>
            </a:r>
          </a:p>
        </p:txBody>
      </p:sp>
      <p:sp>
        <p:nvSpPr>
          <p:cNvPr id="65539" name="Rectangle 3"/>
          <p:cNvSpPr>
            <a:spLocks noGrp="1" noChangeArrowheads="1"/>
          </p:cNvSpPr>
          <p:nvPr>
            <p:ph type="body" idx="1"/>
          </p:nvPr>
        </p:nvSpPr>
        <p:spPr bwMode="auto">
          <a:xfrm>
            <a:off x="457200" y="1181100"/>
            <a:ext cx="8229600" cy="4945063"/>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t>We have a generic set of simple (?)models for </a:t>
            </a:r>
            <a:r>
              <a:rPr lang="en-US" dirty="0" err="1" smtClean="0"/>
              <a:t>cellgrowth</a:t>
            </a:r>
            <a:r>
              <a:rPr lang="en-US" dirty="0" smtClean="0"/>
              <a:t>/division</a:t>
            </a:r>
          </a:p>
          <a:p>
            <a:r>
              <a:rPr lang="en-US" dirty="0" smtClean="0"/>
              <a:t>It can be, and is being used to underpin decision support</a:t>
            </a:r>
          </a:p>
          <a:p>
            <a:r>
              <a:rPr lang="en-US" dirty="0" smtClean="0"/>
              <a:t>There is plenty of “new mathematics” here</a:t>
            </a:r>
          </a:p>
          <a:p>
            <a:pPr>
              <a:buNone/>
            </a:pPr>
            <a:r>
              <a:rPr lang="en-US" dirty="0" smtClean="0">
                <a:sym typeface="Wingdings"/>
              </a:rPr>
              <a:t>                           </a:t>
            </a:r>
            <a:r>
              <a:rPr lang="en-US" sz="8800" dirty="0" smtClean="0">
                <a:sym typeface="Wingdings"/>
              </a:rPr>
              <a:t>  </a:t>
            </a:r>
            <a:endParaRPr lang="en-US" sz="8800" dirty="0"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32</a:t>
            </a:fld>
            <a:endParaRPr lang="en-NZ"/>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853"/>
            <a:ext cx="7772400" cy="1285883"/>
          </a:xfrm>
        </p:spPr>
        <p:txBody>
          <a:bodyPr/>
          <a:lstStyle/>
          <a:p>
            <a:r>
              <a:rPr lang="en-NZ" smtClean="0"/>
              <a:t>2. Developmental Plasticity</a:t>
            </a:r>
            <a:endParaRPr lang="en-US" dirty="0"/>
          </a:p>
        </p:txBody>
      </p:sp>
      <p:sp>
        <p:nvSpPr>
          <p:cNvPr id="3" name="Subtitle 2"/>
          <p:cNvSpPr>
            <a:spLocks noGrp="1"/>
          </p:cNvSpPr>
          <p:nvPr>
            <p:ph type="subTitle" idx="1"/>
          </p:nvPr>
        </p:nvSpPr>
        <p:spPr/>
        <p:txBody>
          <a:bodyPr/>
          <a:lstStyle/>
          <a:p>
            <a:endParaRPr lang="en-US"/>
          </a:p>
        </p:txBody>
      </p:sp>
      <p:pic>
        <p:nvPicPr>
          <p:cNvPr id="37890" name="Picture 2"/>
          <p:cNvPicPr>
            <a:picLocks noChangeAspect="1" noChangeArrowheads="1"/>
          </p:cNvPicPr>
          <p:nvPr/>
        </p:nvPicPr>
        <p:blipFill>
          <a:blip r:embed="rId2" cstate="print"/>
          <a:srcRect/>
          <a:stretch>
            <a:fillRect/>
          </a:stretch>
        </p:blipFill>
        <p:spPr bwMode="auto">
          <a:xfrm>
            <a:off x="2285999" y="1716088"/>
            <a:ext cx="5141403" cy="385605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763B96F8-C033-465D-A2DF-63BFC6E383A9}" type="slidenum">
              <a:rPr lang="en-NZ" smtClean="0"/>
              <a:pPr/>
              <a:t>33</a:t>
            </a:fld>
            <a:endParaRPr lang="en-NZ"/>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solidFill>
            <a:schemeClr val="accent1"/>
          </a:solidFill>
        </p:spPr>
        <p:txBody>
          <a:bodyPr/>
          <a:lstStyle/>
          <a:p>
            <a:pPr eaLnBrk="1" hangingPunct="1"/>
            <a:r>
              <a:rPr lang="en-NZ" smtClean="0"/>
              <a:t>Outline.</a:t>
            </a:r>
            <a:endParaRPr lang="en-AU" smtClean="0"/>
          </a:p>
        </p:txBody>
      </p:sp>
      <p:sp>
        <p:nvSpPr>
          <p:cNvPr id="19460" name="Rectangle 3"/>
          <p:cNvSpPr>
            <a:spLocks noGrp="1" noChangeArrowheads="1"/>
          </p:cNvSpPr>
          <p:nvPr>
            <p:ph type="body" idx="1"/>
          </p:nvPr>
        </p:nvSpPr>
        <p:spPr>
          <a:solidFill>
            <a:schemeClr val="accent1"/>
          </a:solidFill>
          <a:ln>
            <a:solidFill>
              <a:srgbClr val="FF0000"/>
            </a:solidFill>
          </a:ln>
        </p:spPr>
        <p:txBody>
          <a:bodyPr/>
          <a:lstStyle/>
          <a:p>
            <a:pPr eaLnBrk="1" hangingPunct="1"/>
            <a:r>
              <a:rPr lang="en-NZ" dirty="0" smtClean="0"/>
              <a:t>1. Introduction to the biology</a:t>
            </a:r>
          </a:p>
          <a:p>
            <a:pPr eaLnBrk="1" hangingPunct="1"/>
            <a:r>
              <a:rPr lang="en-NZ" dirty="0" smtClean="0"/>
              <a:t>2. </a:t>
            </a:r>
            <a:r>
              <a:rPr lang="en-US" sz="2800" dirty="0" smtClean="0"/>
              <a:t> </a:t>
            </a:r>
            <a:r>
              <a:rPr lang="en-US" dirty="0" smtClean="0"/>
              <a:t>Nishimura’s deterministic model</a:t>
            </a:r>
          </a:p>
          <a:p>
            <a:pPr eaLnBrk="1" hangingPunct="1"/>
            <a:r>
              <a:rPr lang="en-NZ" dirty="0" smtClean="0"/>
              <a:t>3. A stochastic model of Plasticity</a:t>
            </a:r>
          </a:p>
          <a:p>
            <a:pPr eaLnBrk="1" hangingPunct="1"/>
            <a:r>
              <a:rPr lang="en-NZ" dirty="0" smtClean="0"/>
              <a:t>4  Results</a:t>
            </a:r>
          </a:p>
          <a:p>
            <a:pPr eaLnBrk="1" hangingPunct="1"/>
            <a:r>
              <a:rPr lang="en-NZ" dirty="0" smtClean="0"/>
              <a:t>5. Discussion of the stochastic model</a:t>
            </a:r>
          </a:p>
        </p:txBody>
      </p:sp>
      <p:sp>
        <p:nvSpPr>
          <p:cNvPr id="19461" name="Rectangle 4"/>
          <p:cNvSpPr>
            <a:spLocks noChangeArrowheads="1"/>
          </p:cNvSpPr>
          <p:nvPr/>
        </p:nvSpPr>
        <p:spPr bwMode="auto">
          <a:xfrm>
            <a:off x="468313" y="260350"/>
            <a:ext cx="8229600" cy="1143000"/>
          </a:xfrm>
          <a:prstGeom prst="rect">
            <a:avLst/>
          </a:prstGeom>
          <a:solidFill>
            <a:schemeClr val="accent1"/>
          </a:solidFill>
          <a:ln w="9525">
            <a:noFill/>
            <a:miter lim="800000"/>
            <a:headEnd/>
            <a:tailEnd/>
          </a:ln>
        </p:spPr>
        <p:txBody>
          <a:bodyPr anchor="ctr"/>
          <a:lstStyle/>
          <a:p>
            <a:pPr algn="ctr"/>
            <a:r>
              <a:rPr lang="en-NZ" sz="4000">
                <a:solidFill>
                  <a:schemeClr val="tx2"/>
                </a:solidFill>
              </a:rPr>
              <a:t>Outline</a:t>
            </a:r>
            <a:endParaRPr lang="en-AU" sz="4000">
              <a:solidFill>
                <a:schemeClr val="tx2"/>
              </a:solidFill>
            </a:endParaRPr>
          </a:p>
        </p:txBody>
      </p:sp>
      <p:sp>
        <p:nvSpPr>
          <p:cNvPr id="5" name="Slide Number Placeholder 4"/>
          <p:cNvSpPr>
            <a:spLocks noGrp="1"/>
          </p:cNvSpPr>
          <p:nvPr>
            <p:ph type="sldNum" sz="quarter" idx="12"/>
          </p:nvPr>
        </p:nvSpPr>
        <p:spPr/>
        <p:txBody>
          <a:bodyPr/>
          <a:lstStyle/>
          <a:p>
            <a:fld id="{763B96F8-C033-465D-A2DF-63BFC6E383A9}" type="slidenum">
              <a:rPr lang="en-NZ" smtClean="0"/>
              <a:pPr/>
              <a:t>34</a:t>
            </a:fld>
            <a:endParaRPr lang="en-NZ"/>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solidFill>
            <a:schemeClr val="accent1"/>
          </a:solidFill>
        </p:spPr>
        <p:txBody>
          <a:bodyPr/>
          <a:lstStyle/>
          <a:p>
            <a:pPr eaLnBrk="1" hangingPunct="1"/>
            <a:r>
              <a:rPr lang="en-US" dirty="0" smtClean="0"/>
              <a:t>2.1. Introduction</a:t>
            </a:r>
          </a:p>
        </p:txBody>
      </p:sp>
      <p:sp>
        <p:nvSpPr>
          <p:cNvPr id="20484" name="Rectangle 3"/>
          <p:cNvSpPr>
            <a:spLocks noGrp="1" noChangeArrowheads="1"/>
          </p:cNvSpPr>
          <p:nvPr>
            <p:ph type="body" idx="1"/>
          </p:nvPr>
        </p:nvSpPr>
        <p:spPr>
          <a:solidFill>
            <a:schemeClr val="accent1"/>
          </a:solidFill>
          <a:ln>
            <a:solidFill>
              <a:schemeClr val="accent1"/>
            </a:solidFill>
          </a:ln>
        </p:spPr>
        <p:txBody>
          <a:bodyPr/>
          <a:lstStyle/>
          <a:p>
            <a:pPr eaLnBrk="1" hangingPunct="1">
              <a:lnSpc>
                <a:spcPct val="90000"/>
              </a:lnSpc>
            </a:pPr>
            <a:r>
              <a:rPr lang="en-NZ" smtClean="0"/>
              <a:t>An organism may express different phenotypes (gene expression) in response to changes in the environment. This phenomenon is called </a:t>
            </a:r>
            <a:r>
              <a:rPr lang="en-NZ" smtClean="0">
                <a:solidFill>
                  <a:srgbClr val="FF0000"/>
                </a:solidFill>
              </a:rPr>
              <a:t>plasticity </a:t>
            </a:r>
            <a:r>
              <a:rPr lang="en-NZ" smtClean="0"/>
              <a:t>and appears to be an important mechanism enhancing an organism’s ability to survive and reproduce. </a:t>
            </a:r>
          </a:p>
          <a:p>
            <a:pPr eaLnBrk="1" hangingPunct="1">
              <a:lnSpc>
                <a:spcPct val="90000"/>
              </a:lnSpc>
            </a:pPr>
            <a:r>
              <a:rPr lang="en-NZ" smtClean="0"/>
              <a:t>That is, </a:t>
            </a:r>
            <a:r>
              <a:rPr lang="en-NZ" smtClean="0">
                <a:solidFill>
                  <a:srgbClr val="FF0000"/>
                </a:solidFill>
              </a:rPr>
              <a:t>plasticity</a:t>
            </a:r>
            <a:r>
              <a:rPr lang="en-NZ" smtClean="0"/>
              <a:t> induces a fitness advantage for the organism.</a:t>
            </a:r>
            <a:endParaRPr lang="en-US"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35</a:t>
            </a:fld>
            <a:endParaRPr lang="en-NZ"/>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endParaRPr lang="en-NZ" smtClean="0"/>
          </a:p>
        </p:txBody>
      </p:sp>
      <p:sp>
        <p:nvSpPr>
          <p:cNvPr id="22532" name="Rectangle 3"/>
          <p:cNvSpPr>
            <a:spLocks noGrp="1" noChangeArrowheads="1"/>
          </p:cNvSpPr>
          <p:nvPr>
            <p:ph type="body" idx="1"/>
          </p:nvPr>
        </p:nvSpPr>
        <p:spPr>
          <a:xfrm>
            <a:off x="323850" y="260350"/>
            <a:ext cx="8229600" cy="5905500"/>
          </a:xfrm>
          <a:solidFill>
            <a:schemeClr val="accent1"/>
          </a:solidFill>
        </p:spPr>
        <p:txBody>
          <a:bodyPr/>
          <a:lstStyle/>
          <a:p>
            <a:pPr eaLnBrk="1" hangingPunct="1"/>
            <a:r>
              <a:rPr lang="en-NZ" sz="3600" smtClean="0"/>
              <a:t>If the predation rate increases it destroys the population fitness;</a:t>
            </a:r>
          </a:p>
          <a:p>
            <a:pPr eaLnBrk="1" hangingPunct="1"/>
            <a:r>
              <a:rPr lang="en-NZ" sz="3600" smtClean="0"/>
              <a:t>Changes in the characteristics are</a:t>
            </a:r>
          </a:p>
          <a:p>
            <a:pPr eaLnBrk="1" hangingPunct="1">
              <a:buFontTx/>
              <a:buNone/>
            </a:pPr>
            <a:r>
              <a:rPr lang="en-NZ" sz="3600" smtClean="0"/>
              <a:t>     initiated with consequential changes</a:t>
            </a:r>
          </a:p>
          <a:p>
            <a:pPr eaLnBrk="1" hangingPunct="1">
              <a:buFontTx/>
              <a:buNone/>
            </a:pPr>
            <a:r>
              <a:rPr lang="en-NZ" sz="3600" smtClean="0"/>
              <a:t>     in the Energy content.</a:t>
            </a:r>
          </a:p>
        </p:txBody>
      </p:sp>
      <p:sp>
        <p:nvSpPr>
          <p:cNvPr id="4" name="Slide Number Placeholder 3"/>
          <p:cNvSpPr>
            <a:spLocks noGrp="1"/>
          </p:cNvSpPr>
          <p:nvPr>
            <p:ph type="sldNum" sz="quarter" idx="12"/>
          </p:nvPr>
        </p:nvSpPr>
        <p:spPr/>
        <p:txBody>
          <a:bodyPr/>
          <a:lstStyle/>
          <a:p>
            <a:fld id="{763B96F8-C033-465D-A2DF-63BFC6E383A9}" type="slidenum">
              <a:rPr lang="en-NZ" smtClean="0"/>
              <a:pPr/>
              <a:t>36</a:t>
            </a:fld>
            <a:endParaRPr lang="en-NZ"/>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endParaRPr lang="en-AU" smtClean="0"/>
          </a:p>
        </p:txBody>
      </p:sp>
      <p:sp>
        <p:nvSpPr>
          <p:cNvPr id="24580" name="Rectangle 3"/>
          <p:cNvSpPr>
            <a:spLocks noGrp="1" noChangeArrowheads="1"/>
          </p:cNvSpPr>
          <p:nvPr>
            <p:ph type="body" idx="1"/>
          </p:nvPr>
        </p:nvSpPr>
        <p:spPr>
          <a:xfrm>
            <a:off x="457200" y="188913"/>
            <a:ext cx="8229600" cy="5937250"/>
          </a:xfrm>
          <a:solidFill>
            <a:schemeClr val="accent1"/>
          </a:solidFill>
        </p:spPr>
        <p:txBody>
          <a:bodyPr/>
          <a:lstStyle/>
          <a:p>
            <a:pPr eaLnBrk="1" hangingPunct="1"/>
            <a:r>
              <a:rPr lang="en-AU" smtClean="0"/>
              <a:t>In epidemiology, a popular theory is that the rising incidences of coronary heart disease and Type II diabetes in human populations undergoing industrialization is due to a mismatch between a metabolic phenotype determined in development and the nutritional environment during development, to which an individual is subsequently exposed. This is known as the </a:t>
            </a:r>
          </a:p>
          <a:p>
            <a:pPr eaLnBrk="1" hangingPunct="1">
              <a:buFontTx/>
              <a:buNone/>
            </a:pPr>
            <a:r>
              <a:rPr lang="en-AU" smtClean="0"/>
              <a:t>          </a:t>
            </a:r>
            <a:r>
              <a:rPr lang="en-AU" b="1" smtClean="0"/>
              <a:t>'Thrifty phenotype' hypothesis.</a:t>
            </a:r>
            <a:r>
              <a:rPr lang="en-AU" smtClean="0"/>
              <a:t> </a:t>
            </a:r>
          </a:p>
        </p:txBody>
      </p:sp>
      <p:sp>
        <p:nvSpPr>
          <p:cNvPr id="4" name="Slide Number Placeholder 3"/>
          <p:cNvSpPr>
            <a:spLocks noGrp="1"/>
          </p:cNvSpPr>
          <p:nvPr>
            <p:ph type="sldNum" sz="quarter" idx="12"/>
          </p:nvPr>
        </p:nvSpPr>
        <p:spPr/>
        <p:txBody>
          <a:bodyPr/>
          <a:lstStyle/>
          <a:p>
            <a:fld id="{763B96F8-C033-465D-A2DF-63BFC6E383A9}" type="slidenum">
              <a:rPr lang="en-NZ" smtClean="0"/>
              <a:pPr/>
              <a:t>37</a:t>
            </a:fld>
            <a:endParaRPr lang="en-NZ"/>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68313" y="260350"/>
            <a:ext cx="8229600" cy="1143000"/>
          </a:xfrm>
          <a:solidFill>
            <a:schemeClr val="accent1"/>
          </a:solidFill>
        </p:spPr>
        <p:txBody>
          <a:bodyPr/>
          <a:lstStyle/>
          <a:p>
            <a:pPr eaLnBrk="1" hangingPunct="1"/>
            <a:r>
              <a:rPr lang="en-US" sz="4000" dirty="0" smtClean="0"/>
              <a:t>2.2. Nishimura’s deterministic model</a:t>
            </a:r>
            <a:endParaRPr lang="en-AU" sz="4000" dirty="0" smtClean="0"/>
          </a:p>
        </p:txBody>
      </p:sp>
      <p:sp>
        <p:nvSpPr>
          <p:cNvPr id="25604" name="Rectangle 3"/>
          <p:cNvSpPr>
            <a:spLocks noGrp="1" noChangeArrowheads="1"/>
          </p:cNvSpPr>
          <p:nvPr>
            <p:ph type="body" idx="1"/>
          </p:nvPr>
        </p:nvSpPr>
        <p:spPr>
          <a:solidFill>
            <a:schemeClr val="accent1"/>
          </a:solidFill>
        </p:spPr>
        <p:txBody>
          <a:bodyPr/>
          <a:lstStyle/>
          <a:p>
            <a:pPr eaLnBrk="1" hangingPunct="1"/>
            <a:r>
              <a:rPr lang="en-NZ" smtClean="0"/>
              <a:t>Assume a prior specific death rate of </a:t>
            </a:r>
            <a:r>
              <a:rPr lang="en-NZ" i="1" smtClean="0"/>
              <a:t>μ</a:t>
            </a:r>
            <a:r>
              <a:rPr lang="en-NZ" i="1" baseline="-25000" smtClean="0"/>
              <a:t>1</a:t>
            </a:r>
            <a:r>
              <a:rPr lang="en-NZ" smtClean="0"/>
              <a:t> </a:t>
            </a:r>
          </a:p>
          <a:p>
            <a:pPr eaLnBrk="1" hangingPunct="1">
              <a:buFontTx/>
              <a:buNone/>
            </a:pPr>
            <a:r>
              <a:rPr lang="en-NZ" smtClean="0"/>
              <a:t>   for the “prey”  and, when the environment changes, it has a death rate of </a:t>
            </a:r>
            <a:r>
              <a:rPr lang="en-NZ" i="1" smtClean="0"/>
              <a:t>μ</a:t>
            </a:r>
            <a:r>
              <a:rPr lang="en-NZ" i="1" baseline="-25000" smtClean="0"/>
              <a:t>2</a:t>
            </a:r>
            <a:r>
              <a:rPr lang="en-NZ" baseline="-25000" smtClean="0"/>
              <a:t> </a:t>
            </a:r>
            <a:r>
              <a:rPr lang="en-NZ" smtClean="0"/>
              <a:t>(with </a:t>
            </a:r>
          </a:p>
          <a:p>
            <a:pPr eaLnBrk="1" hangingPunct="1">
              <a:buFontTx/>
              <a:buNone/>
            </a:pPr>
            <a:r>
              <a:rPr lang="en-NZ" smtClean="0"/>
              <a:t>   </a:t>
            </a:r>
            <a:r>
              <a:rPr lang="en-NZ" i="1" smtClean="0"/>
              <a:t>μ</a:t>
            </a:r>
            <a:r>
              <a:rPr lang="en-NZ" baseline="-25000" smtClean="0"/>
              <a:t>1</a:t>
            </a:r>
            <a:r>
              <a:rPr lang="en-NZ" i="1" smtClean="0"/>
              <a:t> &gt;μ</a:t>
            </a:r>
            <a:r>
              <a:rPr lang="en-NZ" i="1" baseline="-25000" smtClean="0"/>
              <a:t>2</a:t>
            </a:r>
            <a:r>
              <a:rPr lang="en-NZ" smtClean="0"/>
              <a:t>) and that the development of the plastic response incurs an energy cost from a base of </a:t>
            </a:r>
            <a:r>
              <a:rPr lang="en-NZ" i="1" smtClean="0"/>
              <a:t>c</a:t>
            </a:r>
            <a:r>
              <a:rPr lang="en-NZ" i="1" baseline="-25000" smtClean="0"/>
              <a:t>1</a:t>
            </a:r>
            <a:r>
              <a:rPr lang="en-NZ" smtClean="0"/>
              <a:t> to </a:t>
            </a:r>
            <a:r>
              <a:rPr lang="en-NZ" i="1" smtClean="0"/>
              <a:t>c</a:t>
            </a:r>
            <a:r>
              <a:rPr lang="en-NZ" i="1" baseline="-25000" smtClean="0"/>
              <a:t>2</a:t>
            </a:r>
            <a:r>
              <a:rPr lang="en-NZ" smtClean="0"/>
              <a:t> (with </a:t>
            </a:r>
            <a:r>
              <a:rPr lang="en-NZ" i="1" smtClean="0"/>
              <a:t>c</a:t>
            </a:r>
            <a:r>
              <a:rPr lang="en-NZ" i="1" baseline="-25000" smtClean="0"/>
              <a:t>1</a:t>
            </a:r>
            <a:r>
              <a:rPr lang="en-NZ" i="1" smtClean="0"/>
              <a:t> &lt; c</a:t>
            </a:r>
            <a:r>
              <a:rPr lang="en-NZ" i="1" baseline="-25000" smtClean="0"/>
              <a:t>2</a:t>
            </a:r>
            <a:r>
              <a:rPr lang="en-NZ" smtClean="0"/>
              <a:t>)</a:t>
            </a:r>
            <a:r>
              <a:rPr lang="en-US" smtClean="0"/>
              <a:t>.</a:t>
            </a:r>
          </a:p>
          <a:p>
            <a:pPr eaLnBrk="1" hangingPunct="1">
              <a:buFontTx/>
              <a:buNone/>
            </a:pPr>
            <a:endParaRPr lang="en-AU"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38</a:t>
            </a:fld>
            <a:endParaRPr lang="en-NZ"/>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a:xfrm>
            <a:off x="539750" y="765175"/>
            <a:ext cx="8604250" cy="5807097"/>
          </a:xfrm>
          <a:solidFill>
            <a:schemeClr val="accent1"/>
          </a:solidFill>
        </p:spPr>
        <p:txBody>
          <a:bodyPr>
            <a:normAutofit/>
          </a:bodyPr>
          <a:lstStyle/>
          <a:p>
            <a:pPr eaLnBrk="1" hangingPunct="1">
              <a:lnSpc>
                <a:spcPct val="80000"/>
              </a:lnSpc>
            </a:pPr>
            <a:r>
              <a:rPr lang="en-NZ" sz="2400" b="1" dirty="0" smtClean="0"/>
              <a:t>A fitness function </a:t>
            </a:r>
            <a:r>
              <a:rPr lang="en-NZ" sz="2400" b="1" i="1" dirty="0" smtClean="0"/>
              <a:t>W(t)</a:t>
            </a:r>
            <a:r>
              <a:rPr lang="en-NZ" sz="2400" b="1" dirty="0" smtClean="0"/>
              <a:t> for the suitable fitness currency as a function of time </a:t>
            </a:r>
            <a:r>
              <a:rPr lang="en-NZ" sz="2400" b="1" i="1" dirty="0" smtClean="0"/>
              <a:t>t</a:t>
            </a:r>
            <a:r>
              <a:rPr lang="en-NZ" sz="2400" b="1" dirty="0" smtClean="0"/>
              <a:t> at which the plasticity is expressed - linking the predation rate to the energy cost of the plastic response:</a:t>
            </a:r>
          </a:p>
          <a:p>
            <a:pPr eaLnBrk="1" hangingPunct="1">
              <a:lnSpc>
                <a:spcPct val="80000"/>
              </a:lnSpc>
              <a:buFontTx/>
              <a:buNone/>
            </a:pPr>
            <a:r>
              <a:rPr lang="en-NZ" sz="1200" dirty="0" smtClean="0"/>
              <a:t>                                                                   </a:t>
            </a:r>
          </a:p>
          <a:p>
            <a:pPr eaLnBrk="1" hangingPunct="1">
              <a:lnSpc>
                <a:spcPct val="80000"/>
              </a:lnSpc>
              <a:buFontTx/>
              <a:buNone/>
            </a:pPr>
            <a:r>
              <a:rPr lang="en-NZ" sz="1200" dirty="0" smtClean="0"/>
              <a:t>	                                                                                 								                                </a:t>
            </a:r>
          </a:p>
          <a:p>
            <a:pPr eaLnBrk="1" hangingPunct="1">
              <a:lnSpc>
                <a:spcPct val="80000"/>
              </a:lnSpc>
              <a:buFontTx/>
              <a:buNone/>
            </a:pPr>
            <a:r>
              <a:rPr lang="en-NZ" sz="1200" dirty="0" smtClean="0"/>
              <a:t>                                                                                                                     </a:t>
            </a:r>
          </a:p>
          <a:p>
            <a:pPr eaLnBrk="1" hangingPunct="1">
              <a:lnSpc>
                <a:spcPct val="80000"/>
              </a:lnSpc>
              <a:buFontTx/>
              <a:buNone/>
            </a:pPr>
            <a:endParaRPr lang="en-NZ" sz="1200" dirty="0" smtClean="0"/>
          </a:p>
          <a:p>
            <a:pPr eaLnBrk="1" hangingPunct="1">
              <a:lnSpc>
                <a:spcPct val="80000"/>
              </a:lnSpc>
              <a:buFontTx/>
              <a:buNone/>
            </a:pPr>
            <a:r>
              <a:rPr lang="en-NZ" sz="1200" dirty="0" smtClean="0"/>
              <a:t>                                                                                                                                                                    </a:t>
            </a:r>
          </a:p>
          <a:p>
            <a:pPr eaLnBrk="1" hangingPunct="1">
              <a:lnSpc>
                <a:spcPct val="80000"/>
              </a:lnSpc>
              <a:buFontTx/>
              <a:buNone/>
            </a:pPr>
            <a:r>
              <a:rPr lang="en-NZ" sz="1800" dirty="0" smtClean="0"/>
              <a:t>                                                                                                                  </a:t>
            </a:r>
            <a:r>
              <a:rPr lang="en-NZ" sz="2400" dirty="0" smtClean="0"/>
              <a:t>(1)</a:t>
            </a:r>
          </a:p>
          <a:p>
            <a:pPr eaLnBrk="1" hangingPunct="1">
              <a:lnSpc>
                <a:spcPct val="80000"/>
              </a:lnSpc>
              <a:buFontTx/>
              <a:buNone/>
            </a:pPr>
            <a:endParaRPr lang="en-NZ" sz="1200" dirty="0" smtClean="0"/>
          </a:p>
          <a:p>
            <a:pPr eaLnBrk="1" hangingPunct="1">
              <a:lnSpc>
                <a:spcPct val="80000"/>
              </a:lnSpc>
              <a:buFontTx/>
              <a:buNone/>
            </a:pPr>
            <a:endParaRPr lang="en-NZ" sz="1200" dirty="0" smtClean="0"/>
          </a:p>
          <a:p>
            <a:pPr eaLnBrk="1" hangingPunct="1">
              <a:lnSpc>
                <a:spcPct val="80000"/>
              </a:lnSpc>
              <a:buFontTx/>
              <a:buNone/>
            </a:pPr>
            <a:endParaRPr lang="en-NZ" sz="1200" dirty="0" smtClean="0"/>
          </a:p>
          <a:p>
            <a:pPr eaLnBrk="1" hangingPunct="1">
              <a:lnSpc>
                <a:spcPct val="80000"/>
              </a:lnSpc>
              <a:buFontTx/>
              <a:buNone/>
            </a:pPr>
            <a:endParaRPr lang="en-NZ" sz="1200" dirty="0" smtClean="0"/>
          </a:p>
          <a:p>
            <a:pPr eaLnBrk="1" hangingPunct="1">
              <a:lnSpc>
                <a:spcPct val="80000"/>
              </a:lnSpc>
              <a:buFontTx/>
              <a:buNone/>
            </a:pPr>
            <a:r>
              <a:rPr lang="en-NZ" sz="2400" dirty="0" smtClean="0"/>
              <a:t>The first term = the survival probability in the predator environment;</a:t>
            </a:r>
          </a:p>
          <a:p>
            <a:pPr eaLnBrk="1" hangingPunct="1">
              <a:lnSpc>
                <a:spcPct val="80000"/>
              </a:lnSpc>
              <a:buFontTx/>
              <a:buNone/>
            </a:pPr>
            <a:r>
              <a:rPr lang="en-NZ" sz="2400" dirty="0" smtClean="0"/>
              <a:t>The second term = the amount of remaining energy;</a:t>
            </a:r>
          </a:p>
          <a:p>
            <a:pPr eaLnBrk="1" hangingPunct="1">
              <a:lnSpc>
                <a:spcPct val="80000"/>
              </a:lnSpc>
              <a:buFontTx/>
              <a:buNone/>
            </a:pPr>
            <a:r>
              <a:rPr lang="en-US" sz="2400" dirty="0" smtClean="0"/>
              <a:t>where </a:t>
            </a:r>
            <a:r>
              <a:rPr lang="en-US" sz="2400" i="1" dirty="0" smtClean="0"/>
              <a:t>T</a:t>
            </a:r>
            <a:r>
              <a:rPr lang="en-US" sz="2400" dirty="0" smtClean="0"/>
              <a:t> = total time, </a:t>
            </a:r>
            <a:r>
              <a:rPr lang="en-US" sz="2400" i="1" dirty="0" smtClean="0"/>
              <a:t>t</a:t>
            </a:r>
            <a:r>
              <a:rPr lang="en-US" sz="2400" dirty="0" smtClean="0"/>
              <a:t> = the switching time, </a:t>
            </a:r>
          </a:p>
          <a:p>
            <a:pPr eaLnBrk="1" hangingPunct="1">
              <a:lnSpc>
                <a:spcPct val="80000"/>
              </a:lnSpc>
              <a:buFontTx/>
              <a:buNone/>
            </a:pPr>
            <a:r>
              <a:rPr lang="en-US" sz="2400" dirty="0" smtClean="0"/>
              <a:t>     </a:t>
            </a:r>
            <a:r>
              <a:rPr lang="en-US" sz="2400" i="1" dirty="0" smtClean="0"/>
              <a:t>E</a:t>
            </a:r>
            <a:r>
              <a:rPr lang="en-US" sz="2400" dirty="0" smtClean="0"/>
              <a:t> = total energy budget, </a:t>
            </a:r>
            <a:r>
              <a:rPr lang="en-US" sz="2400" i="1" dirty="0" smtClean="0"/>
              <a:t>W</a:t>
            </a:r>
            <a:r>
              <a:rPr lang="en-US" sz="2400" dirty="0" smtClean="0"/>
              <a:t> = “plasticity”,</a:t>
            </a:r>
          </a:p>
          <a:p>
            <a:pPr eaLnBrk="1" hangingPunct="1">
              <a:lnSpc>
                <a:spcPct val="80000"/>
              </a:lnSpc>
              <a:buFontTx/>
              <a:buNone/>
            </a:pPr>
            <a:r>
              <a:rPr lang="en-US" sz="2400" i="1" dirty="0" smtClean="0"/>
              <a:t>     </a:t>
            </a:r>
            <a:r>
              <a:rPr lang="en-US" sz="2400" i="1" dirty="0" err="1" smtClean="0"/>
              <a:t>c</a:t>
            </a:r>
            <a:r>
              <a:rPr lang="en-US" sz="2400" i="1" baseline="-25000" dirty="0" err="1" smtClean="0"/>
              <a:t>i</a:t>
            </a:r>
            <a:r>
              <a:rPr lang="en-US" sz="2400" i="1" baseline="-25000" dirty="0" smtClean="0"/>
              <a:t> </a:t>
            </a:r>
            <a:r>
              <a:rPr lang="en-US" sz="2400" i="1" dirty="0" smtClean="0"/>
              <a:t>= </a:t>
            </a:r>
            <a:r>
              <a:rPr lang="en-US" sz="2400" dirty="0" smtClean="0"/>
              <a:t>the Energy consumption rate in the respective modes</a:t>
            </a:r>
            <a:r>
              <a:rPr lang="en-US" sz="2400" i="1" dirty="0" smtClean="0"/>
              <a:t>  </a:t>
            </a:r>
            <a:r>
              <a:rPr lang="en-US" sz="2400" i="1" dirty="0" err="1" smtClean="0"/>
              <a:t>i</a:t>
            </a:r>
            <a:r>
              <a:rPr lang="en-US" sz="2400" i="1" dirty="0" smtClean="0"/>
              <a:t>= </a:t>
            </a:r>
            <a:r>
              <a:rPr lang="en-US" sz="2400" dirty="0" smtClean="0"/>
              <a:t>1, 2.</a:t>
            </a:r>
          </a:p>
          <a:p>
            <a:pPr eaLnBrk="1" hangingPunct="1">
              <a:lnSpc>
                <a:spcPct val="80000"/>
              </a:lnSpc>
              <a:buFontTx/>
              <a:buNone/>
            </a:pPr>
            <a:endParaRPr lang="en-US" sz="2400" dirty="0" smtClean="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6" name="Object 4"/>
          <p:cNvGraphicFramePr>
            <a:graphicFrameLocks noChangeAspect="1"/>
          </p:cNvGraphicFramePr>
          <p:nvPr/>
        </p:nvGraphicFramePr>
        <p:xfrm>
          <a:off x="571472" y="2428868"/>
          <a:ext cx="5959490" cy="746125"/>
        </p:xfrm>
        <a:graphic>
          <a:graphicData uri="http://schemas.openxmlformats.org/presentationml/2006/ole">
            <p:oleObj spid="_x0000_s38914" name="Equation" r:id="rId3" imgW="2298600" imgH="241200" progId="Equation.DSMT4">
              <p:embed/>
            </p:oleObj>
          </a:graphicData>
        </a:graphic>
      </p:graphicFrame>
      <p:sp>
        <p:nvSpPr>
          <p:cNvPr id="5" name="Slide Number Placeholder 4"/>
          <p:cNvSpPr>
            <a:spLocks noGrp="1"/>
          </p:cNvSpPr>
          <p:nvPr>
            <p:ph type="sldNum" sz="quarter" idx="12"/>
          </p:nvPr>
        </p:nvSpPr>
        <p:spPr/>
        <p:txBody>
          <a:bodyPr/>
          <a:lstStyle/>
          <a:p>
            <a:fld id="{763B96F8-C033-465D-A2DF-63BFC6E383A9}" type="slidenum">
              <a:rPr lang="en-NZ" smtClean="0"/>
              <a:pPr/>
              <a:t>39</a:t>
            </a:fld>
            <a:endParaRPr lang="en-NZ"/>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5"/>
          <p:cNvSpPr>
            <a:spLocks noGrp="1" noChangeArrowheads="1"/>
          </p:cNvSpPr>
          <p:nvPr>
            <p:ph type="title"/>
          </p:nvPr>
        </p:nvSpPr>
        <p:spPr/>
        <p:txBody>
          <a:bodyPr/>
          <a:lstStyle/>
          <a:p>
            <a:pPr eaLnBrk="1" hangingPunct="1"/>
            <a:endParaRPr lang="en-AU" smtClean="0"/>
          </a:p>
        </p:txBody>
      </p:sp>
      <p:sp>
        <p:nvSpPr>
          <p:cNvPr id="2053" name="Rectangle 3"/>
          <p:cNvSpPr>
            <a:spLocks noGrp="1" noChangeArrowheads="1"/>
          </p:cNvSpPr>
          <p:nvPr>
            <p:ph type="body" sz="half" idx="1"/>
          </p:nvPr>
        </p:nvSpPr>
        <p:spPr>
          <a:xfrm>
            <a:off x="457200" y="404813"/>
            <a:ext cx="8258204" cy="5721350"/>
          </a:xfrm>
          <a:solidFill>
            <a:schemeClr val="accent1"/>
          </a:solidFill>
        </p:spPr>
        <p:txBody>
          <a:bodyPr/>
          <a:lstStyle/>
          <a:p>
            <a:pPr eaLnBrk="1" hangingPunct="1">
              <a:buFontTx/>
              <a:buNone/>
            </a:pPr>
            <a:r>
              <a:rPr lang="en-US" sz="2800" i="1" dirty="0" smtClean="0"/>
              <a:t>c</a:t>
            </a:r>
            <a:r>
              <a:rPr lang="en-US" sz="2800" baseline="-25000" dirty="0" smtClean="0"/>
              <a:t>1</a:t>
            </a:r>
            <a:r>
              <a:rPr lang="en-US" sz="2800" dirty="0" smtClean="0"/>
              <a:t> is the default baseline energy cost to the prey individual per time, and </a:t>
            </a:r>
          </a:p>
          <a:p>
            <a:pPr eaLnBrk="1" hangingPunct="1">
              <a:buFontTx/>
              <a:buNone/>
            </a:pPr>
            <a:r>
              <a:rPr lang="en-US" sz="2800" i="1" dirty="0" smtClean="0"/>
              <a:t>c</a:t>
            </a:r>
            <a:r>
              <a:rPr lang="en-US" sz="2800" baseline="-25000" dirty="0" smtClean="0"/>
              <a:t>2</a:t>
            </a:r>
            <a:r>
              <a:rPr lang="en-US" sz="2800" dirty="0" smtClean="0"/>
              <a:t> includes the additional costs of building and maintaining the defensive phenotype per unit time, </a:t>
            </a:r>
            <a:r>
              <a:rPr lang="en-US" sz="2800" i="1" dirty="0" smtClean="0"/>
              <a:t>c</a:t>
            </a:r>
            <a:r>
              <a:rPr lang="en-US" sz="2800" baseline="-25000" dirty="0" smtClean="0"/>
              <a:t>1   </a:t>
            </a:r>
            <a:r>
              <a:rPr lang="en-US" sz="2800" dirty="0" smtClean="0"/>
              <a:t>&gt;  </a:t>
            </a:r>
            <a:r>
              <a:rPr lang="en-US" sz="2800" i="1" dirty="0" smtClean="0"/>
              <a:t>c</a:t>
            </a:r>
            <a:r>
              <a:rPr lang="en-US" sz="2800" baseline="-25000" dirty="0" smtClean="0"/>
              <a:t>o.</a:t>
            </a:r>
            <a:endParaRPr lang="en-US" sz="2800" dirty="0" smtClean="0"/>
          </a:p>
          <a:p>
            <a:pPr eaLnBrk="1" hangingPunct="1">
              <a:buFontTx/>
              <a:buNone/>
            </a:pPr>
            <a:endParaRPr lang="en-US" sz="2800" i="1" baseline="-25000" dirty="0" smtClean="0"/>
          </a:p>
          <a:p>
            <a:pPr eaLnBrk="1" hangingPunct="1">
              <a:buFontTx/>
              <a:buNone/>
            </a:pPr>
            <a:r>
              <a:rPr lang="en-US" sz="2800" dirty="0" smtClean="0"/>
              <a:t>                  </a:t>
            </a:r>
          </a:p>
          <a:p>
            <a:pPr eaLnBrk="1" hangingPunct="1">
              <a:buFontTx/>
              <a:buNone/>
            </a:pPr>
            <a:endParaRPr lang="en-US" sz="2800" i="1" dirty="0" smtClean="0">
              <a:solidFill>
                <a:srgbClr val="FF0000"/>
              </a:solidFill>
            </a:endParaRPr>
          </a:p>
          <a:p>
            <a:pPr eaLnBrk="1" hangingPunct="1">
              <a:buFontTx/>
              <a:buNone/>
            </a:pPr>
            <a:endParaRPr lang="en-US" sz="2800" i="1" dirty="0" smtClean="0">
              <a:solidFill>
                <a:srgbClr val="FF0000"/>
              </a:solidFill>
            </a:endParaRPr>
          </a:p>
          <a:p>
            <a:pPr eaLnBrk="1" hangingPunct="1">
              <a:buFontTx/>
              <a:buNone/>
            </a:pPr>
            <a:r>
              <a:rPr lang="en-US" sz="2800" i="1" dirty="0" smtClean="0">
                <a:solidFill>
                  <a:srgbClr val="FF0000"/>
                </a:solidFill>
              </a:rPr>
              <a:t>This is a simple counting exercise.</a:t>
            </a:r>
            <a:endParaRPr lang="en-US" sz="2400" i="1" dirty="0" smtClean="0">
              <a:solidFill>
                <a:srgbClr val="FF0000"/>
              </a:solidFill>
            </a:endParaRPr>
          </a:p>
          <a:p>
            <a:pPr eaLnBrk="1" hangingPunct="1"/>
            <a:r>
              <a:rPr lang="en-NZ" sz="2800" dirty="0" smtClean="0"/>
              <a:t>Now differentiate  </a:t>
            </a:r>
            <a:r>
              <a:rPr lang="en-NZ" sz="2800" dirty="0" err="1" smtClean="0"/>
              <a:t>w.r.t</a:t>
            </a:r>
            <a:r>
              <a:rPr lang="en-NZ" sz="2800" dirty="0" smtClean="0"/>
              <a:t> </a:t>
            </a:r>
            <a:r>
              <a:rPr lang="en-NZ" sz="2800" i="1" dirty="0" smtClean="0"/>
              <a:t>t </a:t>
            </a:r>
            <a:r>
              <a:rPr lang="en-NZ" sz="2800" dirty="0" smtClean="0"/>
              <a:t>…….</a:t>
            </a:r>
            <a:endParaRPr lang="en-AU" sz="2800" dirty="0" smtClean="0"/>
          </a:p>
        </p:txBody>
      </p:sp>
      <p:graphicFrame>
        <p:nvGraphicFramePr>
          <p:cNvPr id="2050" name="Object 4"/>
          <p:cNvGraphicFramePr>
            <a:graphicFrameLocks noChangeAspect="1"/>
          </p:cNvGraphicFramePr>
          <p:nvPr>
            <p:ph sz="half" idx="2"/>
          </p:nvPr>
        </p:nvGraphicFramePr>
        <p:xfrm>
          <a:off x="560388" y="3525838"/>
          <a:ext cx="8166100" cy="857250"/>
        </p:xfrm>
        <a:graphic>
          <a:graphicData uri="http://schemas.openxmlformats.org/presentationml/2006/ole">
            <p:oleObj spid="_x0000_s39938" name="Equation" r:id="rId3" imgW="2298600" imgH="241200" progId="Equation.DSMT4">
              <p:embed/>
            </p:oleObj>
          </a:graphicData>
        </a:graphic>
      </p:graphicFrame>
      <p:sp>
        <p:nvSpPr>
          <p:cNvPr id="5" name="Slide Number Placeholder 4"/>
          <p:cNvSpPr>
            <a:spLocks noGrp="1"/>
          </p:cNvSpPr>
          <p:nvPr>
            <p:ph type="sldNum" sz="quarter" idx="12"/>
          </p:nvPr>
        </p:nvSpPr>
        <p:spPr/>
        <p:txBody>
          <a:bodyPr/>
          <a:lstStyle/>
          <a:p>
            <a:pPr>
              <a:defRPr/>
            </a:pPr>
            <a:fld id="{12BC99CB-8122-4942-B5FB-F82B5AA1FBC5}" type="slidenum">
              <a:rPr lang="en-US" smtClean="0"/>
              <a:pPr>
                <a:defRPr/>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hangingPunct="1"/>
            <a:endParaRPr lang="en-AU" smtClean="0"/>
          </a:p>
        </p:txBody>
      </p:sp>
      <p:sp>
        <p:nvSpPr>
          <p:cNvPr id="3077" name="Rectangle 3"/>
          <p:cNvSpPr>
            <a:spLocks noGrp="1" noChangeArrowheads="1"/>
          </p:cNvSpPr>
          <p:nvPr>
            <p:ph type="body" idx="1"/>
          </p:nvPr>
        </p:nvSpPr>
        <p:spPr>
          <a:xfrm>
            <a:off x="457200" y="333375"/>
            <a:ext cx="8229600" cy="5792788"/>
          </a:xfrm>
          <a:solidFill>
            <a:schemeClr val="accent1"/>
          </a:solidFill>
        </p:spPr>
        <p:txBody>
          <a:bodyPr/>
          <a:lstStyle/>
          <a:p>
            <a:pPr eaLnBrk="1" hangingPunct="1">
              <a:lnSpc>
                <a:spcPct val="80000"/>
              </a:lnSpc>
            </a:pPr>
            <a:r>
              <a:rPr lang="en-NZ" sz="2800" smtClean="0"/>
              <a:t>Nishimura  uses equation (1) to find the maximum fitness response for the time at which plasticity is expressed following the change in the environmental conditions which most advantages predation.  This is found to be  trivially, </a:t>
            </a:r>
            <a:r>
              <a:rPr lang="en-NZ" sz="2800" i="1" smtClean="0"/>
              <a:t>W’(t) = </a:t>
            </a:r>
            <a:r>
              <a:rPr lang="en-NZ" sz="2800" smtClean="0"/>
              <a:t> 0, at which time the plasticity is (actually) maximised, which gives:</a:t>
            </a:r>
          </a:p>
          <a:p>
            <a:pPr eaLnBrk="1" hangingPunct="1">
              <a:lnSpc>
                <a:spcPct val="80000"/>
              </a:lnSpc>
            </a:pPr>
            <a:endParaRPr lang="en-NZ" sz="2800" smtClean="0"/>
          </a:p>
          <a:p>
            <a:pPr eaLnBrk="1" hangingPunct="1">
              <a:lnSpc>
                <a:spcPct val="80000"/>
              </a:lnSpc>
              <a:buFontTx/>
              <a:buNone/>
            </a:pPr>
            <a:r>
              <a:rPr lang="en-US" sz="2800" smtClean="0"/>
              <a:t>                                                          (2)</a:t>
            </a:r>
          </a:p>
          <a:p>
            <a:pPr eaLnBrk="1" hangingPunct="1">
              <a:lnSpc>
                <a:spcPct val="80000"/>
              </a:lnSpc>
              <a:buFontTx/>
              <a:buNone/>
            </a:pPr>
            <a:endParaRPr lang="en-US" sz="2800" smtClean="0"/>
          </a:p>
          <a:p>
            <a:pPr eaLnBrk="1" hangingPunct="1">
              <a:lnSpc>
                <a:spcPct val="80000"/>
              </a:lnSpc>
              <a:buFontTx/>
              <a:buNone/>
            </a:pPr>
            <a:endParaRPr lang="en-US" sz="2800" smtClean="0"/>
          </a:p>
          <a:p>
            <a:pPr eaLnBrk="1" hangingPunct="1">
              <a:lnSpc>
                <a:spcPct val="80000"/>
              </a:lnSpc>
            </a:pPr>
            <a:r>
              <a:rPr lang="en-US" sz="2800" smtClean="0"/>
              <a:t>But this assumes a deterministic approach in the cohort where there is no variability,</a:t>
            </a:r>
          </a:p>
          <a:p>
            <a:pPr eaLnBrk="1" hangingPunct="1">
              <a:lnSpc>
                <a:spcPct val="80000"/>
              </a:lnSpc>
              <a:buFontTx/>
              <a:buNone/>
            </a:pPr>
            <a:r>
              <a:rPr lang="en-US" sz="2800" smtClean="0"/>
              <a:t>So……. Introduce variability…</a:t>
            </a:r>
          </a:p>
        </p:txBody>
      </p:sp>
      <p:sp>
        <p:nvSpPr>
          <p:cNvPr id="3078"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3074" name="Object 6"/>
          <p:cNvGraphicFramePr>
            <a:graphicFrameLocks noChangeAspect="1"/>
          </p:cNvGraphicFramePr>
          <p:nvPr/>
        </p:nvGraphicFramePr>
        <p:xfrm>
          <a:off x="1412875" y="2873375"/>
          <a:ext cx="4014788" cy="1390650"/>
        </p:xfrm>
        <a:graphic>
          <a:graphicData uri="http://schemas.openxmlformats.org/presentationml/2006/ole">
            <p:oleObj spid="_x0000_s40962" name="Equation" r:id="rId3" imgW="1257120" imgH="431640" progId="Equation.DSMT4">
              <p:embed/>
            </p:oleObj>
          </a:graphicData>
        </a:graphic>
      </p:graphicFrame>
      <p:sp>
        <p:nvSpPr>
          <p:cNvPr id="6" name="Slide Number Placeholder 5"/>
          <p:cNvSpPr>
            <a:spLocks noGrp="1"/>
          </p:cNvSpPr>
          <p:nvPr>
            <p:ph type="sldNum" sz="quarter" idx="12"/>
          </p:nvPr>
        </p:nvSpPr>
        <p:spPr/>
        <p:txBody>
          <a:bodyPr/>
          <a:lstStyle/>
          <a:p>
            <a:fld id="{763B96F8-C033-465D-A2DF-63BFC6E383A9}" type="slidenum">
              <a:rPr lang="en-NZ" smtClean="0"/>
              <a:pPr/>
              <a:t>41</a:t>
            </a:fld>
            <a:endParaRPr lang="en-NZ"/>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solidFill>
            <a:schemeClr val="accent1"/>
          </a:solidFill>
        </p:spPr>
        <p:txBody>
          <a:bodyPr/>
          <a:lstStyle/>
          <a:p>
            <a:pPr eaLnBrk="1" hangingPunct="1"/>
            <a:r>
              <a:rPr lang="en-NZ" sz="4000" dirty="0" smtClean="0"/>
              <a:t>2.3. </a:t>
            </a:r>
            <a:r>
              <a:rPr lang="en-NZ" sz="4000" b="1" dirty="0" smtClean="0"/>
              <a:t>A Stochastic Model of Plasticity</a:t>
            </a:r>
            <a:endParaRPr lang="en-AU" sz="4000" b="1" dirty="0" smtClean="0"/>
          </a:p>
        </p:txBody>
      </p:sp>
      <p:sp>
        <p:nvSpPr>
          <p:cNvPr id="26628" name="Rectangle 3"/>
          <p:cNvSpPr>
            <a:spLocks noGrp="1" noChangeArrowheads="1"/>
          </p:cNvSpPr>
          <p:nvPr>
            <p:ph type="body" idx="1"/>
          </p:nvPr>
        </p:nvSpPr>
        <p:spPr>
          <a:solidFill>
            <a:schemeClr val="accent1"/>
          </a:solidFill>
        </p:spPr>
        <p:txBody>
          <a:bodyPr/>
          <a:lstStyle/>
          <a:p>
            <a:pPr eaLnBrk="1" hangingPunct="1"/>
            <a:r>
              <a:rPr lang="en-NZ" smtClean="0"/>
              <a:t>Suppose that the fitness of the organism at time </a:t>
            </a:r>
            <a:r>
              <a:rPr lang="en-NZ" i="1" smtClean="0"/>
              <a:t>t</a:t>
            </a:r>
            <a:r>
              <a:rPr lang="en-NZ" smtClean="0"/>
              <a:t> given by equation (1) is now a stochastic variable. In terms of pressure for the development of plasticity it is </a:t>
            </a:r>
            <a:r>
              <a:rPr lang="en-NZ" smtClean="0">
                <a:solidFill>
                  <a:srgbClr val="FF0000"/>
                </a:solidFill>
              </a:rPr>
              <a:t>the expected value of the fitness</a:t>
            </a:r>
            <a:r>
              <a:rPr lang="en-NZ" smtClean="0"/>
              <a:t> that is of interest. That is, the time of plastic response </a:t>
            </a:r>
            <a:r>
              <a:rPr lang="en-NZ" i="1" smtClean="0"/>
              <a:t>t</a:t>
            </a:r>
            <a:r>
              <a:rPr lang="en-NZ" smtClean="0"/>
              <a:t> that maximises the expected value of the fitness is of interest in determining the evolutionary path.</a:t>
            </a:r>
            <a:endParaRPr lang="en-AU"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42</a:t>
            </a:fld>
            <a:endParaRPr lang="en-NZ"/>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2"/>
          <p:cNvSpPr>
            <a:spLocks noGrp="1" noChangeArrowheads="1"/>
          </p:cNvSpPr>
          <p:nvPr>
            <p:ph type="title"/>
          </p:nvPr>
        </p:nvSpPr>
        <p:spPr>
          <a:xfrm>
            <a:off x="468313" y="-188913"/>
            <a:ext cx="8229600" cy="188913"/>
          </a:xfrm>
        </p:spPr>
        <p:txBody>
          <a:bodyPr>
            <a:normAutofit fontScale="90000"/>
          </a:bodyPr>
          <a:lstStyle/>
          <a:p>
            <a:pPr eaLnBrk="1" hangingPunct="1"/>
            <a:endParaRPr lang="en-AU" sz="4000" smtClean="0"/>
          </a:p>
        </p:txBody>
      </p:sp>
      <p:sp>
        <p:nvSpPr>
          <p:cNvPr id="4103" name="Rectangle 3"/>
          <p:cNvSpPr>
            <a:spLocks noGrp="1" noChangeArrowheads="1"/>
          </p:cNvSpPr>
          <p:nvPr>
            <p:ph type="body" idx="1"/>
          </p:nvPr>
        </p:nvSpPr>
        <p:spPr>
          <a:xfrm>
            <a:off x="457200" y="549275"/>
            <a:ext cx="8229600" cy="6119813"/>
          </a:xfrm>
          <a:solidFill>
            <a:schemeClr val="accent1"/>
          </a:solidFill>
        </p:spPr>
        <p:txBody>
          <a:bodyPr/>
          <a:lstStyle/>
          <a:p>
            <a:pPr eaLnBrk="1" hangingPunct="1">
              <a:lnSpc>
                <a:spcPct val="90000"/>
              </a:lnSpc>
            </a:pPr>
            <a:r>
              <a:rPr lang="it-IT" dirty="0" smtClean="0"/>
              <a:t>Let </a:t>
            </a:r>
            <a:r>
              <a:rPr lang="en-NZ" i="1" dirty="0" smtClean="0"/>
              <a:t>α</a:t>
            </a:r>
            <a:r>
              <a:rPr lang="it-IT" i="1" dirty="0" smtClean="0"/>
              <a:t> = </a:t>
            </a:r>
            <a:r>
              <a:rPr lang="en-NZ" i="1" dirty="0" smtClean="0"/>
              <a:t>μ</a:t>
            </a:r>
            <a:r>
              <a:rPr lang="it-IT" i="1" baseline="-25000" dirty="0" smtClean="0"/>
              <a:t>1</a:t>
            </a:r>
            <a:r>
              <a:rPr lang="it-IT" i="1" dirty="0" smtClean="0"/>
              <a:t> - </a:t>
            </a:r>
            <a:r>
              <a:rPr lang="en-NZ" i="1" dirty="0" smtClean="0"/>
              <a:t>μ</a:t>
            </a:r>
            <a:r>
              <a:rPr lang="it-IT" i="1" baseline="-25000" dirty="0" smtClean="0"/>
              <a:t>2 </a:t>
            </a:r>
            <a:r>
              <a:rPr lang="it-IT" i="1" dirty="0" smtClean="0"/>
              <a:t>  &gt; </a:t>
            </a:r>
            <a:r>
              <a:rPr lang="it-IT" dirty="0" smtClean="0"/>
              <a:t>0</a:t>
            </a:r>
          </a:p>
          <a:p>
            <a:pPr eaLnBrk="1" hangingPunct="1">
              <a:lnSpc>
                <a:spcPct val="90000"/>
              </a:lnSpc>
            </a:pPr>
            <a:r>
              <a:rPr lang="it-IT" i="1" dirty="0" smtClean="0"/>
              <a:t>        A = E – c</a:t>
            </a:r>
            <a:r>
              <a:rPr lang="it-IT" i="1" baseline="-25000" dirty="0" smtClean="0"/>
              <a:t>2</a:t>
            </a:r>
            <a:r>
              <a:rPr lang="it-IT" i="1" dirty="0" smtClean="0"/>
              <a:t>T</a:t>
            </a:r>
          </a:p>
          <a:p>
            <a:pPr eaLnBrk="1" hangingPunct="1">
              <a:lnSpc>
                <a:spcPct val="90000"/>
              </a:lnSpc>
            </a:pPr>
            <a:r>
              <a:rPr lang="it-IT" i="1" dirty="0" smtClean="0"/>
              <a:t>       c = c</a:t>
            </a:r>
            <a:r>
              <a:rPr lang="it-IT" i="1" baseline="-25000" dirty="0" smtClean="0"/>
              <a:t>2</a:t>
            </a:r>
            <a:r>
              <a:rPr lang="it-IT" i="1" dirty="0" smtClean="0"/>
              <a:t> – c</a:t>
            </a:r>
            <a:r>
              <a:rPr lang="it-IT" i="1" baseline="-25000" dirty="0" smtClean="0"/>
              <a:t>1</a:t>
            </a:r>
            <a:r>
              <a:rPr lang="it-IT" i="1" dirty="0" smtClean="0"/>
              <a:t>     &gt; </a:t>
            </a:r>
            <a:r>
              <a:rPr lang="it-IT" dirty="0" smtClean="0"/>
              <a:t>0</a:t>
            </a:r>
            <a:endParaRPr lang="en-NZ" dirty="0" smtClean="0"/>
          </a:p>
          <a:p>
            <a:pPr eaLnBrk="1" hangingPunct="1">
              <a:lnSpc>
                <a:spcPct val="90000"/>
              </a:lnSpc>
              <a:buFontTx/>
              <a:buNone/>
            </a:pPr>
            <a:r>
              <a:rPr lang="en-NZ" dirty="0" smtClean="0"/>
              <a:t>Then</a:t>
            </a:r>
          </a:p>
          <a:p>
            <a:pPr eaLnBrk="1" hangingPunct="1">
              <a:lnSpc>
                <a:spcPct val="90000"/>
              </a:lnSpc>
              <a:buFontTx/>
              <a:buNone/>
            </a:pPr>
            <a:r>
              <a:rPr lang="en-NZ" dirty="0" smtClean="0"/>
              <a:t>                                                    (2)</a:t>
            </a:r>
          </a:p>
          <a:p>
            <a:pPr eaLnBrk="1" hangingPunct="1">
              <a:lnSpc>
                <a:spcPct val="90000"/>
              </a:lnSpc>
              <a:buFontTx/>
              <a:buNone/>
            </a:pPr>
            <a:endParaRPr lang="en-NZ" dirty="0" smtClean="0"/>
          </a:p>
          <a:p>
            <a:pPr eaLnBrk="1" hangingPunct="1">
              <a:lnSpc>
                <a:spcPct val="90000"/>
              </a:lnSpc>
              <a:buFontTx/>
              <a:buNone/>
            </a:pPr>
            <a:r>
              <a:rPr lang="en-NZ" dirty="0" smtClean="0"/>
              <a:t>Let the time of the plastic response be a normally distributed random variable with mean   and variance      . </a:t>
            </a:r>
            <a:r>
              <a:rPr lang="en-NZ" dirty="0" smtClean="0">
                <a:solidFill>
                  <a:srgbClr val="FF0000"/>
                </a:solidFill>
              </a:rPr>
              <a:t>Note this is not assuming </a:t>
            </a:r>
            <a:r>
              <a:rPr lang="en-NZ" i="1" dirty="0" smtClean="0">
                <a:solidFill>
                  <a:srgbClr val="FF0000"/>
                </a:solidFill>
              </a:rPr>
              <a:t>W </a:t>
            </a:r>
            <a:r>
              <a:rPr lang="en-NZ" dirty="0" smtClean="0">
                <a:solidFill>
                  <a:srgbClr val="FF0000"/>
                </a:solidFill>
              </a:rPr>
              <a:t>is Gaussian, only its components. </a:t>
            </a:r>
            <a:br>
              <a:rPr lang="en-NZ" dirty="0" smtClean="0">
                <a:solidFill>
                  <a:srgbClr val="FF0000"/>
                </a:solidFill>
              </a:rPr>
            </a:br>
            <a:r>
              <a:rPr lang="en-NZ" dirty="0" smtClean="0"/>
              <a:t>Q. Should this be a Beta distribution????</a:t>
            </a:r>
            <a:endParaRPr lang="en-AU" dirty="0" smtClean="0"/>
          </a:p>
        </p:txBody>
      </p:sp>
      <p:sp>
        <p:nvSpPr>
          <p:cNvPr id="410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4098" name="Object 4"/>
          <p:cNvGraphicFramePr>
            <a:graphicFrameLocks noChangeAspect="1"/>
          </p:cNvGraphicFramePr>
          <p:nvPr/>
        </p:nvGraphicFramePr>
        <p:xfrm>
          <a:off x="642910" y="2571744"/>
          <a:ext cx="4681537" cy="792162"/>
        </p:xfrm>
        <a:graphic>
          <a:graphicData uri="http://schemas.openxmlformats.org/presentationml/2006/ole">
            <p:oleObj spid="_x0000_s41986" name="Equation" r:id="rId3" imgW="1397000" imgH="228600" progId="Equation.3">
              <p:embed/>
            </p:oleObj>
          </a:graphicData>
        </a:graphic>
      </p:graphicFrame>
      <p:sp>
        <p:nvSpPr>
          <p:cNvPr id="4105"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4099" name="Object 6"/>
          <p:cNvGraphicFramePr>
            <a:graphicFrameLocks noChangeAspect="1"/>
          </p:cNvGraphicFramePr>
          <p:nvPr/>
        </p:nvGraphicFramePr>
        <p:xfrm>
          <a:off x="1857356" y="4643446"/>
          <a:ext cx="331787" cy="504825"/>
        </p:xfrm>
        <a:graphic>
          <a:graphicData uri="http://schemas.openxmlformats.org/presentationml/2006/ole">
            <p:oleObj spid="_x0000_s41987" name="Equation" r:id="rId4" imgW="114102" imgH="177492" progId="Equation.3">
              <p:embed/>
            </p:oleObj>
          </a:graphicData>
        </a:graphic>
      </p:graphicFrame>
      <p:sp>
        <p:nvSpPr>
          <p:cNvPr id="4106"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4100" name="Object 8"/>
          <p:cNvGraphicFramePr>
            <a:graphicFrameLocks noChangeAspect="1"/>
          </p:cNvGraphicFramePr>
          <p:nvPr/>
        </p:nvGraphicFramePr>
        <p:xfrm>
          <a:off x="4357686" y="4500570"/>
          <a:ext cx="625475" cy="719138"/>
        </p:xfrm>
        <a:graphic>
          <a:graphicData uri="http://schemas.openxmlformats.org/presentationml/2006/ole">
            <p:oleObj spid="_x0000_s41988" name="Equation" r:id="rId5" imgW="215713" imgH="241091" progId="Equation.3">
              <p:embed/>
            </p:oleObj>
          </a:graphicData>
        </a:graphic>
      </p:graphicFrame>
      <p:sp>
        <p:nvSpPr>
          <p:cNvPr id="10" name="Slide Number Placeholder 9"/>
          <p:cNvSpPr>
            <a:spLocks noGrp="1"/>
          </p:cNvSpPr>
          <p:nvPr>
            <p:ph type="sldNum" sz="quarter" idx="12"/>
          </p:nvPr>
        </p:nvSpPr>
        <p:spPr/>
        <p:txBody>
          <a:bodyPr/>
          <a:lstStyle/>
          <a:p>
            <a:fld id="{763B96F8-C033-465D-A2DF-63BFC6E383A9}" type="slidenum">
              <a:rPr lang="en-NZ" smtClean="0"/>
              <a:pPr/>
              <a:t>43</a:t>
            </a:fld>
            <a:endParaRPr lang="en-NZ"/>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ChangeArrowheads="1"/>
          </p:cNvSpPr>
          <p:nvPr/>
        </p:nvSpPr>
        <p:spPr bwMode="auto">
          <a:xfrm>
            <a:off x="428624" y="214312"/>
            <a:ext cx="8501093" cy="4893647"/>
          </a:xfrm>
          <a:prstGeom prst="rect">
            <a:avLst/>
          </a:prstGeom>
          <a:solidFill>
            <a:schemeClr val="accent1"/>
          </a:solidFill>
          <a:ln w="9525">
            <a:noFill/>
            <a:miter lim="800000"/>
            <a:headEnd/>
            <a:tailEnd/>
          </a:ln>
        </p:spPr>
        <p:txBody>
          <a:bodyPr wrap="square">
            <a:spAutoFit/>
          </a:bodyPr>
          <a:lstStyle/>
          <a:p>
            <a:pPr>
              <a:buFontTx/>
              <a:buChar char="•"/>
            </a:pPr>
            <a:r>
              <a:rPr lang="en-US" dirty="0"/>
              <a:t> </a:t>
            </a:r>
            <a:r>
              <a:rPr lang="en-US" sz="2400" dirty="0"/>
              <a:t>Let the time at which the defensive phenotype is</a:t>
            </a:r>
          </a:p>
          <a:p>
            <a:r>
              <a:rPr lang="en-US" sz="2400" dirty="0"/>
              <a:t>   developed be a probability distributed random variable   </a:t>
            </a:r>
          </a:p>
          <a:p>
            <a:r>
              <a:rPr lang="en-US" sz="2400" dirty="0"/>
              <a:t>   with </a:t>
            </a:r>
            <a:r>
              <a:rPr lang="en-US" sz="2400" i="1" dirty="0"/>
              <a:t>M</a:t>
            </a:r>
            <a:r>
              <a:rPr lang="en-US" sz="2400" i="1" baseline="-25000" dirty="0"/>
              <a:t>t</a:t>
            </a:r>
            <a:r>
              <a:rPr lang="en-US" sz="2400" dirty="0"/>
              <a:t>  as the moment generating function of the</a:t>
            </a:r>
          </a:p>
          <a:p>
            <a:r>
              <a:rPr lang="en-US" sz="2400" dirty="0"/>
              <a:t>  random variable t, which is also the Laplace transform of t. </a:t>
            </a:r>
          </a:p>
          <a:p>
            <a:endParaRPr lang="en-US" sz="2400" dirty="0"/>
          </a:p>
          <a:p>
            <a:pPr>
              <a:buFontTx/>
              <a:buChar char="•"/>
            </a:pPr>
            <a:r>
              <a:rPr lang="en-US" sz="2400" dirty="0"/>
              <a:t> The choice we made earlier of normality is of course </a:t>
            </a:r>
          </a:p>
          <a:p>
            <a:r>
              <a:rPr lang="en-US" sz="2400" dirty="0"/>
              <a:t>  debatable. However, provided the infeasible region</a:t>
            </a:r>
          </a:p>
          <a:p>
            <a:r>
              <a:rPr lang="en-US" sz="2400" dirty="0"/>
              <a:t>  (negative time) is sufficiently small, it provides an easy and</a:t>
            </a:r>
          </a:p>
          <a:p>
            <a:r>
              <a:rPr lang="en-US" sz="2400" dirty="0"/>
              <a:t>  realistic framework.</a:t>
            </a:r>
          </a:p>
          <a:p>
            <a:endParaRPr lang="en-US" sz="2400" dirty="0"/>
          </a:p>
          <a:p>
            <a:pPr>
              <a:buFontTx/>
              <a:buChar char="•"/>
            </a:pPr>
            <a:r>
              <a:rPr lang="en-US" sz="2400" dirty="0"/>
              <a:t> Also it has the advantage that when we set the variance of t</a:t>
            </a:r>
          </a:p>
          <a:p>
            <a:r>
              <a:rPr lang="en-US" sz="2400" dirty="0"/>
              <a:t>   to zero, it then recovers the deterministic case described </a:t>
            </a:r>
          </a:p>
          <a:p>
            <a:r>
              <a:rPr lang="en-US" sz="2400" dirty="0"/>
              <a:t>   by Nishimura (2006). </a:t>
            </a:r>
          </a:p>
        </p:txBody>
      </p:sp>
      <p:sp>
        <p:nvSpPr>
          <p:cNvPr id="3" name="Slide Number Placeholder 2"/>
          <p:cNvSpPr>
            <a:spLocks noGrp="1"/>
          </p:cNvSpPr>
          <p:nvPr>
            <p:ph type="sldNum" sz="quarter" idx="12"/>
          </p:nvPr>
        </p:nvSpPr>
        <p:spPr/>
        <p:txBody>
          <a:bodyPr/>
          <a:lstStyle/>
          <a:p>
            <a:fld id="{763B96F8-C033-465D-A2DF-63BFC6E383A9}" type="slidenum">
              <a:rPr lang="en-NZ" smtClean="0"/>
              <a:pPr/>
              <a:t>44</a:t>
            </a:fld>
            <a:endParaRPr lang="en-NZ"/>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pPr eaLnBrk="1" hangingPunct="1"/>
            <a:endParaRPr lang="en-AU" smtClean="0"/>
          </a:p>
        </p:txBody>
      </p:sp>
      <p:sp>
        <p:nvSpPr>
          <p:cNvPr id="5125" name="Rectangle 3"/>
          <p:cNvSpPr>
            <a:spLocks noGrp="1" noChangeArrowheads="1"/>
          </p:cNvSpPr>
          <p:nvPr>
            <p:ph type="body" idx="1"/>
          </p:nvPr>
        </p:nvSpPr>
        <p:spPr>
          <a:xfrm>
            <a:off x="323850" y="188913"/>
            <a:ext cx="8569325" cy="5865812"/>
          </a:xfrm>
          <a:solidFill>
            <a:schemeClr val="accent1"/>
          </a:solidFill>
        </p:spPr>
        <p:txBody>
          <a:bodyPr/>
          <a:lstStyle/>
          <a:p>
            <a:pPr eaLnBrk="1" hangingPunct="1"/>
            <a:r>
              <a:rPr lang="en-NZ" smtClean="0"/>
              <a:t>Then the expected value of the fitness of the organism is:</a:t>
            </a:r>
          </a:p>
          <a:p>
            <a:pPr eaLnBrk="1" hangingPunct="1">
              <a:buFontTx/>
              <a:buNone/>
            </a:pPr>
            <a:endParaRPr lang="en-NZ" smtClean="0"/>
          </a:p>
          <a:p>
            <a:pPr eaLnBrk="1" hangingPunct="1">
              <a:buFontTx/>
              <a:buNone/>
            </a:pPr>
            <a:endParaRPr lang="en-AU" smtClean="0"/>
          </a:p>
        </p:txBody>
      </p:sp>
      <p:sp>
        <p:nvSpPr>
          <p:cNvPr id="512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5127"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5122" name="Object 6"/>
          <p:cNvGraphicFramePr>
            <a:graphicFrameLocks noChangeAspect="1"/>
          </p:cNvGraphicFramePr>
          <p:nvPr/>
        </p:nvGraphicFramePr>
        <p:xfrm>
          <a:off x="568325" y="2144713"/>
          <a:ext cx="8150225" cy="2411412"/>
        </p:xfrm>
        <a:graphic>
          <a:graphicData uri="http://schemas.openxmlformats.org/presentationml/2006/ole">
            <p:oleObj spid="_x0000_s43010" name="Equation" r:id="rId3" imgW="2438280" imgH="723600" progId="Equation.DSMT4">
              <p:embed/>
            </p:oleObj>
          </a:graphicData>
        </a:graphic>
      </p:graphicFrame>
      <p:sp>
        <p:nvSpPr>
          <p:cNvPr id="7" name="Slide Number Placeholder 6"/>
          <p:cNvSpPr>
            <a:spLocks noGrp="1"/>
          </p:cNvSpPr>
          <p:nvPr>
            <p:ph type="sldNum" sz="quarter" idx="12"/>
          </p:nvPr>
        </p:nvSpPr>
        <p:spPr/>
        <p:txBody>
          <a:bodyPr/>
          <a:lstStyle/>
          <a:p>
            <a:fld id="{763B96F8-C033-465D-A2DF-63BFC6E383A9}" type="slidenum">
              <a:rPr lang="en-NZ" smtClean="0"/>
              <a:pPr/>
              <a:t>45</a:t>
            </a:fld>
            <a:endParaRPr lang="en-NZ"/>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7"/>
          <p:cNvSpPr>
            <a:spLocks noGrp="1" noChangeArrowheads="1"/>
          </p:cNvSpPr>
          <p:nvPr>
            <p:ph type="title"/>
          </p:nvPr>
        </p:nvSpPr>
        <p:spPr>
          <a:xfrm>
            <a:off x="468313" y="188913"/>
            <a:ext cx="8229600" cy="5903912"/>
          </a:xfrm>
          <a:solidFill>
            <a:schemeClr val="accent1"/>
          </a:solidFill>
        </p:spPr>
        <p:txBody>
          <a:bodyPr/>
          <a:lstStyle/>
          <a:p>
            <a:pPr eaLnBrk="1" hangingPunct="1"/>
            <a:r>
              <a:rPr lang="en-NZ" sz="4000" smtClean="0"/>
              <a:t>Noting that</a:t>
            </a:r>
            <a:r>
              <a:rPr lang="en-AU" sz="4000" smtClean="0"/>
              <a:t/>
            </a:r>
            <a:br>
              <a:rPr lang="en-AU" sz="4000" smtClean="0"/>
            </a:br>
            <a:endParaRPr lang="en-AU" sz="4000" smtClean="0"/>
          </a:p>
        </p:txBody>
      </p:sp>
      <p:sp>
        <p:nvSpPr>
          <p:cNvPr id="614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6150" name="Rectangle 14"/>
          <p:cNvSpPr>
            <a:spLocks noChangeArrowheads="1"/>
          </p:cNvSpPr>
          <p:nvPr/>
        </p:nvSpPr>
        <p:spPr bwMode="auto">
          <a:xfrm>
            <a:off x="0" y="3195638"/>
            <a:ext cx="9144000" cy="0"/>
          </a:xfrm>
          <a:prstGeom prst="rect">
            <a:avLst/>
          </a:prstGeom>
          <a:noFill/>
          <a:ln w="9525">
            <a:noFill/>
            <a:miter lim="800000"/>
            <a:headEnd/>
            <a:tailEnd/>
          </a:ln>
        </p:spPr>
        <p:txBody>
          <a:bodyPr wrap="none" anchor="ctr">
            <a:spAutoFit/>
          </a:bodyPr>
          <a:lstStyle/>
          <a:p>
            <a:endParaRPr lang="en-US"/>
          </a:p>
        </p:txBody>
      </p:sp>
      <p:graphicFrame>
        <p:nvGraphicFramePr>
          <p:cNvPr id="6146" name="Object 13"/>
          <p:cNvGraphicFramePr>
            <a:graphicFrameLocks noChangeAspect="1"/>
          </p:cNvGraphicFramePr>
          <p:nvPr/>
        </p:nvGraphicFramePr>
        <p:xfrm>
          <a:off x="684213" y="3789363"/>
          <a:ext cx="7488237" cy="1528762"/>
        </p:xfrm>
        <a:graphic>
          <a:graphicData uri="http://schemas.openxmlformats.org/presentationml/2006/ole">
            <p:oleObj spid="_x0000_s44034" name="Equation" r:id="rId3" imgW="2319360" imgH="430080" progId="Equation.3">
              <p:embed/>
            </p:oleObj>
          </a:graphicData>
        </a:graphic>
      </p:graphicFrame>
      <p:sp>
        <p:nvSpPr>
          <p:cNvPr id="6" name="Slide Number Placeholder 5"/>
          <p:cNvSpPr>
            <a:spLocks noGrp="1"/>
          </p:cNvSpPr>
          <p:nvPr>
            <p:ph type="sldNum" sz="quarter" idx="12"/>
          </p:nvPr>
        </p:nvSpPr>
        <p:spPr/>
        <p:txBody>
          <a:bodyPr/>
          <a:lstStyle/>
          <a:p>
            <a:pPr>
              <a:defRPr/>
            </a:pPr>
            <a:fld id="{42F89F95-CAFD-4359-8789-774C2989183E}" type="slidenum">
              <a:rPr lang="en-US"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2"/>
          <p:cNvSpPr>
            <a:spLocks noGrp="1" noChangeArrowheads="1"/>
          </p:cNvSpPr>
          <p:nvPr>
            <p:ph type="title"/>
          </p:nvPr>
        </p:nvSpPr>
        <p:spPr>
          <a:solidFill>
            <a:schemeClr val="accent1"/>
          </a:solidFill>
        </p:spPr>
        <p:txBody>
          <a:bodyPr/>
          <a:lstStyle/>
          <a:p>
            <a:pPr algn="l" eaLnBrk="1" hangingPunct="1"/>
            <a:r>
              <a:rPr lang="en-NZ" smtClean="0"/>
              <a:t>Then we get</a:t>
            </a:r>
            <a:endParaRPr lang="en-AU" smtClean="0"/>
          </a:p>
        </p:txBody>
      </p:sp>
      <p:sp>
        <p:nvSpPr>
          <p:cNvPr id="7176" name="Rectangle 3"/>
          <p:cNvSpPr>
            <a:spLocks noGrp="1" noChangeArrowheads="1"/>
          </p:cNvSpPr>
          <p:nvPr>
            <p:ph type="body" sz="half" idx="1"/>
          </p:nvPr>
        </p:nvSpPr>
        <p:spPr>
          <a:xfrm>
            <a:off x="468313" y="1557338"/>
            <a:ext cx="8075612" cy="4525962"/>
          </a:xfrm>
          <a:solidFill>
            <a:schemeClr val="accent1"/>
          </a:solidFill>
        </p:spPr>
        <p:txBody>
          <a:bodyPr/>
          <a:lstStyle/>
          <a:p>
            <a:pPr eaLnBrk="1" hangingPunct="1"/>
            <a:endParaRPr lang="en-NZ" sz="2800" dirty="0" smtClean="0"/>
          </a:p>
          <a:p>
            <a:pPr eaLnBrk="1" hangingPunct="1"/>
            <a:endParaRPr lang="en-NZ" sz="2800" dirty="0" smtClean="0"/>
          </a:p>
          <a:p>
            <a:pPr eaLnBrk="1" hangingPunct="1"/>
            <a:endParaRPr lang="en-NZ" sz="2800" dirty="0" smtClean="0"/>
          </a:p>
          <a:p>
            <a:pPr eaLnBrk="1" hangingPunct="1">
              <a:buFontTx/>
              <a:buNone/>
            </a:pPr>
            <a:r>
              <a:rPr lang="en-NZ" sz="2800" dirty="0" smtClean="0"/>
              <a:t>                                                                        (4)</a:t>
            </a:r>
          </a:p>
          <a:p>
            <a:pPr eaLnBrk="1" hangingPunct="1"/>
            <a:r>
              <a:rPr lang="en-NZ" sz="2800" dirty="0" smtClean="0"/>
              <a:t>Note that equation (4) is similar to the deterministic case expressed by equation (1) with   </a:t>
            </a:r>
            <a:r>
              <a:rPr lang="en-NZ" sz="2800" i="1" dirty="0" smtClean="0"/>
              <a:t>t →       </a:t>
            </a:r>
            <a:r>
              <a:rPr lang="en-US" sz="2800" i="1" dirty="0" smtClean="0"/>
              <a:t>-</a:t>
            </a:r>
            <a:r>
              <a:rPr lang="en-NZ" sz="2800" i="1" dirty="0" smtClean="0"/>
              <a:t>  2</a:t>
            </a:r>
            <a:r>
              <a:rPr lang="el-GR" sz="2800" i="1" dirty="0" smtClean="0"/>
              <a:t>α</a:t>
            </a:r>
            <a:r>
              <a:rPr lang="en-NZ" sz="2800" i="1" dirty="0" smtClean="0"/>
              <a:t>        </a:t>
            </a:r>
            <a:r>
              <a:rPr lang="en-NZ" sz="2800" dirty="0" smtClean="0"/>
              <a:t>:</a:t>
            </a:r>
            <a:endParaRPr lang="en-AU" sz="2800" dirty="0" smtClean="0"/>
          </a:p>
        </p:txBody>
      </p:sp>
      <p:graphicFrame>
        <p:nvGraphicFramePr>
          <p:cNvPr id="7170" name="Object 6"/>
          <p:cNvGraphicFramePr>
            <a:graphicFrameLocks noChangeAspect="1"/>
          </p:cNvGraphicFramePr>
          <p:nvPr>
            <p:ph sz="quarter" idx="2"/>
          </p:nvPr>
        </p:nvGraphicFramePr>
        <p:xfrm>
          <a:off x="6929454" y="4000504"/>
          <a:ext cx="369888" cy="576262"/>
        </p:xfrm>
        <a:graphic>
          <a:graphicData uri="http://schemas.openxmlformats.org/presentationml/2006/ole">
            <p:oleObj spid="_x0000_s45058" name="Equation" r:id="rId3" imgW="114102" imgH="177492" progId="Equation.3">
              <p:embed/>
            </p:oleObj>
          </a:graphicData>
        </a:graphic>
      </p:graphicFrame>
      <p:sp>
        <p:nvSpPr>
          <p:cNvPr id="7177"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7171" name="Object 4"/>
          <p:cNvGraphicFramePr>
            <a:graphicFrameLocks noChangeAspect="1"/>
          </p:cNvGraphicFramePr>
          <p:nvPr/>
        </p:nvGraphicFramePr>
        <p:xfrm>
          <a:off x="1103313" y="2343150"/>
          <a:ext cx="6432550" cy="755650"/>
        </p:xfrm>
        <a:graphic>
          <a:graphicData uri="http://schemas.openxmlformats.org/presentationml/2006/ole">
            <p:oleObj spid="_x0000_s45059" name="Equation" r:id="rId4" imgW="2489040" imgH="368280" progId="Equation.DSMT4">
              <p:embed/>
            </p:oleObj>
          </a:graphicData>
        </a:graphic>
      </p:graphicFrame>
      <p:graphicFrame>
        <p:nvGraphicFramePr>
          <p:cNvPr id="7172" name="Object 8"/>
          <p:cNvGraphicFramePr>
            <a:graphicFrameLocks noChangeAspect="1"/>
          </p:cNvGraphicFramePr>
          <p:nvPr>
            <p:ph sz="quarter" idx="3"/>
          </p:nvPr>
        </p:nvGraphicFramePr>
        <p:xfrm>
          <a:off x="8001024" y="3929066"/>
          <a:ext cx="515938" cy="647700"/>
        </p:xfrm>
        <a:graphic>
          <a:graphicData uri="http://schemas.openxmlformats.org/presentationml/2006/ole">
            <p:oleObj spid="_x0000_s45060" name="Equation" r:id="rId5" imgW="215713" imgH="241091" progId="Equation.3">
              <p:embed/>
            </p:oleObj>
          </a:graphicData>
        </a:graphic>
      </p:graphicFrame>
      <p:graphicFrame>
        <p:nvGraphicFramePr>
          <p:cNvPr id="7173" name="Object 10"/>
          <p:cNvGraphicFramePr>
            <a:graphicFrameLocks noChangeAspect="1"/>
          </p:cNvGraphicFramePr>
          <p:nvPr/>
        </p:nvGraphicFramePr>
        <p:xfrm>
          <a:off x="987425" y="5013325"/>
          <a:ext cx="6230938" cy="746125"/>
        </p:xfrm>
        <a:graphic>
          <a:graphicData uri="http://schemas.openxmlformats.org/presentationml/2006/ole">
            <p:oleObj spid="_x0000_s45061" name="Equation" r:id="rId6" imgW="2298600" imgH="241200" progId="Equation.DSMT4">
              <p:embed/>
            </p:oleObj>
          </a:graphicData>
        </a:graphic>
      </p:graphicFrame>
      <p:sp>
        <p:nvSpPr>
          <p:cNvPr id="9" name="Slide Number Placeholder 8"/>
          <p:cNvSpPr>
            <a:spLocks noGrp="1"/>
          </p:cNvSpPr>
          <p:nvPr>
            <p:ph type="sldNum" sz="quarter" idx="12"/>
          </p:nvPr>
        </p:nvSpPr>
        <p:spPr/>
        <p:txBody>
          <a:bodyPr/>
          <a:lstStyle/>
          <a:p>
            <a:pPr>
              <a:defRPr/>
            </a:pPr>
            <a:fld id="{42F89F95-CAFD-4359-8789-774C2989183E}" type="slidenum">
              <a:rPr lang="en-US" smtClean="0"/>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flipV="1">
            <a:off x="457200" y="0"/>
            <a:ext cx="8229600" cy="274638"/>
          </a:xfrm>
        </p:spPr>
        <p:txBody>
          <a:bodyPr>
            <a:normAutofit fontScale="90000"/>
          </a:bodyPr>
          <a:lstStyle/>
          <a:p>
            <a:pPr eaLnBrk="1" hangingPunct="1"/>
            <a:endParaRPr lang="en-AU" sz="4000" smtClean="0"/>
          </a:p>
        </p:txBody>
      </p:sp>
      <p:sp>
        <p:nvSpPr>
          <p:cNvPr id="8197" name="Rectangle 3"/>
          <p:cNvSpPr>
            <a:spLocks noGrp="1" noChangeArrowheads="1"/>
          </p:cNvSpPr>
          <p:nvPr>
            <p:ph type="body" idx="1"/>
          </p:nvPr>
        </p:nvSpPr>
        <p:spPr>
          <a:xfrm>
            <a:off x="457200" y="260350"/>
            <a:ext cx="8229600" cy="5865813"/>
          </a:xfrm>
          <a:solidFill>
            <a:schemeClr val="accent1"/>
          </a:solidFill>
        </p:spPr>
        <p:txBody>
          <a:bodyPr/>
          <a:lstStyle/>
          <a:p>
            <a:pPr eaLnBrk="1" hangingPunct="1"/>
            <a:r>
              <a:rPr lang="en-NZ" smtClean="0"/>
              <a:t>Equation (4) has 2 variables associated with the plasticity, the time of the response in relation to the environmental stimulus  and the variance of this response in the population of interest . Finding the maximum fitness by differentiating with respect to each of these variables and setting to zero gives the two </a:t>
            </a:r>
            <a:r>
              <a:rPr lang="en-NZ" smtClean="0">
                <a:solidFill>
                  <a:srgbClr val="FF0000"/>
                </a:solidFill>
              </a:rPr>
              <a:t>inconsistent</a:t>
            </a:r>
            <a:r>
              <a:rPr lang="en-NZ" smtClean="0"/>
              <a:t> equations:</a:t>
            </a:r>
          </a:p>
          <a:p>
            <a:pPr eaLnBrk="1" hangingPunct="1"/>
            <a:endParaRPr lang="en-NZ" smtClean="0"/>
          </a:p>
          <a:p>
            <a:pPr eaLnBrk="1" hangingPunct="1">
              <a:buFontTx/>
              <a:buNone/>
            </a:pPr>
            <a:r>
              <a:rPr lang="en-NZ" smtClean="0"/>
              <a:t>                                                          (5)</a:t>
            </a:r>
            <a:endParaRPr lang="en-AU" smtClean="0"/>
          </a:p>
        </p:txBody>
      </p:sp>
      <p:sp>
        <p:nvSpPr>
          <p:cNvPr id="819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8199" name="Rectangle 7"/>
          <p:cNvSpPr>
            <a:spLocks noChangeArrowheads="1"/>
          </p:cNvSpPr>
          <p:nvPr/>
        </p:nvSpPr>
        <p:spPr bwMode="auto">
          <a:xfrm>
            <a:off x="0" y="3189288"/>
            <a:ext cx="9144000" cy="0"/>
          </a:xfrm>
          <a:prstGeom prst="rect">
            <a:avLst/>
          </a:prstGeom>
          <a:noFill/>
          <a:ln w="9525">
            <a:noFill/>
            <a:miter lim="800000"/>
            <a:headEnd/>
            <a:tailEnd/>
          </a:ln>
        </p:spPr>
        <p:txBody>
          <a:bodyPr wrap="none" anchor="ctr">
            <a:spAutoFit/>
          </a:bodyPr>
          <a:lstStyle/>
          <a:p>
            <a:endParaRPr lang="en-US"/>
          </a:p>
        </p:txBody>
      </p:sp>
      <p:graphicFrame>
        <p:nvGraphicFramePr>
          <p:cNvPr id="8194" name="Object 6"/>
          <p:cNvGraphicFramePr>
            <a:graphicFrameLocks noChangeAspect="1"/>
          </p:cNvGraphicFramePr>
          <p:nvPr/>
        </p:nvGraphicFramePr>
        <p:xfrm>
          <a:off x="2771775" y="4724400"/>
          <a:ext cx="2879725" cy="990600"/>
        </p:xfrm>
        <a:graphic>
          <a:graphicData uri="http://schemas.openxmlformats.org/presentationml/2006/ole">
            <p:oleObj spid="_x0000_s46082" name="Equation" r:id="rId3" imgW="1397000" imgH="482600" progId="Equation.3">
              <p:embed/>
            </p:oleObj>
          </a:graphicData>
        </a:graphic>
      </p:graphicFrame>
      <p:sp>
        <p:nvSpPr>
          <p:cNvPr id="7" name="Slide Number Placeholder 6"/>
          <p:cNvSpPr>
            <a:spLocks noGrp="1"/>
          </p:cNvSpPr>
          <p:nvPr>
            <p:ph type="sldNum" sz="quarter" idx="12"/>
          </p:nvPr>
        </p:nvSpPr>
        <p:spPr/>
        <p:txBody>
          <a:bodyPr/>
          <a:lstStyle/>
          <a:p>
            <a:fld id="{763B96F8-C033-465D-A2DF-63BFC6E383A9}" type="slidenum">
              <a:rPr lang="en-NZ" smtClean="0"/>
              <a:pPr/>
              <a:t>48</a:t>
            </a:fld>
            <a:endParaRPr lang="en-NZ"/>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10"/>
          <p:cNvSpPr>
            <a:spLocks noGrp="1" noChangeArrowheads="1"/>
          </p:cNvSpPr>
          <p:nvPr>
            <p:ph type="title"/>
          </p:nvPr>
        </p:nvSpPr>
        <p:spPr/>
        <p:txBody>
          <a:bodyPr/>
          <a:lstStyle/>
          <a:p>
            <a:pPr eaLnBrk="1" hangingPunct="1"/>
            <a:endParaRPr lang="en-AU" smtClean="0"/>
          </a:p>
        </p:txBody>
      </p:sp>
      <p:sp>
        <p:nvSpPr>
          <p:cNvPr id="9223" name="Rectangle 3"/>
          <p:cNvSpPr>
            <a:spLocks noGrp="1" noChangeArrowheads="1"/>
          </p:cNvSpPr>
          <p:nvPr>
            <p:ph type="body" sz="half" idx="1"/>
          </p:nvPr>
        </p:nvSpPr>
        <p:spPr>
          <a:xfrm>
            <a:off x="323850" y="404813"/>
            <a:ext cx="8218488" cy="5616575"/>
          </a:xfrm>
          <a:solidFill>
            <a:schemeClr val="accent1"/>
          </a:solidFill>
        </p:spPr>
        <p:txBody>
          <a:bodyPr/>
          <a:lstStyle/>
          <a:p>
            <a:pPr eaLnBrk="1" hangingPunct="1"/>
            <a:r>
              <a:rPr lang="en-NZ" sz="2800" dirty="0" smtClean="0"/>
              <a:t>The fitness of the organism is maximised when plasticity acts at the time from the environmental stimulus given by:</a:t>
            </a:r>
          </a:p>
          <a:p>
            <a:pPr eaLnBrk="1" hangingPunct="1"/>
            <a:endParaRPr lang="en-NZ" sz="2800" dirty="0" smtClean="0"/>
          </a:p>
          <a:p>
            <a:pPr eaLnBrk="1" hangingPunct="1"/>
            <a:endParaRPr lang="en-NZ" sz="2800" dirty="0" smtClean="0"/>
          </a:p>
          <a:p>
            <a:pPr eaLnBrk="1" hangingPunct="1"/>
            <a:endParaRPr lang="en-NZ" sz="2800" dirty="0" smtClean="0"/>
          </a:p>
          <a:p>
            <a:pPr eaLnBrk="1" hangingPunct="1">
              <a:buFontTx/>
              <a:buNone/>
            </a:pPr>
            <a:r>
              <a:rPr lang="en-NZ" sz="2800" dirty="0" smtClean="0"/>
              <a:t>                                                                             (6)</a:t>
            </a:r>
          </a:p>
          <a:p>
            <a:pPr eaLnBrk="1" hangingPunct="1">
              <a:buFontTx/>
              <a:buNone/>
            </a:pPr>
            <a:endParaRPr lang="en-NZ" sz="2800" dirty="0" smtClean="0"/>
          </a:p>
          <a:p>
            <a:pPr eaLnBrk="1" hangingPunct="1">
              <a:buFontTx/>
              <a:buNone/>
            </a:pPr>
            <a:endParaRPr lang="en-NZ" sz="2800" dirty="0" smtClean="0"/>
          </a:p>
          <a:p>
            <a:pPr eaLnBrk="1" hangingPunct="1">
              <a:buFontTx/>
              <a:buNone/>
            </a:pPr>
            <a:r>
              <a:rPr lang="en-NZ" sz="2800" dirty="0" smtClean="0"/>
              <a:t>This uses the first equation       ∂/∂       = 0.</a:t>
            </a:r>
          </a:p>
          <a:p>
            <a:pPr eaLnBrk="1" hangingPunct="1"/>
            <a:endParaRPr lang="en-AU" sz="2800" dirty="0" smtClean="0"/>
          </a:p>
        </p:txBody>
      </p:sp>
      <p:graphicFrame>
        <p:nvGraphicFramePr>
          <p:cNvPr id="9218" name="Object 6"/>
          <p:cNvGraphicFramePr>
            <a:graphicFrameLocks noChangeAspect="1"/>
          </p:cNvGraphicFramePr>
          <p:nvPr>
            <p:ph sz="quarter" idx="2"/>
          </p:nvPr>
        </p:nvGraphicFramePr>
        <p:xfrm>
          <a:off x="6610350" y="2603500"/>
          <a:ext cx="114300" cy="177800"/>
        </p:xfrm>
        <a:graphic>
          <a:graphicData uri="http://schemas.openxmlformats.org/presentationml/2006/ole">
            <p:oleObj spid="_x0000_s47106" name="Equation" r:id="rId3" imgW="114102" imgH="177492" progId="Equation.3">
              <p:embed/>
            </p:oleObj>
          </a:graphicData>
        </a:graphic>
      </p:graphicFrame>
      <p:sp>
        <p:nvSpPr>
          <p:cNvPr id="922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9219" name="Object 4"/>
          <p:cNvGraphicFramePr>
            <a:graphicFrameLocks noChangeAspect="1"/>
          </p:cNvGraphicFramePr>
          <p:nvPr/>
        </p:nvGraphicFramePr>
        <p:xfrm>
          <a:off x="357158" y="1714488"/>
          <a:ext cx="6335712" cy="2520950"/>
        </p:xfrm>
        <a:graphic>
          <a:graphicData uri="http://schemas.openxmlformats.org/presentationml/2006/ole">
            <p:oleObj spid="_x0000_s47107" name="Equation" r:id="rId4" imgW="2222280" imgH="838080" progId="Equation.DSMT4">
              <p:embed/>
            </p:oleObj>
          </a:graphicData>
        </a:graphic>
      </p:graphicFrame>
      <p:graphicFrame>
        <p:nvGraphicFramePr>
          <p:cNvPr id="9220" name="Object 9"/>
          <p:cNvGraphicFramePr>
            <a:graphicFrameLocks noChangeAspect="1"/>
          </p:cNvGraphicFramePr>
          <p:nvPr>
            <p:ph sz="quarter" idx="3"/>
          </p:nvPr>
        </p:nvGraphicFramePr>
        <p:xfrm>
          <a:off x="5292725" y="4797425"/>
          <a:ext cx="282575" cy="503238"/>
        </p:xfrm>
        <a:graphic>
          <a:graphicData uri="http://schemas.openxmlformats.org/presentationml/2006/ole">
            <p:oleObj spid="_x0000_s47108" name="Equation" r:id="rId5" imgW="114102" imgH="177492" progId="Equation.3">
              <p:embed/>
            </p:oleObj>
          </a:graphicData>
        </a:graphic>
      </p:graphicFrame>
      <p:sp>
        <p:nvSpPr>
          <p:cNvPr id="8" name="Slide Number Placeholder 7"/>
          <p:cNvSpPr>
            <a:spLocks noGrp="1"/>
          </p:cNvSpPr>
          <p:nvPr>
            <p:ph type="sldNum" sz="quarter" idx="12"/>
          </p:nvPr>
        </p:nvSpPr>
        <p:spPr/>
        <p:txBody>
          <a:bodyPr/>
          <a:lstStyle/>
          <a:p>
            <a:pPr>
              <a:defRPr/>
            </a:pPr>
            <a:fld id="{42F89F95-CAFD-4359-8789-774C2989183E}"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457200" y="274638"/>
            <a:ext cx="8229600" cy="6107112"/>
          </a:xfrm>
          <a:solidFill>
            <a:schemeClr val="accent1"/>
          </a:solidFill>
        </p:spPr>
        <p:txBody>
          <a:bodyPr/>
          <a:lstStyle/>
          <a:p>
            <a:pPr eaLnBrk="1" hangingPunct="1"/>
            <a:endParaRPr lang="en-AU" smtClean="0"/>
          </a:p>
        </p:txBody>
      </p:sp>
      <p:sp>
        <p:nvSpPr>
          <p:cNvPr id="10245" name="Rectangle 3"/>
          <p:cNvSpPr>
            <a:spLocks noGrp="1" noChangeArrowheads="1"/>
          </p:cNvSpPr>
          <p:nvPr>
            <p:ph type="body" idx="1"/>
          </p:nvPr>
        </p:nvSpPr>
        <p:spPr>
          <a:xfrm>
            <a:off x="457200" y="333375"/>
            <a:ext cx="8229600" cy="5792788"/>
          </a:xfrm>
        </p:spPr>
        <p:txBody>
          <a:bodyPr/>
          <a:lstStyle/>
          <a:p>
            <a:pPr eaLnBrk="1" hangingPunct="1"/>
            <a:r>
              <a:rPr lang="en-NZ" dirty="0" smtClean="0"/>
              <a:t>This shows that when the time of plasticity is stochastic then the mean time of plasticity optimising the expected value of the fitness is extended by an amount given by     . In this respect variation in the response of plasticity in the population might be seen as an advantage in terms of providing extra time for the average response in the population to be most effective.</a:t>
            </a:r>
            <a:endParaRPr lang="en-AU" dirty="0" smtClean="0"/>
          </a:p>
        </p:txBody>
      </p:sp>
      <p:sp>
        <p:nvSpPr>
          <p:cNvPr id="1024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42" name="Object 4"/>
          <p:cNvGraphicFramePr>
            <a:graphicFrameLocks noChangeAspect="1"/>
          </p:cNvGraphicFramePr>
          <p:nvPr/>
        </p:nvGraphicFramePr>
        <p:xfrm>
          <a:off x="6215074" y="1785926"/>
          <a:ext cx="719137" cy="576262"/>
        </p:xfrm>
        <a:graphic>
          <a:graphicData uri="http://schemas.openxmlformats.org/presentationml/2006/ole">
            <p:oleObj spid="_x0000_s48130" name="Equation" r:id="rId3" imgW="304668" imgH="241195" progId="Equation.3">
              <p:embed/>
            </p:oleObj>
          </a:graphicData>
        </a:graphic>
      </p:graphicFrame>
      <p:sp>
        <p:nvSpPr>
          <p:cNvPr id="6" name="Slide Number Placeholder 5"/>
          <p:cNvSpPr>
            <a:spLocks noGrp="1"/>
          </p:cNvSpPr>
          <p:nvPr>
            <p:ph type="sldNum" sz="quarter" idx="12"/>
          </p:nvPr>
        </p:nvSpPr>
        <p:spPr/>
        <p:txBody>
          <a:bodyPr/>
          <a:lstStyle/>
          <a:p>
            <a:fld id="{763B96F8-C033-465D-A2DF-63BFC6E383A9}" type="slidenum">
              <a:rPr lang="en-NZ" smtClean="0"/>
              <a:pPr/>
              <a:t>50</a:t>
            </a:fld>
            <a:endParaRPr lang="en-NZ"/>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lstStyle/>
          <a:p>
            <a:pPr eaLnBrk="1" hangingPunct="1"/>
            <a:endParaRPr lang="en-AU" smtClean="0"/>
          </a:p>
        </p:txBody>
      </p:sp>
      <p:sp>
        <p:nvSpPr>
          <p:cNvPr id="11269" name="Rectangle 3"/>
          <p:cNvSpPr>
            <a:spLocks noGrp="1" noChangeArrowheads="1"/>
          </p:cNvSpPr>
          <p:nvPr>
            <p:ph type="body" idx="1"/>
          </p:nvPr>
        </p:nvSpPr>
        <p:spPr>
          <a:xfrm>
            <a:off x="457200" y="260350"/>
            <a:ext cx="8229600" cy="6408738"/>
          </a:xfrm>
          <a:solidFill>
            <a:schemeClr val="accent1"/>
          </a:solidFill>
        </p:spPr>
        <p:txBody>
          <a:bodyPr>
            <a:normAutofit fontScale="77500" lnSpcReduction="20000"/>
          </a:bodyPr>
          <a:lstStyle/>
          <a:p>
            <a:pPr eaLnBrk="1" hangingPunct="1">
              <a:lnSpc>
                <a:spcPct val="80000"/>
              </a:lnSpc>
            </a:pPr>
            <a:r>
              <a:rPr lang="en-NZ" sz="3800" dirty="0" smtClean="0"/>
              <a:t>However, in terms of </a:t>
            </a:r>
            <a:r>
              <a:rPr lang="en-NZ" sz="3800" dirty="0" smtClean="0">
                <a:solidFill>
                  <a:srgbClr val="FF0000"/>
                </a:solidFill>
              </a:rPr>
              <a:t>Life History</a:t>
            </a:r>
            <a:r>
              <a:rPr lang="en-NZ" sz="3800" dirty="0" smtClean="0"/>
              <a:t> analysis the variance of the response to plasticity might be regarded as the variable of interest. That is, an organism might seek to optimise fitness by manipulating the variance of the response, perhaps by collecting a variety of alleles or by developing epigenetic modes to express such variation. In this case the optimum variance of plasticity to maximise the fitness is given by:</a:t>
            </a:r>
          </a:p>
          <a:p>
            <a:pPr eaLnBrk="1" hangingPunct="1">
              <a:lnSpc>
                <a:spcPct val="80000"/>
              </a:lnSpc>
            </a:pPr>
            <a:endParaRPr lang="en-NZ" sz="2400" dirty="0" smtClean="0"/>
          </a:p>
          <a:p>
            <a:pPr eaLnBrk="1" hangingPunct="1">
              <a:lnSpc>
                <a:spcPct val="80000"/>
              </a:lnSpc>
            </a:pPr>
            <a:endParaRPr lang="en-NZ" sz="2400" dirty="0" smtClean="0"/>
          </a:p>
          <a:p>
            <a:pPr eaLnBrk="1" hangingPunct="1">
              <a:lnSpc>
                <a:spcPct val="80000"/>
              </a:lnSpc>
            </a:pPr>
            <a:endParaRPr lang="en-NZ" sz="24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endParaRPr lang="en-NZ" sz="1600" dirty="0" smtClean="0"/>
          </a:p>
          <a:p>
            <a:pPr eaLnBrk="1" hangingPunct="1">
              <a:lnSpc>
                <a:spcPct val="80000"/>
              </a:lnSpc>
            </a:pPr>
            <a:r>
              <a:rPr lang="en-NZ" sz="1600" dirty="0" smtClean="0"/>
              <a:t>                                                                                                                         </a:t>
            </a:r>
            <a:endParaRPr lang="en-NZ" sz="700" dirty="0" smtClean="0"/>
          </a:p>
          <a:p>
            <a:pPr eaLnBrk="1" hangingPunct="1">
              <a:lnSpc>
                <a:spcPct val="80000"/>
              </a:lnSpc>
            </a:pPr>
            <a:endParaRPr lang="en-NZ" sz="700" dirty="0" smtClean="0"/>
          </a:p>
          <a:p>
            <a:pPr eaLnBrk="1" hangingPunct="1">
              <a:lnSpc>
                <a:spcPct val="80000"/>
              </a:lnSpc>
            </a:pPr>
            <a:endParaRPr lang="en-NZ" sz="700" dirty="0" smtClean="0"/>
          </a:p>
          <a:p>
            <a:pPr eaLnBrk="1" hangingPunct="1">
              <a:lnSpc>
                <a:spcPct val="80000"/>
              </a:lnSpc>
            </a:pPr>
            <a:endParaRPr lang="en-NZ" sz="700" dirty="0" smtClean="0"/>
          </a:p>
          <a:p>
            <a:pPr eaLnBrk="1" hangingPunct="1">
              <a:lnSpc>
                <a:spcPct val="80000"/>
              </a:lnSpc>
            </a:pPr>
            <a:endParaRPr lang="en-NZ" sz="700" dirty="0" smtClean="0"/>
          </a:p>
          <a:p>
            <a:pPr eaLnBrk="1" hangingPunct="1">
              <a:lnSpc>
                <a:spcPct val="80000"/>
              </a:lnSpc>
            </a:pPr>
            <a:endParaRPr lang="en-NZ" sz="700" dirty="0" smtClean="0"/>
          </a:p>
          <a:p>
            <a:pPr eaLnBrk="1" hangingPunct="1">
              <a:lnSpc>
                <a:spcPct val="80000"/>
              </a:lnSpc>
            </a:pPr>
            <a:endParaRPr lang="en-NZ" sz="700" dirty="0" smtClean="0"/>
          </a:p>
          <a:p>
            <a:pPr eaLnBrk="1" hangingPunct="1">
              <a:lnSpc>
                <a:spcPct val="80000"/>
              </a:lnSpc>
            </a:pPr>
            <a:endParaRPr lang="en-NZ" sz="700" dirty="0" smtClean="0"/>
          </a:p>
          <a:p>
            <a:pPr eaLnBrk="1" hangingPunct="1">
              <a:lnSpc>
                <a:spcPct val="80000"/>
              </a:lnSpc>
            </a:pPr>
            <a:endParaRPr lang="en-NZ" sz="600" dirty="0" smtClean="0"/>
          </a:p>
          <a:p>
            <a:pPr eaLnBrk="1" hangingPunct="1">
              <a:lnSpc>
                <a:spcPct val="80000"/>
              </a:lnSpc>
            </a:pPr>
            <a:endParaRPr lang="en-NZ" sz="600" dirty="0" smtClean="0"/>
          </a:p>
          <a:p>
            <a:pPr eaLnBrk="1" hangingPunct="1">
              <a:lnSpc>
                <a:spcPct val="80000"/>
              </a:lnSpc>
            </a:pPr>
            <a:endParaRPr lang="en-NZ" sz="600" dirty="0" smtClean="0"/>
          </a:p>
          <a:p>
            <a:pPr eaLnBrk="1" hangingPunct="1">
              <a:lnSpc>
                <a:spcPct val="80000"/>
              </a:lnSpc>
            </a:pPr>
            <a:endParaRPr lang="en-NZ" sz="600" dirty="0" smtClean="0"/>
          </a:p>
          <a:p>
            <a:pPr eaLnBrk="1" hangingPunct="1">
              <a:lnSpc>
                <a:spcPct val="80000"/>
              </a:lnSpc>
              <a:buFontTx/>
              <a:buNone/>
            </a:pPr>
            <a:r>
              <a:rPr lang="en-NZ" sz="600" dirty="0" smtClean="0"/>
              <a:t>                                                                                                                                                        </a:t>
            </a:r>
          </a:p>
          <a:p>
            <a:pPr eaLnBrk="1" hangingPunct="1">
              <a:lnSpc>
                <a:spcPct val="80000"/>
              </a:lnSpc>
            </a:pPr>
            <a:r>
              <a:rPr lang="en-NZ" sz="600" dirty="0" smtClean="0"/>
              <a:t>                                                                            </a:t>
            </a:r>
          </a:p>
          <a:p>
            <a:pPr eaLnBrk="1" hangingPunct="1">
              <a:lnSpc>
                <a:spcPct val="80000"/>
              </a:lnSpc>
            </a:pPr>
            <a:endParaRPr lang="en-NZ" sz="600" dirty="0" smtClean="0"/>
          </a:p>
          <a:p>
            <a:pPr eaLnBrk="1" hangingPunct="1">
              <a:lnSpc>
                <a:spcPct val="80000"/>
              </a:lnSpc>
              <a:buFontTx/>
              <a:buNone/>
            </a:pPr>
            <a:r>
              <a:rPr lang="en-NZ" sz="600" dirty="0" smtClean="0"/>
              <a:t>                                                                                    </a:t>
            </a:r>
          </a:p>
          <a:p>
            <a:pPr eaLnBrk="1" hangingPunct="1">
              <a:lnSpc>
                <a:spcPct val="80000"/>
              </a:lnSpc>
            </a:pPr>
            <a:endParaRPr lang="en-AU" sz="800" dirty="0" smtClean="0"/>
          </a:p>
        </p:txBody>
      </p:sp>
      <p:sp>
        <p:nvSpPr>
          <p:cNvPr id="1127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1266" name="Object 4"/>
          <p:cNvGraphicFramePr>
            <a:graphicFrameLocks noChangeAspect="1"/>
          </p:cNvGraphicFramePr>
          <p:nvPr/>
        </p:nvGraphicFramePr>
        <p:xfrm>
          <a:off x="1763713" y="3395663"/>
          <a:ext cx="6203950" cy="2552700"/>
        </p:xfrm>
        <a:graphic>
          <a:graphicData uri="http://schemas.openxmlformats.org/presentationml/2006/ole">
            <p:oleObj spid="_x0000_s49154" name="Equation" r:id="rId3" imgW="2273040" imgH="939600" progId="Equation.DSMT4">
              <p:embed/>
            </p:oleObj>
          </a:graphicData>
        </a:graphic>
      </p:graphicFrame>
      <p:sp>
        <p:nvSpPr>
          <p:cNvPr id="6" name="Slide Number Placeholder 5"/>
          <p:cNvSpPr>
            <a:spLocks noGrp="1"/>
          </p:cNvSpPr>
          <p:nvPr>
            <p:ph type="sldNum" sz="quarter" idx="12"/>
          </p:nvPr>
        </p:nvSpPr>
        <p:spPr/>
        <p:txBody>
          <a:bodyPr/>
          <a:lstStyle/>
          <a:p>
            <a:fld id="{763B96F8-C033-465D-A2DF-63BFC6E383A9}" type="slidenum">
              <a:rPr lang="en-NZ" smtClean="0"/>
              <a:pPr/>
              <a:t>51</a:t>
            </a:fld>
            <a:endParaRPr lang="en-NZ"/>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a:solidFill>
            <a:schemeClr val="accent1"/>
          </a:solidFill>
        </p:spPr>
        <p:txBody>
          <a:bodyPr/>
          <a:lstStyle/>
          <a:p>
            <a:pPr eaLnBrk="1" hangingPunct="1"/>
            <a:r>
              <a:rPr lang="en-NZ" dirty="0" smtClean="0"/>
              <a:t>2.4 Results</a:t>
            </a:r>
            <a:endParaRPr lang="en-AU" dirty="0" smtClean="0"/>
          </a:p>
        </p:txBody>
      </p:sp>
      <p:sp>
        <p:nvSpPr>
          <p:cNvPr id="12293" name="Rectangle 3"/>
          <p:cNvSpPr>
            <a:spLocks noGrp="1" noChangeArrowheads="1"/>
          </p:cNvSpPr>
          <p:nvPr>
            <p:ph type="body" sz="half" idx="1"/>
          </p:nvPr>
        </p:nvSpPr>
        <p:spPr>
          <a:xfrm>
            <a:off x="395288" y="1557338"/>
            <a:ext cx="8208962" cy="5300662"/>
          </a:xfrm>
          <a:solidFill>
            <a:schemeClr val="accent1"/>
          </a:solidFill>
        </p:spPr>
        <p:txBody>
          <a:bodyPr/>
          <a:lstStyle/>
          <a:p>
            <a:pPr eaLnBrk="1" hangingPunct="1"/>
            <a:r>
              <a:rPr lang="en-NZ" sz="2800" smtClean="0"/>
              <a:t>However, the results show that the maximum expected value of fitness is not given by an unique pair of numbers for the average time of plasticity and the variance of plasticity, but rather by a set of numbers lying on a straight line in the plane of the average time and the variance of plasticity. Repeating this here…..</a:t>
            </a:r>
            <a:r>
              <a:rPr lang="en-NZ" sz="2800" i="1" smtClean="0">
                <a:solidFill>
                  <a:srgbClr val="FF0000"/>
                </a:solidFill>
              </a:rPr>
              <a:t>New term</a:t>
            </a:r>
          </a:p>
          <a:p>
            <a:pPr eaLnBrk="1" hangingPunct="1"/>
            <a:endParaRPr lang="en-NZ" sz="2800" smtClean="0"/>
          </a:p>
          <a:p>
            <a:pPr eaLnBrk="1" hangingPunct="1"/>
            <a:endParaRPr lang="en-NZ" sz="2800" smtClean="0"/>
          </a:p>
          <a:p>
            <a:pPr eaLnBrk="1" hangingPunct="1"/>
            <a:endParaRPr lang="en-NZ" sz="2800" smtClean="0"/>
          </a:p>
          <a:p>
            <a:pPr eaLnBrk="1" hangingPunct="1"/>
            <a:r>
              <a:rPr lang="en-NZ" sz="2800" smtClean="0"/>
              <a:t>This is shown on the following diagram:</a:t>
            </a:r>
          </a:p>
          <a:p>
            <a:pPr eaLnBrk="1" hangingPunct="1"/>
            <a:endParaRPr lang="en-AU" sz="2800" smtClean="0"/>
          </a:p>
        </p:txBody>
      </p:sp>
      <p:graphicFrame>
        <p:nvGraphicFramePr>
          <p:cNvPr id="12290" name="Object 4"/>
          <p:cNvGraphicFramePr>
            <a:graphicFrameLocks noChangeAspect="1"/>
          </p:cNvGraphicFramePr>
          <p:nvPr>
            <p:ph sz="half" idx="2"/>
          </p:nvPr>
        </p:nvGraphicFramePr>
        <p:xfrm>
          <a:off x="2484438" y="4724400"/>
          <a:ext cx="4175125" cy="1490663"/>
        </p:xfrm>
        <a:graphic>
          <a:graphicData uri="http://schemas.openxmlformats.org/presentationml/2006/ole">
            <p:oleObj spid="_x0000_s50178" name="Equation" r:id="rId3" imgW="2349500" imgH="838200" progId="Equation.3">
              <p:embed/>
            </p:oleObj>
          </a:graphicData>
        </a:graphic>
      </p:graphicFrame>
      <p:sp>
        <p:nvSpPr>
          <p:cNvPr id="12294" name="Line 6"/>
          <p:cNvSpPr>
            <a:spLocks noChangeShapeType="1"/>
          </p:cNvSpPr>
          <p:nvPr/>
        </p:nvSpPr>
        <p:spPr bwMode="auto">
          <a:xfrm flipH="1">
            <a:off x="6011863" y="4581525"/>
            <a:ext cx="1008062" cy="863600"/>
          </a:xfrm>
          <a:prstGeom prst="line">
            <a:avLst/>
          </a:prstGeom>
          <a:noFill/>
          <a:ln w="9525">
            <a:solidFill>
              <a:schemeClr val="tx1"/>
            </a:solidFill>
            <a:round/>
            <a:headEnd/>
            <a:tailEnd type="triangle" w="med" len="med"/>
          </a:ln>
        </p:spPr>
        <p:txBody>
          <a:bodyPr/>
          <a:lstStyle/>
          <a:p>
            <a:endParaRPr lang="en-US"/>
          </a:p>
        </p:txBody>
      </p:sp>
      <p:sp>
        <p:nvSpPr>
          <p:cNvPr id="6" name="Slide Number Placeholder 5"/>
          <p:cNvSpPr>
            <a:spLocks noGrp="1"/>
          </p:cNvSpPr>
          <p:nvPr>
            <p:ph type="sldNum" sz="quarter" idx="12"/>
          </p:nvPr>
        </p:nvSpPr>
        <p:spPr/>
        <p:txBody>
          <a:bodyPr/>
          <a:lstStyle/>
          <a:p>
            <a:pPr>
              <a:defRPr/>
            </a:pPr>
            <a:fld id="{12BC99CB-8122-4942-B5FB-F82B5AA1FBC5}" type="slidenum">
              <a:rPr lang="en-US" smtClean="0"/>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pPr eaLnBrk="1" hangingPunct="1"/>
            <a:endParaRPr lang="en-AU" smtClean="0"/>
          </a:p>
        </p:txBody>
      </p:sp>
      <p:sp>
        <p:nvSpPr>
          <p:cNvPr id="30724" name="Rectangle 3"/>
          <p:cNvSpPr>
            <a:spLocks noGrp="1" noChangeArrowheads="1"/>
          </p:cNvSpPr>
          <p:nvPr>
            <p:ph type="body" idx="1"/>
          </p:nvPr>
        </p:nvSpPr>
        <p:spPr>
          <a:xfrm>
            <a:off x="457200" y="260350"/>
            <a:ext cx="8229600" cy="5865813"/>
          </a:xfrm>
        </p:spPr>
        <p:txBody>
          <a:bodyPr/>
          <a:lstStyle/>
          <a:p>
            <a:pPr eaLnBrk="1" hangingPunct="1"/>
            <a:endParaRPr lang="en-AU" smtClean="0"/>
          </a:p>
        </p:txBody>
      </p:sp>
      <p:pic>
        <p:nvPicPr>
          <p:cNvPr id="30725" name="Picture 4"/>
          <p:cNvPicPr>
            <a:picLocks noChangeAspect="1" noChangeArrowheads="1"/>
          </p:cNvPicPr>
          <p:nvPr/>
        </p:nvPicPr>
        <p:blipFill>
          <a:blip r:embed="rId2" cstate="print"/>
          <a:srcRect/>
          <a:stretch>
            <a:fillRect/>
          </a:stretch>
        </p:blipFill>
        <p:spPr bwMode="auto">
          <a:xfrm>
            <a:off x="400050" y="260350"/>
            <a:ext cx="8343900" cy="61214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63B96F8-C033-465D-A2DF-63BFC6E383A9}" type="slidenum">
              <a:rPr lang="en-NZ" smtClean="0"/>
              <a:pPr/>
              <a:t>53</a:t>
            </a:fld>
            <a:endParaRPr lang="en-NZ"/>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endParaRPr lang="en-AU" smtClean="0"/>
          </a:p>
        </p:txBody>
      </p:sp>
      <p:sp>
        <p:nvSpPr>
          <p:cNvPr id="31748" name="Rectangle 3"/>
          <p:cNvSpPr>
            <a:spLocks noGrp="1" noChangeArrowheads="1"/>
          </p:cNvSpPr>
          <p:nvPr>
            <p:ph type="body" idx="1"/>
          </p:nvPr>
        </p:nvSpPr>
        <p:spPr>
          <a:xfrm>
            <a:off x="457200" y="5300663"/>
            <a:ext cx="8229600" cy="1296987"/>
          </a:xfrm>
        </p:spPr>
        <p:txBody>
          <a:bodyPr/>
          <a:lstStyle/>
          <a:p>
            <a:pPr eaLnBrk="1" hangingPunct="1">
              <a:lnSpc>
                <a:spcPct val="90000"/>
              </a:lnSpc>
            </a:pPr>
            <a:r>
              <a:rPr lang="en-NZ" sz="2400" b="1" smtClean="0"/>
              <a:t>Figure 2: </a:t>
            </a:r>
            <a:r>
              <a:rPr lang="en-NZ" sz="2400" smtClean="0"/>
              <a:t>The frequency distributions for the time to plasticity for 2 populations each having the same optimal expected value for fitness given by equation (3).</a:t>
            </a:r>
            <a:endParaRPr lang="en-AU" sz="2400" smtClean="0"/>
          </a:p>
        </p:txBody>
      </p:sp>
      <p:pic>
        <p:nvPicPr>
          <p:cNvPr id="31749" name="Picture 5"/>
          <p:cNvPicPr>
            <a:picLocks noChangeAspect="1" noChangeArrowheads="1"/>
          </p:cNvPicPr>
          <p:nvPr/>
        </p:nvPicPr>
        <p:blipFill>
          <a:blip r:embed="rId2" cstate="print"/>
          <a:srcRect/>
          <a:stretch>
            <a:fillRect/>
          </a:stretch>
        </p:blipFill>
        <p:spPr bwMode="auto">
          <a:xfrm>
            <a:off x="1908175" y="188913"/>
            <a:ext cx="5287963" cy="51911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63B96F8-C033-465D-A2DF-63BFC6E383A9}" type="slidenum">
              <a:rPr lang="en-NZ" smtClean="0"/>
              <a:pPr/>
              <a:t>54</a:t>
            </a:fld>
            <a:endParaRPr lang="en-NZ"/>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flipV="1">
            <a:off x="457200" y="188913"/>
            <a:ext cx="8229600" cy="85725"/>
          </a:xfrm>
        </p:spPr>
        <p:txBody>
          <a:bodyPr>
            <a:normAutofit fontScale="90000"/>
          </a:bodyPr>
          <a:lstStyle/>
          <a:p>
            <a:pPr eaLnBrk="1" hangingPunct="1"/>
            <a:endParaRPr lang="en-AU" sz="4000" smtClean="0"/>
          </a:p>
        </p:txBody>
      </p:sp>
      <p:sp>
        <p:nvSpPr>
          <p:cNvPr id="32772" name="Rectangle 3"/>
          <p:cNvSpPr>
            <a:spLocks noGrp="1" noChangeArrowheads="1"/>
          </p:cNvSpPr>
          <p:nvPr>
            <p:ph type="body" idx="1"/>
          </p:nvPr>
        </p:nvSpPr>
        <p:spPr>
          <a:xfrm>
            <a:off x="457200" y="188913"/>
            <a:ext cx="8229600" cy="5937250"/>
          </a:xfrm>
          <a:solidFill>
            <a:schemeClr val="accent1"/>
          </a:solidFill>
        </p:spPr>
        <p:txBody>
          <a:bodyPr/>
          <a:lstStyle/>
          <a:p>
            <a:pPr eaLnBrk="1" hangingPunct="1">
              <a:buNone/>
            </a:pPr>
            <a:r>
              <a:rPr lang="en-NZ" dirty="0" smtClean="0"/>
              <a:t>          </a:t>
            </a:r>
          </a:p>
          <a:p>
            <a:pPr eaLnBrk="1" hangingPunct="1"/>
            <a:endParaRPr lang="en-NZ" dirty="0" smtClean="0"/>
          </a:p>
          <a:p>
            <a:pPr eaLnBrk="1" hangingPunct="1"/>
            <a:endParaRPr lang="en-NZ" dirty="0" smtClean="0"/>
          </a:p>
          <a:p>
            <a:pPr eaLnBrk="1" hangingPunct="1"/>
            <a:r>
              <a:rPr lang="en-NZ" dirty="0" smtClean="0"/>
              <a:t>A population might not be on the optimal mean time – variance of plasticity line for a number of reasons. For example, the average energy available </a:t>
            </a:r>
            <a:r>
              <a:rPr lang="en-NZ" i="1" dirty="0" smtClean="0"/>
              <a:t>E</a:t>
            </a:r>
            <a:r>
              <a:rPr lang="en-NZ" dirty="0" smtClean="0"/>
              <a:t> might change, resulting in a parallel shift of the optimum mean time variance line, or the predation rates might change altering the slope. </a:t>
            </a:r>
            <a:endParaRPr lang="en-AU" dirty="0"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55</a:t>
            </a:fld>
            <a:endParaRPr lang="en-NZ"/>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endParaRPr lang="en-AU" smtClean="0"/>
          </a:p>
        </p:txBody>
      </p:sp>
      <p:sp>
        <p:nvSpPr>
          <p:cNvPr id="33796" name="Rectangle 3"/>
          <p:cNvSpPr>
            <a:spLocks noGrp="1" noChangeArrowheads="1"/>
          </p:cNvSpPr>
          <p:nvPr>
            <p:ph type="body" idx="1"/>
          </p:nvPr>
        </p:nvSpPr>
        <p:spPr>
          <a:xfrm>
            <a:off x="457200" y="333375"/>
            <a:ext cx="8218488" cy="6191250"/>
          </a:xfrm>
          <a:solidFill>
            <a:schemeClr val="accent1"/>
          </a:solidFill>
        </p:spPr>
        <p:txBody>
          <a:bodyPr/>
          <a:lstStyle/>
          <a:p>
            <a:pPr eaLnBrk="1" hangingPunct="1">
              <a:lnSpc>
                <a:spcPct val="80000"/>
              </a:lnSpc>
            </a:pPr>
            <a:r>
              <a:rPr lang="en-NZ" smtClean="0"/>
              <a:t>If the population ends up off the optimal line the question arises of the expected path in the mean time of plasticity – variance of plasticity space that it will take to get to the new optimal line. </a:t>
            </a:r>
          </a:p>
          <a:p>
            <a:pPr eaLnBrk="1" hangingPunct="1">
              <a:lnSpc>
                <a:spcPct val="80000"/>
              </a:lnSpc>
              <a:buFontTx/>
              <a:buNone/>
            </a:pPr>
            <a:endParaRPr lang="en-NZ" smtClean="0"/>
          </a:p>
          <a:p>
            <a:pPr eaLnBrk="1" hangingPunct="1">
              <a:lnSpc>
                <a:spcPct val="80000"/>
              </a:lnSpc>
            </a:pPr>
            <a:r>
              <a:rPr lang="en-NZ" smtClean="0"/>
              <a:t>To calculate this path we assume that the probability distribution of time </a:t>
            </a:r>
            <a:r>
              <a:rPr lang="en-NZ" i="1" smtClean="0"/>
              <a:t>t</a:t>
            </a:r>
            <a:r>
              <a:rPr lang="en-NZ" smtClean="0"/>
              <a:t> to switch states (the plasticity factor for the population) remains Gaussian. This means that the new environment induces a similar average change in </a:t>
            </a:r>
            <a:r>
              <a:rPr lang="en-NZ" i="1" smtClean="0"/>
              <a:t>t</a:t>
            </a:r>
            <a:r>
              <a:rPr lang="en-NZ" smtClean="0"/>
              <a:t> across the population, preserving the Gaussian character of its probability density</a:t>
            </a:r>
            <a:r>
              <a:rPr lang="en-NZ" sz="2800" smtClean="0"/>
              <a:t>. </a:t>
            </a:r>
          </a:p>
        </p:txBody>
      </p:sp>
      <p:sp>
        <p:nvSpPr>
          <p:cNvPr id="33797"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33798"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6" name="Slide Number Placeholder 5"/>
          <p:cNvSpPr>
            <a:spLocks noGrp="1"/>
          </p:cNvSpPr>
          <p:nvPr>
            <p:ph type="sldNum" sz="quarter" idx="12"/>
          </p:nvPr>
        </p:nvSpPr>
        <p:spPr/>
        <p:txBody>
          <a:bodyPr/>
          <a:lstStyle/>
          <a:p>
            <a:fld id="{763B96F8-C033-465D-A2DF-63BFC6E383A9}" type="slidenum">
              <a:rPr lang="en-NZ" smtClean="0"/>
              <a:pPr/>
              <a:t>56</a:t>
            </a:fld>
            <a:endParaRPr lang="en-NZ"/>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8"/>
          <p:cNvSpPr>
            <a:spLocks noGrp="1" noChangeArrowheads="1"/>
          </p:cNvSpPr>
          <p:nvPr>
            <p:ph type="title"/>
          </p:nvPr>
        </p:nvSpPr>
        <p:spPr>
          <a:solidFill>
            <a:schemeClr val="accent1"/>
          </a:solidFill>
        </p:spPr>
        <p:txBody>
          <a:bodyPr/>
          <a:lstStyle/>
          <a:p>
            <a:pPr eaLnBrk="1" hangingPunct="1"/>
            <a:r>
              <a:rPr lang="en-NZ" sz="4000" smtClean="0"/>
              <a:t>Transition to a new optimal state:</a:t>
            </a:r>
            <a:endParaRPr lang="en-AU" sz="4000" smtClean="0"/>
          </a:p>
        </p:txBody>
      </p:sp>
      <p:sp>
        <p:nvSpPr>
          <p:cNvPr id="13318" name="Rectangle 3"/>
          <p:cNvSpPr>
            <a:spLocks noGrp="1" noChangeArrowheads="1"/>
          </p:cNvSpPr>
          <p:nvPr>
            <p:ph type="body" sz="half" idx="1"/>
          </p:nvPr>
        </p:nvSpPr>
        <p:spPr>
          <a:xfrm>
            <a:off x="457200" y="1600200"/>
            <a:ext cx="8291513" cy="5068888"/>
          </a:xfrm>
          <a:solidFill>
            <a:schemeClr val="accent1"/>
          </a:solidFill>
        </p:spPr>
        <p:txBody>
          <a:bodyPr/>
          <a:lstStyle/>
          <a:p>
            <a:pPr eaLnBrk="1" hangingPunct="1"/>
            <a:r>
              <a:rPr lang="en-NZ" sz="2800" dirty="0" smtClean="0"/>
              <a:t>Assuming that the path of the population in mean time of plasticity – variance of plasticity space proceeds in a direction most favourable to the population this means</a:t>
            </a:r>
          </a:p>
          <a:p>
            <a:pPr eaLnBrk="1" hangingPunct="1">
              <a:buFontTx/>
              <a:buNone/>
            </a:pPr>
            <a:r>
              <a:rPr lang="en-NZ" sz="2800" dirty="0" smtClean="0"/>
              <a:t>    that the path from a point                </a:t>
            </a:r>
          </a:p>
          <a:p>
            <a:pPr eaLnBrk="1" hangingPunct="1">
              <a:buFontTx/>
              <a:buNone/>
            </a:pPr>
            <a:r>
              <a:rPr lang="en-NZ" sz="2800" dirty="0" smtClean="0"/>
              <a:t>    to a point            on the new optimal line . </a:t>
            </a:r>
          </a:p>
          <a:p>
            <a:pPr eaLnBrk="1" hangingPunct="1">
              <a:buFontTx/>
              <a:buNone/>
            </a:pPr>
            <a:r>
              <a:rPr lang="en-NZ" sz="2800" dirty="0" smtClean="0"/>
              <a:t>   </a:t>
            </a:r>
            <a:r>
              <a:rPr lang="en-NZ" sz="2800" dirty="0" smtClean="0">
                <a:solidFill>
                  <a:srgbClr val="FF0000"/>
                </a:solidFill>
              </a:rPr>
              <a:t>That is, the population will follow a path that is perpendicular to the level curves of the expected value of the fitness function (3).</a:t>
            </a:r>
            <a:endParaRPr lang="en-AU" sz="2800" dirty="0" smtClean="0">
              <a:solidFill>
                <a:srgbClr val="FF0000"/>
              </a:solidFill>
            </a:endParaRPr>
          </a:p>
          <a:p>
            <a:pPr eaLnBrk="1" hangingPunct="1"/>
            <a:endParaRPr lang="en-AU" sz="2800" dirty="0" smtClean="0"/>
          </a:p>
        </p:txBody>
      </p:sp>
      <p:graphicFrame>
        <p:nvGraphicFramePr>
          <p:cNvPr id="13314" name="Object 4"/>
          <p:cNvGraphicFramePr>
            <a:graphicFrameLocks noChangeAspect="1"/>
          </p:cNvGraphicFramePr>
          <p:nvPr>
            <p:ph sz="quarter" idx="2"/>
          </p:nvPr>
        </p:nvGraphicFramePr>
        <p:xfrm>
          <a:off x="5003800" y="3429000"/>
          <a:ext cx="935038" cy="455613"/>
        </p:xfrm>
        <a:graphic>
          <a:graphicData uri="http://schemas.openxmlformats.org/presentationml/2006/ole">
            <p:oleObj spid="_x0000_s51202" name="Equation" r:id="rId3" imgW="520474" imgH="253890" progId="Equation.3">
              <p:embed/>
            </p:oleObj>
          </a:graphicData>
        </a:graphic>
      </p:graphicFrame>
      <p:graphicFrame>
        <p:nvGraphicFramePr>
          <p:cNvPr id="13315" name="Object 7"/>
          <p:cNvGraphicFramePr>
            <a:graphicFrameLocks noChangeAspect="1"/>
          </p:cNvGraphicFramePr>
          <p:nvPr>
            <p:ph sz="quarter" idx="3"/>
          </p:nvPr>
        </p:nvGraphicFramePr>
        <p:xfrm>
          <a:off x="2285984" y="3929066"/>
          <a:ext cx="935038" cy="493713"/>
        </p:xfrm>
        <a:graphic>
          <a:graphicData uri="http://schemas.openxmlformats.org/presentationml/2006/ole">
            <p:oleObj spid="_x0000_s51203" name="Equation" r:id="rId4" imgW="482391" imgH="253890" progId="Equation.3">
              <p:embed/>
            </p:oleObj>
          </a:graphicData>
        </a:graphic>
      </p:graphicFrame>
      <p:sp>
        <p:nvSpPr>
          <p:cNvPr id="6" name="Slide Number Placeholder 5"/>
          <p:cNvSpPr>
            <a:spLocks noGrp="1"/>
          </p:cNvSpPr>
          <p:nvPr>
            <p:ph type="sldNum" sz="quarter" idx="12"/>
          </p:nvPr>
        </p:nvSpPr>
        <p:spPr/>
        <p:txBody>
          <a:bodyPr/>
          <a:lstStyle/>
          <a:p>
            <a:pPr>
              <a:defRPr/>
            </a:pPr>
            <a:fld id="{42F89F95-CAFD-4359-8789-774C2989183E}" type="slidenum">
              <a:rPr lang="en-US" smtClean="0"/>
              <a:pPr>
                <a:defRPr/>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endParaRPr lang="en-AU" smtClean="0"/>
          </a:p>
        </p:txBody>
      </p:sp>
      <p:sp>
        <p:nvSpPr>
          <p:cNvPr id="34820" name="Rectangle 3"/>
          <p:cNvSpPr>
            <a:spLocks noGrp="1" noChangeArrowheads="1"/>
          </p:cNvSpPr>
          <p:nvPr>
            <p:ph type="body" idx="1"/>
          </p:nvPr>
        </p:nvSpPr>
        <p:spPr>
          <a:xfrm>
            <a:off x="457200" y="404813"/>
            <a:ext cx="8229600" cy="6048375"/>
          </a:xfrm>
          <a:solidFill>
            <a:schemeClr val="accent1"/>
          </a:solidFill>
        </p:spPr>
        <p:txBody>
          <a:bodyPr/>
          <a:lstStyle/>
          <a:p>
            <a:pPr eaLnBrk="1" hangingPunct="1">
              <a:lnSpc>
                <a:spcPct val="90000"/>
              </a:lnSpc>
            </a:pPr>
            <a:r>
              <a:rPr lang="en-NZ" sz="2400" smtClean="0"/>
              <a:t>Let </a:t>
            </a:r>
            <a:r>
              <a:rPr lang="en-NZ" sz="2400" i="1" smtClean="0"/>
              <a:t>x</a:t>
            </a:r>
            <a:r>
              <a:rPr lang="en-NZ" sz="2400" smtClean="0"/>
              <a:t> = variance,</a:t>
            </a:r>
          </a:p>
          <a:p>
            <a:pPr eaLnBrk="1" hangingPunct="1">
              <a:lnSpc>
                <a:spcPct val="90000"/>
              </a:lnSpc>
              <a:buFontTx/>
              <a:buNone/>
            </a:pPr>
            <a:r>
              <a:rPr lang="en-NZ" sz="2400" smtClean="0"/>
              <a:t>         </a:t>
            </a:r>
            <a:r>
              <a:rPr lang="en-NZ" sz="2400" i="1" smtClean="0"/>
              <a:t>y</a:t>
            </a:r>
            <a:r>
              <a:rPr lang="en-NZ" sz="2400" smtClean="0"/>
              <a:t> = mean time</a:t>
            </a:r>
          </a:p>
          <a:p>
            <a:pPr eaLnBrk="1" hangingPunct="1">
              <a:lnSpc>
                <a:spcPct val="90000"/>
              </a:lnSpc>
              <a:buFontTx/>
              <a:buNone/>
            </a:pPr>
            <a:r>
              <a:rPr lang="en-NZ" sz="2400" smtClean="0"/>
              <a:t>  </a:t>
            </a:r>
            <a:r>
              <a:rPr lang="en-NZ" sz="2400" i="1" smtClean="0"/>
              <a:t>w</a:t>
            </a:r>
            <a:r>
              <a:rPr lang="en-NZ" sz="2400" baseline="-25000" smtClean="0"/>
              <a:t>1</a:t>
            </a:r>
            <a:r>
              <a:rPr lang="en-NZ" sz="2400" smtClean="0"/>
              <a:t> = maximum of the expected value of </a:t>
            </a:r>
          </a:p>
          <a:p>
            <a:pPr eaLnBrk="1" hangingPunct="1">
              <a:lnSpc>
                <a:spcPct val="90000"/>
              </a:lnSpc>
              <a:buFontTx/>
              <a:buNone/>
            </a:pPr>
            <a:r>
              <a:rPr lang="en-NZ" sz="2400" smtClean="0"/>
              <a:t>           fitness, with   </a:t>
            </a:r>
          </a:p>
          <a:p>
            <a:pPr eaLnBrk="1" hangingPunct="1">
              <a:lnSpc>
                <a:spcPct val="90000"/>
              </a:lnSpc>
              <a:buFontTx/>
              <a:buNone/>
            </a:pPr>
            <a:r>
              <a:rPr lang="en-NZ" sz="2400" smtClean="0"/>
              <a:t>           available energy is </a:t>
            </a:r>
            <a:r>
              <a:rPr lang="en-NZ" sz="2400" i="1" smtClean="0"/>
              <a:t>E</a:t>
            </a:r>
            <a:r>
              <a:rPr lang="en-NZ" sz="2400" baseline="-25000" smtClean="0"/>
              <a:t>1</a:t>
            </a:r>
            <a:r>
              <a:rPr lang="en-NZ" sz="2400" smtClean="0"/>
              <a:t>; </a:t>
            </a:r>
            <a:r>
              <a:rPr lang="en-NZ" sz="2400" i="1" smtClean="0"/>
              <a:t>w</a:t>
            </a:r>
            <a:r>
              <a:rPr lang="en-NZ" sz="2400" baseline="-25000" smtClean="0"/>
              <a:t>1 </a:t>
            </a:r>
            <a:r>
              <a:rPr lang="en-NZ" sz="2400" smtClean="0"/>
              <a:t>=  </a:t>
            </a:r>
            <a:r>
              <a:rPr lang="en-NZ" sz="2400" i="1" smtClean="0"/>
              <a:t>F(x,y)</a:t>
            </a:r>
          </a:p>
          <a:p>
            <a:pPr eaLnBrk="1" hangingPunct="1">
              <a:lnSpc>
                <a:spcPct val="90000"/>
              </a:lnSpc>
              <a:buFontTx/>
              <a:buNone/>
            </a:pPr>
            <a:r>
              <a:rPr lang="en-NZ" sz="2400" smtClean="0"/>
              <a:t>Then </a:t>
            </a:r>
            <a:r>
              <a:rPr lang="en-NZ" sz="2400" i="1" smtClean="0"/>
              <a:t>E</a:t>
            </a:r>
            <a:r>
              <a:rPr lang="en-NZ" sz="2400" baseline="-25000" smtClean="0"/>
              <a:t>1</a:t>
            </a:r>
            <a:r>
              <a:rPr lang="en-NZ" sz="2400" smtClean="0"/>
              <a:t> → </a:t>
            </a:r>
            <a:r>
              <a:rPr lang="en-NZ" sz="2400" i="1" smtClean="0"/>
              <a:t>E</a:t>
            </a:r>
            <a:r>
              <a:rPr lang="en-NZ" sz="2400" baseline="-25000" smtClean="0"/>
              <a:t>2</a:t>
            </a:r>
          </a:p>
          <a:p>
            <a:pPr eaLnBrk="1" hangingPunct="1">
              <a:lnSpc>
                <a:spcPct val="90000"/>
              </a:lnSpc>
              <a:buFontTx/>
              <a:buNone/>
            </a:pPr>
            <a:r>
              <a:rPr lang="en-NZ" sz="2400" smtClean="0"/>
              <a:t>The path  to w</a:t>
            </a:r>
            <a:r>
              <a:rPr lang="en-NZ" sz="2400" baseline="-25000" smtClean="0"/>
              <a:t>2</a:t>
            </a:r>
            <a:r>
              <a:rPr lang="en-NZ" sz="2400" smtClean="0"/>
              <a:t> = maximum of the expected value</a:t>
            </a:r>
          </a:p>
          <a:p>
            <a:pPr eaLnBrk="1" hangingPunct="1">
              <a:lnSpc>
                <a:spcPct val="90000"/>
              </a:lnSpc>
              <a:buFontTx/>
              <a:buNone/>
            </a:pPr>
            <a:r>
              <a:rPr lang="en-NZ" sz="2400" smtClean="0"/>
              <a:t> of fitness, with   </a:t>
            </a:r>
          </a:p>
          <a:p>
            <a:pPr eaLnBrk="1" hangingPunct="1">
              <a:lnSpc>
                <a:spcPct val="90000"/>
              </a:lnSpc>
              <a:buFontTx/>
              <a:buNone/>
            </a:pPr>
            <a:r>
              <a:rPr lang="en-NZ" sz="2400" smtClean="0"/>
              <a:t>           available energy  </a:t>
            </a:r>
            <a:r>
              <a:rPr lang="en-NZ" sz="2400" i="1" smtClean="0"/>
              <a:t>E</a:t>
            </a:r>
            <a:r>
              <a:rPr lang="en-NZ" sz="2400" baseline="-25000" smtClean="0"/>
              <a:t>2</a:t>
            </a:r>
            <a:r>
              <a:rPr lang="en-NZ" sz="2400" smtClean="0"/>
              <a:t> will follow the o.d.e</a:t>
            </a:r>
          </a:p>
          <a:p>
            <a:pPr eaLnBrk="1" hangingPunct="1">
              <a:lnSpc>
                <a:spcPct val="90000"/>
              </a:lnSpc>
              <a:buFontTx/>
              <a:buNone/>
            </a:pPr>
            <a:endParaRPr lang="en-NZ" sz="2400" smtClean="0"/>
          </a:p>
          <a:p>
            <a:pPr eaLnBrk="1" hangingPunct="1">
              <a:lnSpc>
                <a:spcPct val="90000"/>
              </a:lnSpc>
              <a:buFontTx/>
              <a:buNone/>
            </a:pPr>
            <a:r>
              <a:rPr lang="en-NZ" sz="2400" smtClean="0"/>
              <a:t>                </a:t>
            </a:r>
            <a:r>
              <a:rPr lang="en-NZ" sz="2400" u="sng" smtClean="0"/>
              <a:t>d</a:t>
            </a:r>
            <a:r>
              <a:rPr lang="en-NZ" sz="2400" i="1" u="sng" smtClean="0"/>
              <a:t>y</a:t>
            </a:r>
            <a:r>
              <a:rPr lang="en-NZ" sz="2400" smtClean="0"/>
              <a:t>   =    </a:t>
            </a:r>
            <a:r>
              <a:rPr lang="en-NZ" sz="2400" u="sng" smtClean="0"/>
              <a:t>∂</a:t>
            </a:r>
            <a:r>
              <a:rPr lang="en-NZ" sz="2400" i="1" u="sng" smtClean="0"/>
              <a:t>F</a:t>
            </a:r>
            <a:r>
              <a:rPr lang="en-NZ" sz="2400" u="sng" smtClean="0"/>
              <a:t>/ ∂</a:t>
            </a:r>
            <a:r>
              <a:rPr lang="en-NZ" sz="2400" i="1" u="sng" smtClean="0"/>
              <a:t>y</a:t>
            </a:r>
            <a:r>
              <a:rPr lang="en-NZ" sz="2400" u="sng" smtClean="0"/>
              <a:t>         </a:t>
            </a:r>
          </a:p>
          <a:p>
            <a:pPr eaLnBrk="1" hangingPunct="1">
              <a:lnSpc>
                <a:spcPct val="90000"/>
              </a:lnSpc>
              <a:buFontTx/>
              <a:buNone/>
            </a:pPr>
            <a:r>
              <a:rPr lang="en-NZ" sz="2400" smtClean="0"/>
              <a:t>                d</a:t>
            </a:r>
            <a:r>
              <a:rPr lang="en-NZ" sz="2400" i="1" smtClean="0"/>
              <a:t>x</a:t>
            </a:r>
            <a:r>
              <a:rPr lang="en-NZ" sz="2400" smtClean="0"/>
              <a:t>         ∂</a:t>
            </a:r>
            <a:r>
              <a:rPr lang="en-NZ" sz="2400" i="1" smtClean="0"/>
              <a:t>F</a:t>
            </a:r>
            <a:r>
              <a:rPr lang="en-NZ" sz="2400" smtClean="0"/>
              <a:t>/ ∂</a:t>
            </a:r>
            <a:r>
              <a:rPr lang="en-NZ" sz="2400" i="1" smtClean="0"/>
              <a:t>x </a:t>
            </a:r>
          </a:p>
          <a:p>
            <a:pPr eaLnBrk="1" hangingPunct="1">
              <a:lnSpc>
                <a:spcPct val="90000"/>
              </a:lnSpc>
              <a:buFontTx/>
              <a:buNone/>
            </a:pPr>
            <a:r>
              <a:rPr lang="en-NZ" sz="2400" smtClean="0"/>
              <a:t>which is perpendicular to the level curves, that is the steepest path. This is shown in the following diagram…it is obtainable analytically!!!! </a:t>
            </a:r>
            <a:endParaRPr lang="en-AU" sz="2400"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58</a:t>
            </a:fld>
            <a:endParaRPr lang="en-NZ"/>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flipV="1">
            <a:off x="457200" y="0"/>
            <a:ext cx="8229600" cy="274638"/>
          </a:xfrm>
        </p:spPr>
        <p:txBody>
          <a:bodyPr>
            <a:normAutofit fontScale="90000"/>
          </a:bodyPr>
          <a:lstStyle/>
          <a:p>
            <a:pPr eaLnBrk="1" hangingPunct="1"/>
            <a:endParaRPr lang="en-AU" sz="4000" smtClean="0"/>
          </a:p>
        </p:txBody>
      </p:sp>
      <p:sp>
        <p:nvSpPr>
          <p:cNvPr id="35844" name="Rectangle 3"/>
          <p:cNvSpPr>
            <a:spLocks noGrp="1" noChangeArrowheads="1"/>
          </p:cNvSpPr>
          <p:nvPr>
            <p:ph type="body" idx="1"/>
          </p:nvPr>
        </p:nvSpPr>
        <p:spPr>
          <a:xfrm>
            <a:off x="611188" y="5084763"/>
            <a:ext cx="8229600" cy="1512887"/>
          </a:xfrm>
          <a:solidFill>
            <a:schemeClr val="accent1"/>
          </a:solidFill>
        </p:spPr>
        <p:txBody>
          <a:bodyPr/>
          <a:lstStyle/>
          <a:p>
            <a:pPr eaLnBrk="1" hangingPunct="1"/>
            <a:r>
              <a:rPr lang="en-NZ" sz="1800" b="1" smtClean="0"/>
              <a:t>Figure 3.</a:t>
            </a:r>
            <a:r>
              <a:rPr lang="en-NZ" sz="1800" smtClean="0"/>
              <a:t> The trade – off between the expected value of the time for plasticity and the variance of the time for plasticity in a population subjected to 2 different energy availabilities, and the optimal path of time to plasticity mean and variance when the energy available changes from low to high.</a:t>
            </a:r>
          </a:p>
          <a:p>
            <a:pPr eaLnBrk="1" hangingPunct="1">
              <a:buFontTx/>
              <a:buNone/>
            </a:pPr>
            <a:endParaRPr lang="en-AU" sz="1800" smtClean="0"/>
          </a:p>
        </p:txBody>
      </p:sp>
      <p:pic>
        <p:nvPicPr>
          <p:cNvPr id="35845" name="Picture 5" descr="Plasticity-F1"/>
          <p:cNvPicPr>
            <a:picLocks noChangeAspect="1" noChangeArrowheads="1"/>
          </p:cNvPicPr>
          <p:nvPr/>
        </p:nvPicPr>
        <p:blipFill>
          <a:blip r:embed="rId2" cstate="print"/>
          <a:srcRect/>
          <a:stretch>
            <a:fillRect/>
          </a:stretch>
        </p:blipFill>
        <p:spPr bwMode="auto">
          <a:xfrm>
            <a:off x="1547813" y="404813"/>
            <a:ext cx="4900612" cy="449103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63B96F8-C033-465D-A2DF-63BFC6E383A9}" type="slidenum">
              <a:rPr lang="en-NZ" smtClean="0"/>
              <a:pPr/>
              <a:t>59</a:t>
            </a:fld>
            <a:endParaRPr lang="en-NZ"/>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395288" y="-892175"/>
            <a:ext cx="8229600" cy="1143000"/>
          </a:xfrm>
          <a:solidFill>
            <a:schemeClr val="accent1"/>
          </a:solidFill>
        </p:spPr>
        <p:txBody>
          <a:bodyPr/>
          <a:lstStyle/>
          <a:p>
            <a:pPr eaLnBrk="1" hangingPunct="1"/>
            <a:r>
              <a:rPr lang="en-NZ" smtClean="0"/>
              <a:t>Example</a:t>
            </a:r>
            <a:endParaRPr lang="en-AU" smtClean="0"/>
          </a:p>
        </p:txBody>
      </p:sp>
      <p:sp>
        <p:nvSpPr>
          <p:cNvPr id="36868" name="Rectangle 3"/>
          <p:cNvSpPr>
            <a:spLocks noGrp="1" noChangeArrowheads="1"/>
          </p:cNvSpPr>
          <p:nvPr>
            <p:ph type="body" idx="1"/>
          </p:nvPr>
        </p:nvSpPr>
        <p:spPr>
          <a:xfrm>
            <a:off x="323850" y="404813"/>
            <a:ext cx="8229600" cy="5976937"/>
          </a:xfrm>
          <a:solidFill>
            <a:schemeClr val="accent1"/>
          </a:solidFill>
        </p:spPr>
        <p:txBody>
          <a:bodyPr/>
          <a:lstStyle/>
          <a:p>
            <a:pPr eaLnBrk="1" hangingPunct="1">
              <a:lnSpc>
                <a:spcPct val="80000"/>
              </a:lnSpc>
              <a:buFontTx/>
              <a:buNone/>
            </a:pPr>
            <a:r>
              <a:rPr lang="en-NZ" sz="2800" smtClean="0"/>
              <a:t>Consider a population with</a:t>
            </a:r>
          </a:p>
          <a:p>
            <a:pPr eaLnBrk="1" hangingPunct="1">
              <a:lnSpc>
                <a:spcPct val="80000"/>
              </a:lnSpc>
              <a:buFontTx/>
              <a:buNone/>
            </a:pPr>
            <a:r>
              <a:rPr lang="en-NZ" sz="2800" smtClean="0"/>
              <a:t>  T = 100 days, </a:t>
            </a:r>
          </a:p>
          <a:p>
            <a:pPr eaLnBrk="1" hangingPunct="1">
              <a:lnSpc>
                <a:spcPct val="80000"/>
              </a:lnSpc>
              <a:buFontTx/>
              <a:buNone/>
            </a:pPr>
            <a:r>
              <a:rPr lang="en-NZ" sz="2800" smtClean="0"/>
              <a:t>   an average energy level of 100 units, </a:t>
            </a:r>
          </a:p>
          <a:p>
            <a:pPr eaLnBrk="1" hangingPunct="1">
              <a:lnSpc>
                <a:spcPct val="80000"/>
              </a:lnSpc>
              <a:buFontTx/>
              <a:buNone/>
            </a:pPr>
            <a:r>
              <a:rPr lang="en-NZ" sz="2800" i="1" smtClean="0"/>
              <a:t>   μ</a:t>
            </a:r>
            <a:r>
              <a:rPr lang="en-NZ" sz="2800" i="1" baseline="-25000" smtClean="0"/>
              <a:t>1</a:t>
            </a:r>
            <a:r>
              <a:rPr lang="en-NZ" sz="2800" smtClean="0"/>
              <a:t> = 0.2, </a:t>
            </a:r>
            <a:r>
              <a:rPr lang="en-NZ" sz="2800" i="1" smtClean="0"/>
              <a:t>μ</a:t>
            </a:r>
            <a:r>
              <a:rPr lang="en-NZ" sz="2800" i="1" baseline="-25000" smtClean="0"/>
              <a:t>2</a:t>
            </a:r>
            <a:r>
              <a:rPr lang="en-NZ" sz="2800" smtClean="0"/>
              <a:t> = 0.1 days</a:t>
            </a:r>
            <a:r>
              <a:rPr lang="en-NZ" sz="2800" baseline="30000" smtClean="0"/>
              <a:t>-1</a:t>
            </a:r>
            <a:r>
              <a:rPr lang="en-NZ" sz="2800" smtClean="0"/>
              <a:t> </a:t>
            </a:r>
          </a:p>
          <a:p>
            <a:pPr eaLnBrk="1" hangingPunct="1">
              <a:lnSpc>
                <a:spcPct val="80000"/>
              </a:lnSpc>
              <a:buFontTx/>
              <a:buNone/>
            </a:pPr>
            <a:r>
              <a:rPr lang="en-NZ" sz="2800" i="1" smtClean="0"/>
              <a:t>   c</a:t>
            </a:r>
            <a:r>
              <a:rPr lang="en-NZ" sz="2800" i="1" baseline="-25000" smtClean="0"/>
              <a:t>1</a:t>
            </a:r>
            <a:r>
              <a:rPr lang="en-NZ" sz="2800" smtClean="0"/>
              <a:t> = 0.5, </a:t>
            </a:r>
            <a:r>
              <a:rPr lang="en-NZ" sz="2800" i="1" smtClean="0"/>
              <a:t>c</a:t>
            </a:r>
            <a:r>
              <a:rPr lang="en-NZ" sz="2800" i="1" baseline="-25000" smtClean="0"/>
              <a:t>2</a:t>
            </a:r>
            <a:r>
              <a:rPr lang="en-NZ" sz="2800" smtClean="0"/>
              <a:t> = 2 units. days</a:t>
            </a:r>
            <a:r>
              <a:rPr lang="en-NZ" sz="2800" baseline="30000" smtClean="0"/>
              <a:t>-1</a:t>
            </a:r>
            <a:r>
              <a:rPr lang="en-NZ" sz="2800" smtClean="0"/>
              <a:t> </a:t>
            </a:r>
          </a:p>
          <a:p>
            <a:pPr eaLnBrk="1" hangingPunct="1">
              <a:lnSpc>
                <a:spcPct val="80000"/>
              </a:lnSpc>
              <a:buFontTx/>
              <a:buNone/>
            </a:pPr>
            <a:r>
              <a:rPr lang="en-NZ" sz="2800" smtClean="0"/>
              <a:t>   standard deviation </a:t>
            </a:r>
            <a:r>
              <a:rPr lang="en-NZ" sz="2800" i="1" smtClean="0"/>
              <a:t>σ</a:t>
            </a:r>
            <a:r>
              <a:rPr lang="en-NZ" sz="2800" smtClean="0"/>
              <a:t> = 8 days. </a:t>
            </a:r>
          </a:p>
          <a:p>
            <a:pPr eaLnBrk="1" hangingPunct="1">
              <a:lnSpc>
                <a:spcPct val="80000"/>
              </a:lnSpc>
              <a:buFontTx/>
              <a:buNone/>
            </a:pPr>
            <a:r>
              <a:rPr lang="en-NZ" sz="2800" smtClean="0"/>
              <a:t>   This will have an optimal average time to optimal plasticity of 84.1 days. (The deterministic calculation is 77.7 days, that is, 6.4 days less). </a:t>
            </a:r>
          </a:p>
          <a:p>
            <a:pPr eaLnBrk="1" hangingPunct="1">
              <a:lnSpc>
                <a:spcPct val="80000"/>
              </a:lnSpc>
              <a:buFontTx/>
              <a:buNone/>
            </a:pPr>
            <a:r>
              <a:rPr lang="en-NZ" sz="2800" smtClean="0"/>
              <a:t>If the energy level available from the environment changes to 105 units then the equations imply the population will move to an optimal mean time for plasticity of 81.8 days with a standard deviation of 7.2 days. </a:t>
            </a:r>
            <a:endParaRPr lang="en-AU" sz="2800" smtClean="0"/>
          </a:p>
        </p:txBody>
      </p:sp>
      <p:sp>
        <p:nvSpPr>
          <p:cNvPr id="4" name="Slide Number Placeholder 3"/>
          <p:cNvSpPr>
            <a:spLocks noGrp="1"/>
          </p:cNvSpPr>
          <p:nvPr>
            <p:ph type="sldNum" sz="quarter" idx="12"/>
          </p:nvPr>
        </p:nvSpPr>
        <p:spPr/>
        <p:txBody>
          <a:bodyPr/>
          <a:lstStyle/>
          <a:p>
            <a:fld id="{763B96F8-C033-465D-A2DF-63BFC6E383A9}" type="slidenum">
              <a:rPr lang="en-NZ" smtClean="0"/>
              <a:pPr/>
              <a:t>60</a:t>
            </a:fld>
            <a:endParaRPr lang="en-NZ"/>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solidFill>
            <a:schemeClr val="accent1"/>
          </a:solidFill>
        </p:spPr>
        <p:txBody>
          <a:bodyPr/>
          <a:lstStyle/>
          <a:p>
            <a:pPr eaLnBrk="1" hangingPunct="1"/>
            <a:r>
              <a:rPr lang="en-NZ" smtClean="0"/>
              <a:t>Example continued</a:t>
            </a:r>
            <a:endParaRPr lang="en-AU" smtClean="0"/>
          </a:p>
        </p:txBody>
      </p:sp>
      <p:sp>
        <p:nvSpPr>
          <p:cNvPr id="37892" name="Rectangle 3"/>
          <p:cNvSpPr>
            <a:spLocks noGrp="1" noChangeArrowheads="1"/>
          </p:cNvSpPr>
          <p:nvPr>
            <p:ph type="body" idx="1"/>
          </p:nvPr>
        </p:nvSpPr>
        <p:spPr>
          <a:xfrm>
            <a:off x="457200" y="1600200"/>
            <a:ext cx="8229600" cy="4997450"/>
          </a:xfrm>
          <a:ln>
            <a:solidFill>
              <a:srgbClr val="FF0000"/>
            </a:solidFill>
          </a:ln>
        </p:spPr>
        <p:txBody>
          <a:bodyPr/>
          <a:lstStyle/>
          <a:p>
            <a:pPr eaLnBrk="1" hangingPunct="1">
              <a:buFontTx/>
              <a:buNone/>
            </a:pPr>
            <a:r>
              <a:rPr lang="en-NZ" smtClean="0"/>
              <a:t>The extra energy available results in a shorter time to implement plasticity, because the population has more energy to spare on maintaining plasticity for a longer time.</a:t>
            </a:r>
          </a:p>
          <a:p>
            <a:pPr eaLnBrk="1" hangingPunct="1">
              <a:buFontTx/>
              <a:buNone/>
            </a:pPr>
            <a:r>
              <a:rPr lang="en-NZ" smtClean="0"/>
              <a:t>    Energy    Mean time           Std Deviation</a:t>
            </a:r>
            <a:endParaRPr lang="en-AU" smtClean="0"/>
          </a:p>
          <a:p>
            <a:pPr eaLnBrk="1" hangingPunct="1">
              <a:buFontTx/>
              <a:buNone/>
            </a:pPr>
            <a:r>
              <a:rPr lang="en-NZ" smtClean="0"/>
              <a:t>       100           </a:t>
            </a:r>
            <a:r>
              <a:rPr lang="en-NZ" smtClean="0">
                <a:solidFill>
                  <a:srgbClr val="FF0000"/>
                </a:solidFill>
              </a:rPr>
              <a:t>84.1  days</a:t>
            </a:r>
            <a:r>
              <a:rPr lang="en-NZ" smtClean="0"/>
              <a:t>             8 days</a:t>
            </a:r>
          </a:p>
          <a:p>
            <a:pPr eaLnBrk="1" hangingPunct="1">
              <a:buFontTx/>
              <a:buNone/>
            </a:pPr>
            <a:r>
              <a:rPr lang="en-NZ" smtClean="0"/>
              <a:t>       105           </a:t>
            </a:r>
            <a:r>
              <a:rPr lang="en-NZ" smtClean="0">
                <a:solidFill>
                  <a:srgbClr val="FF0000"/>
                </a:solidFill>
              </a:rPr>
              <a:t>81.8 days             7.2 days</a:t>
            </a:r>
          </a:p>
          <a:p>
            <a:pPr eaLnBrk="1" hangingPunct="1">
              <a:buFontTx/>
              <a:buNone/>
            </a:pPr>
            <a:r>
              <a:rPr lang="en-NZ" smtClean="0">
                <a:solidFill>
                  <a:srgbClr val="FF0000"/>
                </a:solidFill>
              </a:rPr>
              <a:t>                            Outcomes in Red</a:t>
            </a:r>
            <a:endParaRPr lang="en-AU" smtClean="0">
              <a:solidFill>
                <a:srgbClr val="FF0000"/>
              </a:solidFill>
            </a:endParaRPr>
          </a:p>
        </p:txBody>
      </p:sp>
      <p:sp>
        <p:nvSpPr>
          <p:cNvPr id="4" name="Slide Number Placeholder 3"/>
          <p:cNvSpPr>
            <a:spLocks noGrp="1"/>
          </p:cNvSpPr>
          <p:nvPr>
            <p:ph type="sldNum" sz="quarter" idx="12"/>
          </p:nvPr>
        </p:nvSpPr>
        <p:spPr/>
        <p:txBody>
          <a:bodyPr/>
          <a:lstStyle/>
          <a:p>
            <a:fld id="{763B96F8-C033-465D-A2DF-63BFC6E383A9}" type="slidenum">
              <a:rPr lang="en-NZ" smtClean="0"/>
              <a:pPr/>
              <a:t>61</a:t>
            </a:fld>
            <a:endParaRPr lang="en-NZ"/>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solidFill>
            <a:schemeClr val="accent1"/>
          </a:solidFill>
        </p:spPr>
        <p:txBody>
          <a:bodyPr/>
          <a:lstStyle/>
          <a:p>
            <a:pPr eaLnBrk="1" hangingPunct="1"/>
            <a:r>
              <a:rPr lang="en-NZ" dirty="0" smtClean="0"/>
              <a:t>2.5. Discussion</a:t>
            </a:r>
            <a:endParaRPr lang="en-AU" dirty="0" smtClean="0"/>
          </a:p>
        </p:txBody>
      </p:sp>
      <p:sp>
        <p:nvSpPr>
          <p:cNvPr id="38916" name="Rectangle 3"/>
          <p:cNvSpPr>
            <a:spLocks noGrp="1" noChangeArrowheads="1"/>
          </p:cNvSpPr>
          <p:nvPr>
            <p:ph type="body" idx="1"/>
          </p:nvPr>
        </p:nvSpPr>
        <p:spPr>
          <a:xfrm>
            <a:off x="457200" y="1600200"/>
            <a:ext cx="8291513" cy="4924425"/>
          </a:xfrm>
          <a:solidFill>
            <a:schemeClr val="accent1"/>
          </a:solidFill>
        </p:spPr>
        <p:txBody>
          <a:bodyPr/>
          <a:lstStyle/>
          <a:p>
            <a:pPr eaLnBrk="1" hangingPunct="1">
              <a:lnSpc>
                <a:spcPct val="90000"/>
              </a:lnSpc>
            </a:pPr>
            <a:r>
              <a:rPr lang="en-NZ" sz="2800" smtClean="0"/>
              <a:t>The analysis presented here shows a relationship between the average time for plasticity and the variance of the time for plasticity. </a:t>
            </a:r>
          </a:p>
          <a:p>
            <a:pPr eaLnBrk="1" hangingPunct="1">
              <a:lnSpc>
                <a:spcPct val="90000"/>
              </a:lnSpc>
            </a:pPr>
            <a:r>
              <a:rPr lang="en-NZ" sz="2800" smtClean="0"/>
              <a:t>The higher the variance the longer the average time for plasticity that maximises the organism’s fitness. </a:t>
            </a:r>
          </a:p>
          <a:p>
            <a:pPr eaLnBrk="1" hangingPunct="1">
              <a:lnSpc>
                <a:spcPct val="90000"/>
              </a:lnSpc>
            </a:pPr>
            <a:r>
              <a:rPr lang="en-NZ" sz="2800" smtClean="0"/>
              <a:t>If there was a constraint which acted to ensure that plasticity required some minimum time, the organism might adjust the variance of the time for plasticity to maximise fitness. </a:t>
            </a:r>
          </a:p>
        </p:txBody>
      </p:sp>
      <p:sp>
        <p:nvSpPr>
          <p:cNvPr id="4" name="Slide Number Placeholder 3"/>
          <p:cNvSpPr>
            <a:spLocks noGrp="1"/>
          </p:cNvSpPr>
          <p:nvPr>
            <p:ph type="sldNum" sz="quarter" idx="12"/>
          </p:nvPr>
        </p:nvSpPr>
        <p:spPr/>
        <p:txBody>
          <a:bodyPr/>
          <a:lstStyle/>
          <a:p>
            <a:fld id="{763B96F8-C033-465D-A2DF-63BFC6E383A9}" type="slidenum">
              <a:rPr lang="en-NZ" smtClean="0"/>
              <a:pPr/>
              <a:t>62</a:t>
            </a:fld>
            <a:endParaRPr lang="en-NZ"/>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323850" y="-892175"/>
            <a:ext cx="8229600" cy="1143000"/>
          </a:xfrm>
        </p:spPr>
        <p:txBody>
          <a:bodyPr/>
          <a:lstStyle/>
          <a:p>
            <a:pPr eaLnBrk="1" hangingPunct="1"/>
            <a:endParaRPr lang="en-AU" smtClean="0"/>
          </a:p>
        </p:txBody>
      </p:sp>
      <p:sp>
        <p:nvSpPr>
          <p:cNvPr id="39940" name="Rectangle 3"/>
          <p:cNvSpPr>
            <a:spLocks noGrp="1" noChangeArrowheads="1"/>
          </p:cNvSpPr>
          <p:nvPr>
            <p:ph type="body" idx="1"/>
          </p:nvPr>
        </p:nvSpPr>
        <p:spPr>
          <a:xfrm>
            <a:off x="457200" y="188913"/>
            <a:ext cx="8291513" cy="6669087"/>
          </a:xfrm>
          <a:solidFill>
            <a:schemeClr val="accent1"/>
          </a:solidFill>
        </p:spPr>
        <p:txBody>
          <a:bodyPr/>
          <a:lstStyle/>
          <a:p>
            <a:pPr eaLnBrk="1" hangingPunct="1">
              <a:lnSpc>
                <a:spcPct val="90000"/>
              </a:lnSpc>
            </a:pPr>
            <a:r>
              <a:rPr lang="en-NZ" smtClean="0"/>
              <a:t>The smaller the difference between the death rates the greater the variance which ensures maximum fitness (for a given average time for plasticity). </a:t>
            </a:r>
          </a:p>
          <a:p>
            <a:pPr eaLnBrk="1" hangingPunct="1">
              <a:lnSpc>
                <a:spcPct val="90000"/>
              </a:lnSpc>
            </a:pPr>
            <a:r>
              <a:rPr lang="en-NZ" smtClean="0"/>
              <a:t>Alternatively, the greater the difference between death rates the smaller the variance for maximum fitness. </a:t>
            </a:r>
          </a:p>
          <a:p>
            <a:pPr eaLnBrk="1" hangingPunct="1">
              <a:lnSpc>
                <a:spcPct val="90000"/>
              </a:lnSpc>
            </a:pPr>
            <a:r>
              <a:rPr lang="en-NZ" smtClean="0"/>
              <a:t>Similarly for the energy cost of implementing plasticity.</a:t>
            </a:r>
          </a:p>
          <a:p>
            <a:pPr eaLnBrk="1" hangingPunct="1">
              <a:lnSpc>
                <a:spcPct val="90000"/>
              </a:lnSpc>
            </a:pPr>
            <a:r>
              <a:rPr lang="en-NZ" smtClean="0"/>
              <a:t>The moments (1st and 2</a:t>
            </a:r>
            <a:r>
              <a:rPr lang="en-NZ" baseline="30000" smtClean="0"/>
              <a:t>nd</a:t>
            </a:r>
            <a:r>
              <a:rPr lang="en-NZ" smtClean="0"/>
              <a:t>) of the optimal distribution are obtained by a shift in available energy easily by solving a first order o.d.e.</a:t>
            </a:r>
          </a:p>
        </p:txBody>
      </p:sp>
      <p:sp>
        <p:nvSpPr>
          <p:cNvPr id="4" name="Slide Number Placeholder 3"/>
          <p:cNvSpPr>
            <a:spLocks noGrp="1"/>
          </p:cNvSpPr>
          <p:nvPr>
            <p:ph type="sldNum" sz="quarter" idx="12"/>
          </p:nvPr>
        </p:nvSpPr>
        <p:spPr/>
        <p:txBody>
          <a:bodyPr/>
          <a:lstStyle/>
          <a:p>
            <a:fld id="{763B96F8-C033-465D-A2DF-63BFC6E383A9}" type="slidenum">
              <a:rPr lang="en-NZ" smtClean="0"/>
              <a:pPr/>
              <a:t>63</a:t>
            </a:fld>
            <a:endParaRPr lang="en-NZ"/>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6350" y="404813"/>
            <a:ext cx="9144000" cy="2808287"/>
          </a:xfrm>
          <a:solidFill>
            <a:schemeClr val="tx2">
              <a:lumMod val="20000"/>
              <a:lumOff val="80000"/>
            </a:schemeClr>
          </a:solidFill>
        </p:spPr>
        <p:txBody>
          <a:bodyPr wrap="square" lIns="91440" tIns="45720" rIns="91440" bIns="45720" numCol="1" anchorCtr="0" compatLnSpc="1">
            <a:prstTxWarp prst="textNoShape">
              <a:avLst/>
            </a:prstTxWarp>
            <a:normAutofit/>
          </a:bodyPr>
          <a:lstStyle/>
          <a:p>
            <a:pPr algn="ctr" eaLnBrk="1" hangingPunct="1">
              <a:defRPr/>
            </a:pPr>
            <a:r>
              <a:rPr lang="en-US" sz="3400" cap="none" dirty="0" smtClean="0">
                <a:solidFill>
                  <a:schemeClr val="tx1"/>
                </a:solidFill>
                <a:latin typeface="MS Reference Sans Serif" charset="0"/>
                <a:cs typeface="Times New Roman" charset="0"/>
              </a:rPr>
              <a:t/>
            </a:r>
            <a:br>
              <a:rPr lang="en-US" sz="3400" cap="none" dirty="0" smtClean="0">
                <a:solidFill>
                  <a:schemeClr val="tx1"/>
                </a:solidFill>
                <a:latin typeface="MS Reference Sans Serif" charset="0"/>
                <a:cs typeface="Times New Roman" charset="0"/>
              </a:rPr>
            </a:br>
            <a:r>
              <a:rPr lang="en-US" sz="3400" cap="none" dirty="0" smtClean="0">
                <a:solidFill>
                  <a:schemeClr val="tx1"/>
                </a:solidFill>
                <a:latin typeface="MS Reference Sans Serif" charset="0"/>
                <a:cs typeface="Times New Roman" charset="0"/>
              </a:rPr>
              <a:t>3. “OPTIMAL NUTRITIONAL STRATEGIES FOR MAMMALIAN DEVELOPMENT: </a:t>
            </a:r>
            <a:br>
              <a:rPr lang="en-US" sz="3400" cap="none" dirty="0" smtClean="0">
                <a:solidFill>
                  <a:schemeClr val="tx1"/>
                </a:solidFill>
                <a:latin typeface="MS Reference Sans Serif" charset="0"/>
                <a:cs typeface="Times New Roman" charset="0"/>
              </a:rPr>
            </a:br>
            <a:r>
              <a:rPr lang="en-US" sz="3400" cap="none" dirty="0" smtClean="0">
                <a:solidFill>
                  <a:schemeClr val="tx1"/>
                </a:solidFill>
                <a:latin typeface="MS Reference Sans Serif" charset="0"/>
                <a:cs typeface="Times New Roman" charset="0"/>
              </a:rPr>
              <a:t>A SYSTEM APPROACH”</a:t>
            </a:r>
            <a:br>
              <a:rPr lang="en-US" sz="3400" cap="none" dirty="0" smtClean="0">
                <a:solidFill>
                  <a:schemeClr val="tx1"/>
                </a:solidFill>
                <a:latin typeface="MS Reference Sans Serif" charset="0"/>
                <a:cs typeface="Times New Roman" charset="0"/>
              </a:rPr>
            </a:br>
            <a:r>
              <a:rPr lang="en-US" sz="1400" dirty="0" smtClean="0">
                <a:latin typeface="MS Reference Sans Serif" charset="0"/>
                <a:cs typeface="Times New Roman" charset="0"/>
              </a:rPr>
              <a:t>NZMSC</a:t>
            </a:r>
            <a:r>
              <a:rPr lang="en-US" sz="1400" cap="none" dirty="0" smtClean="0">
                <a:solidFill>
                  <a:schemeClr val="tx1"/>
                </a:solidFill>
                <a:latin typeface="MS Reference Sans Serif" charset="0"/>
                <a:cs typeface="Times New Roman" charset="0"/>
              </a:rPr>
              <a:t> 2011</a:t>
            </a:r>
          </a:p>
        </p:txBody>
      </p:sp>
      <p:sp>
        <p:nvSpPr>
          <p:cNvPr id="25603" name="Text Box 26"/>
          <p:cNvSpPr txBox="1">
            <a:spLocks noChangeArrowheads="1"/>
          </p:cNvSpPr>
          <p:nvPr/>
        </p:nvSpPr>
        <p:spPr bwMode="auto">
          <a:xfrm>
            <a:off x="2268538" y="3573463"/>
            <a:ext cx="6335712" cy="3016250"/>
          </a:xfrm>
          <a:prstGeom prst="rect">
            <a:avLst/>
          </a:prstGeom>
          <a:solidFill>
            <a:schemeClr val="bg2"/>
          </a:solidFill>
          <a:ln w="9525">
            <a:noFill/>
            <a:miter lim="800000"/>
            <a:headEnd/>
            <a:tailEnd/>
          </a:ln>
        </p:spPr>
        <p:txBody>
          <a:bodyPr>
            <a:spAutoFit/>
          </a:bodyPr>
          <a:lstStyle/>
          <a:p>
            <a:pPr algn="ctr">
              <a:spcBef>
                <a:spcPct val="50000"/>
              </a:spcBef>
            </a:pPr>
            <a:endParaRPr lang="en-US" sz="2800">
              <a:latin typeface="MS Reference Sans Serif" charset="0"/>
              <a:cs typeface="Times New Roman" charset="0"/>
            </a:endParaRPr>
          </a:p>
          <a:p>
            <a:pPr algn="ctr">
              <a:spcBef>
                <a:spcPct val="50000"/>
              </a:spcBef>
            </a:pPr>
            <a:endParaRPr lang="en-US" sz="2800">
              <a:latin typeface="MS Reference Sans Serif" charset="0"/>
              <a:cs typeface="Times New Roman" charset="0"/>
            </a:endParaRPr>
          </a:p>
          <a:p>
            <a:pPr algn="ctr">
              <a:spcBef>
                <a:spcPct val="50000"/>
              </a:spcBef>
            </a:pPr>
            <a:endParaRPr lang="en-US" sz="2000">
              <a:latin typeface="MS Reference Sans Serif" charset="0"/>
              <a:cs typeface="Times New Roman" charset="0"/>
            </a:endParaRPr>
          </a:p>
          <a:p>
            <a:pPr algn="ctr">
              <a:spcBef>
                <a:spcPct val="50000"/>
              </a:spcBef>
            </a:pPr>
            <a:r>
              <a:rPr lang="en-US" sz="2000">
                <a:latin typeface="MS Reference Sans Serif" charset="0"/>
                <a:cs typeface="Times New Roman" charset="0"/>
              </a:rPr>
              <a:t>Chanakarn Kiataramkul (Bangkok)*</a:t>
            </a:r>
          </a:p>
          <a:p>
            <a:pPr>
              <a:spcBef>
                <a:spcPct val="50000"/>
              </a:spcBef>
            </a:pPr>
            <a:r>
              <a:rPr lang="en-US" sz="2000">
                <a:latin typeface="MS Reference Sans Serif" charset="0"/>
                <a:cs typeface="Times New Roman" charset="0"/>
              </a:rPr>
              <a:t>        Alona Ben-Tal (Massey University)</a:t>
            </a:r>
          </a:p>
          <a:p>
            <a:pPr algn="ctr">
              <a:spcBef>
                <a:spcPct val="50000"/>
              </a:spcBef>
            </a:pPr>
            <a:r>
              <a:rPr lang="en-US" sz="2000">
                <a:latin typeface="MS Reference Sans Serif" charset="0"/>
                <a:cs typeface="Times New Roman" charset="0"/>
              </a:rPr>
              <a:t>Yongwimon Lenbury (Bangkok)</a:t>
            </a:r>
          </a:p>
        </p:txBody>
      </p:sp>
      <p:sp>
        <p:nvSpPr>
          <p:cNvPr id="25604" name="Text Box 26"/>
          <p:cNvSpPr txBox="1">
            <a:spLocks noChangeArrowheads="1"/>
          </p:cNvSpPr>
          <p:nvPr/>
        </p:nvSpPr>
        <p:spPr bwMode="auto">
          <a:xfrm>
            <a:off x="2124075" y="3182938"/>
            <a:ext cx="7019925" cy="5354637"/>
          </a:xfrm>
          <a:prstGeom prst="rect">
            <a:avLst/>
          </a:prstGeom>
          <a:noFill/>
          <a:ln w="9525">
            <a:noFill/>
            <a:miter lim="800000"/>
            <a:headEnd/>
            <a:tailEnd/>
          </a:ln>
        </p:spPr>
        <p:txBody>
          <a:bodyPr>
            <a:spAutoFit/>
          </a:bodyPr>
          <a:lstStyle/>
          <a:p>
            <a:pPr>
              <a:spcBef>
                <a:spcPct val="50000"/>
              </a:spcBef>
            </a:pPr>
            <a:r>
              <a:rPr lang="en-US" sz="2400" b="1">
                <a:latin typeface="MS Reference Sans Serif" charset="0"/>
                <a:cs typeface="Times New Roman" charset="0"/>
              </a:rPr>
              <a:t>            Graeme Wake</a:t>
            </a:r>
          </a:p>
          <a:p>
            <a:pPr>
              <a:spcBef>
                <a:spcPct val="50000"/>
              </a:spcBef>
            </a:pPr>
            <a:r>
              <a:rPr lang="en-US" sz="2000" b="1">
                <a:latin typeface="MS Reference Sans Serif" charset="0"/>
                <a:cs typeface="Times New Roman" charset="0"/>
              </a:rPr>
              <a:t>    Centre for Mathematics-in-Industry,</a:t>
            </a:r>
          </a:p>
          <a:p>
            <a:pPr>
              <a:spcBef>
                <a:spcPct val="50000"/>
              </a:spcBef>
            </a:pPr>
            <a:r>
              <a:rPr lang="en-US" sz="2000" b="1">
                <a:latin typeface="MS Reference Sans Serif" charset="0"/>
                <a:cs typeface="Times New Roman" charset="0"/>
              </a:rPr>
              <a:t>  Massey University, Auckland, New Zealand</a:t>
            </a:r>
          </a:p>
          <a:p>
            <a:pPr>
              <a:spcBef>
                <a:spcPct val="50000"/>
              </a:spcBef>
            </a:pPr>
            <a:r>
              <a:rPr lang="en-US" sz="2000" b="1">
                <a:latin typeface="MS Reference Sans Serif" charset="0"/>
                <a:cs typeface="Times New Roman" charset="0"/>
              </a:rPr>
              <a:t>                             </a:t>
            </a:r>
          </a:p>
          <a:p>
            <a:pPr>
              <a:spcBef>
                <a:spcPct val="50000"/>
              </a:spcBef>
            </a:pPr>
            <a:r>
              <a:rPr lang="en-US" sz="2000" b="1">
                <a:latin typeface="MS Reference Sans Serif" charset="0"/>
                <a:cs typeface="Times New Roman" charset="0"/>
              </a:rPr>
              <a:t>                         &amp;</a:t>
            </a:r>
          </a:p>
          <a:p>
            <a:pPr>
              <a:spcBef>
                <a:spcPct val="50000"/>
              </a:spcBef>
            </a:pPr>
            <a:endParaRPr lang="en-US" sz="2000" b="1">
              <a:latin typeface="MS Reference Sans Serif" charset="0"/>
              <a:cs typeface="Times New Roman" charset="0"/>
            </a:endParaRPr>
          </a:p>
          <a:p>
            <a:pPr>
              <a:spcBef>
                <a:spcPct val="50000"/>
              </a:spcBef>
            </a:pPr>
            <a:endParaRPr lang="en-US" sz="2000" b="1">
              <a:latin typeface="MS Reference Sans Serif" charset="0"/>
              <a:cs typeface="Times New Roman" charset="0"/>
            </a:endParaRPr>
          </a:p>
          <a:p>
            <a:pPr>
              <a:spcBef>
                <a:spcPct val="50000"/>
              </a:spcBef>
            </a:pPr>
            <a:endParaRPr lang="en-US" sz="2000" b="1">
              <a:latin typeface="MS Reference Sans Serif" charset="0"/>
              <a:cs typeface="Times New Roman" charset="0"/>
            </a:endParaRPr>
          </a:p>
          <a:p>
            <a:pPr algn="ctr">
              <a:spcBef>
                <a:spcPct val="50000"/>
              </a:spcBef>
            </a:pPr>
            <a:endParaRPr lang="en-US" sz="2400" b="1">
              <a:latin typeface="MS Reference Sans Serif" charset="0"/>
              <a:cs typeface="Times New Roman" charset="0"/>
            </a:endParaRPr>
          </a:p>
          <a:p>
            <a:pPr algn="ctr">
              <a:spcBef>
                <a:spcPct val="50000"/>
              </a:spcBef>
            </a:pPr>
            <a:endParaRPr lang="en-US" sz="2400" b="1">
              <a:latin typeface="MS Reference Sans Serif" charset="0"/>
              <a:cs typeface="Times New Roman" charset="0"/>
            </a:endParaRPr>
          </a:p>
          <a:p>
            <a:pPr algn="ctr">
              <a:spcBef>
                <a:spcPct val="50000"/>
              </a:spcBef>
            </a:pPr>
            <a:endParaRPr lang="en-US" sz="2400">
              <a:latin typeface="MS Reference Sans Serif" charset="0"/>
              <a:cs typeface="Times New Roman" charset="0"/>
            </a:endParaRPr>
          </a:p>
        </p:txBody>
      </p:sp>
      <p:pic>
        <p:nvPicPr>
          <p:cNvPr id="25605" name="Picture 9" descr="IMG_4024_new"/>
          <p:cNvPicPr>
            <a:picLocks noChangeAspect="1" noChangeArrowheads="1"/>
          </p:cNvPicPr>
          <p:nvPr/>
        </p:nvPicPr>
        <p:blipFill>
          <a:blip r:embed="rId3" cstate="print"/>
          <a:srcRect/>
          <a:stretch>
            <a:fillRect/>
          </a:stretch>
        </p:blipFill>
        <p:spPr bwMode="auto">
          <a:xfrm>
            <a:off x="7951788" y="4005263"/>
            <a:ext cx="1192212" cy="1223962"/>
          </a:xfrm>
          <a:prstGeom prst="rect">
            <a:avLst/>
          </a:prstGeom>
          <a:noFill/>
          <a:ln w="9525">
            <a:noFill/>
            <a:miter lim="800000"/>
            <a:headEnd/>
            <a:tailEnd/>
          </a:ln>
        </p:spPr>
      </p:pic>
      <p:pic>
        <p:nvPicPr>
          <p:cNvPr id="25606" name="Picture 4" descr="C:\Documents and Settings\gcwake\My Documents\My Pictures\IMG_3102.jpg"/>
          <p:cNvPicPr>
            <a:picLocks noChangeAspect="1" noChangeArrowheads="1"/>
          </p:cNvPicPr>
          <p:nvPr/>
        </p:nvPicPr>
        <p:blipFill>
          <a:blip r:embed="rId4" cstate="print"/>
          <a:srcRect/>
          <a:stretch>
            <a:fillRect/>
          </a:stretch>
        </p:blipFill>
        <p:spPr bwMode="auto">
          <a:xfrm>
            <a:off x="7953375" y="5300663"/>
            <a:ext cx="1190625" cy="1557337"/>
          </a:xfrm>
          <a:prstGeom prst="rect">
            <a:avLst/>
          </a:prstGeom>
          <a:noFill/>
          <a:ln w="9525">
            <a:noFill/>
            <a:miter lim="800000"/>
            <a:headEnd/>
            <a:tailEnd/>
          </a:ln>
        </p:spPr>
      </p:pic>
      <p:sp>
        <p:nvSpPr>
          <p:cNvPr id="9" name="Right Arrow 8"/>
          <p:cNvSpPr/>
          <p:nvPr/>
        </p:nvSpPr>
        <p:spPr>
          <a:xfrm>
            <a:off x="6084888" y="5084763"/>
            <a:ext cx="1871662" cy="1444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a:p>
        </p:txBody>
      </p:sp>
      <p:sp>
        <p:nvSpPr>
          <p:cNvPr id="10" name="Right Arrow 9"/>
          <p:cNvSpPr/>
          <p:nvPr/>
        </p:nvSpPr>
        <p:spPr>
          <a:xfrm>
            <a:off x="7451725" y="5876925"/>
            <a:ext cx="433388" cy="144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a:p>
        </p:txBody>
      </p:sp>
      <p:pic>
        <p:nvPicPr>
          <p:cNvPr id="25610" name="Picture 1" descr="NRCGD_Logo_TIF RGB.tif"/>
          <p:cNvPicPr>
            <a:picLocks noChangeAspect="1" noChangeArrowheads="1"/>
          </p:cNvPicPr>
          <p:nvPr/>
        </p:nvPicPr>
        <p:blipFill>
          <a:blip r:embed="rId5" cstate="print"/>
          <a:srcRect l="15726" t="4214" r="9702" b="48224"/>
          <a:stretch>
            <a:fillRect/>
          </a:stretch>
        </p:blipFill>
        <p:spPr bwMode="auto">
          <a:xfrm>
            <a:off x="3203575" y="4508500"/>
            <a:ext cx="2809875" cy="5969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763B96F8-C033-465D-A2DF-63BFC6E383A9}" type="slidenum">
              <a:rPr lang="en-NZ" smtClean="0"/>
              <a:pPr/>
              <a:t>64</a:t>
            </a:fld>
            <a:endParaRPr lang="en-NZ"/>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0" y="115888"/>
            <a:ext cx="8820150" cy="1800225"/>
          </a:xfrm>
        </p:spPr>
        <p:txBody>
          <a:bodyPr wrap="square" lIns="91440" tIns="45720" rIns="91440" bIns="45720" numCol="1" anchorCtr="0" compatLnSpc="1">
            <a:prstTxWarp prst="textNoShape">
              <a:avLst/>
            </a:prstTxWarp>
          </a:bodyPr>
          <a:lstStyle/>
          <a:p>
            <a:pPr algn="ctr" eaLnBrk="1" hangingPunct="1"/>
            <a:r>
              <a:rPr lang="en-US" sz="3600" b="1" cap="none" smtClean="0">
                <a:latin typeface="MS Reference Sans Serif" charset="0"/>
                <a:cs typeface="Times New Roman" charset="0"/>
              </a:rPr>
              <a:t>OPTIMAL NUTRITIONAL STRATEGIES FOR MAMMALIAN DEVELOPMENT: </a:t>
            </a:r>
            <a:br>
              <a:rPr lang="en-US" sz="3600" b="1" cap="none" smtClean="0">
                <a:latin typeface="MS Reference Sans Serif" charset="0"/>
                <a:cs typeface="Times New Roman" charset="0"/>
              </a:rPr>
            </a:br>
            <a:r>
              <a:rPr lang="en-US" sz="3600" b="1" cap="none" smtClean="0">
                <a:latin typeface="MS Reference Sans Serif" charset="0"/>
                <a:cs typeface="Times New Roman" charset="0"/>
              </a:rPr>
              <a:t>A SYSTEM APPROACH</a:t>
            </a:r>
            <a:endParaRPr lang="en-US" sz="3600" b="1" cap="none" smtClean="0">
              <a:latin typeface="Times New Roman" charset="0"/>
              <a:cs typeface="Times New Roman" charset="0"/>
            </a:endParaRPr>
          </a:p>
        </p:txBody>
      </p:sp>
      <p:sp>
        <p:nvSpPr>
          <p:cNvPr id="27651" name="Rectangle 32"/>
          <p:cNvSpPr>
            <a:spLocks noChangeArrowheads="1"/>
          </p:cNvSpPr>
          <p:nvPr/>
        </p:nvSpPr>
        <p:spPr bwMode="auto">
          <a:xfrm>
            <a:off x="-15875" y="1876425"/>
            <a:ext cx="8936038" cy="400050"/>
          </a:xfrm>
          <a:prstGeom prst="rect">
            <a:avLst/>
          </a:prstGeom>
          <a:noFill/>
          <a:ln w="9525">
            <a:noFill/>
            <a:miter lim="800000"/>
            <a:headEnd/>
            <a:tailEnd/>
          </a:ln>
        </p:spPr>
        <p:txBody>
          <a:bodyPr wrap="none" anchor="ctr">
            <a:spAutoFit/>
          </a:bodyPr>
          <a:lstStyle/>
          <a:p>
            <a:pPr algn="ctr" eaLnBrk="0" hangingPunct="0"/>
            <a:r>
              <a:rPr lang="en-NZ" sz="2000">
                <a:latin typeface="Times New Roman" charset="0"/>
              </a:rPr>
              <a:t>----------------------------------------------------------------------------------------------------</a:t>
            </a:r>
          </a:p>
        </p:txBody>
      </p:sp>
      <p:pic>
        <p:nvPicPr>
          <p:cNvPr id="27652" name="Picture 2" descr="C:\Users\XPS\Desktop\new model\sheep merino.jpg"/>
          <p:cNvPicPr>
            <a:picLocks noChangeAspect="1" noChangeArrowheads="1"/>
          </p:cNvPicPr>
          <p:nvPr/>
        </p:nvPicPr>
        <p:blipFill>
          <a:blip r:embed="rId3" cstate="print"/>
          <a:srcRect/>
          <a:stretch>
            <a:fillRect/>
          </a:stretch>
        </p:blipFill>
        <p:spPr bwMode="auto">
          <a:xfrm>
            <a:off x="468313" y="2563813"/>
            <a:ext cx="2122487" cy="2447925"/>
          </a:xfrm>
          <a:prstGeom prst="rect">
            <a:avLst/>
          </a:prstGeom>
          <a:noFill/>
          <a:ln w="9525">
            <a:noFill/>
            <a:miter lim="800000"/>
            <a:headEnd/>
            <a:tailEnd/>
          </a:ln>
        </p:spPr>
      </p:pic>
      <p:pic>
        <p:nvPicPr>
          <p:cNvPr id="27653" name="Picture 3" descr="C:\Users\XPS\Desktop\new model\sheep1.jpg"/>
          <p:cNvPicPr>
            <a:picLocks noChangeAspect="1" noChangeArrowheads="1"/>
          </p:cNvPicPr>
          <p:nvPr/>
        </p:nvPicPr>
        <p:blipFill>
          <a:blip r:embed="rId4" cstate="print"/>
          <a:srcRect/>
          <a:stretch>
            <a:fillRect/>
          </a:stretch>
        </p:blipFill>
        <p:spPr bwMode="auto">
          <a:xfrm>
            <a:off x="2916238" y="4005263"/>
            <a:ext cx="2463800" cy="2233612"/>
          </a:xfrm>
          <a:prstGeom prst="rect">
            <a:avLst/>
          </a:prstGeom>
          <a:noFill/>
          <a:ln w="9525">
            <a:noFill/>
            <a:miter lim="800000"/>
            <a:headEnd/>
            <a:tailEnd/>
          </a:ln>
        </p:spPr>
      </p:pic>
      <p:pic>
        <p:nvPicPr>
          <p:cNvPr id="27654" name="Picture 4" descr="C:\Users\XPS\Desktop\new model\baby sheep.jpg"/>
          <p:cNvPicPr>
            <a:picLocks noChangeAspect="1" noChangeArrowheads="1"/>
          </p:cNvPicPr>
          <p:nvPr/>
        </p:nvPicPr>
        <p:blipFill>
          <a:blip r:embed="rId5" cstate="print"/>
          <a:srcRect/>
          <a:stretch>
            <a:fillRect/>
          </a:stretch>
        </p:blipFill>
        <p:spPr bwMode="auto">
          <a:xfrm>
            <a:off x="5651500" y="2852738"/>
            <a:ext cx="2947988" cy="2016125"/>
          </a:xfrm>
          <a:prstGeom prst="rect">
            <a:avLst/>
          </a:prstGeom>
          <a:noFill/>
          <a:ln w="9525">
            <a:noFill/>
            <a:miter lim="800000"/>
            <a:headEnd/>
            <a:tailEnd/>
          </a:ln>
        </p:spPr>
      </p:pic>
      <p:sp>
        <p:nvSpPr>
          <p:cNvPr id="27655" name="TextBox 8"/>
          <p:cNvSpPr txBox="1">
            <a:spLocks noChangeArrowheads="1"/>
          </p:cNvSpPr>
          <p:nvPr/>
        </p:nvSpPr>
        <p:spPr bwMode="auto">
          <a:xfrm>
            <a:off x="8272463" y="5762625"/>
            <a:ext cx="360362" cy="461963"/>
          </a:xfrm>
          <a:prstGeom prst="rect">
            <a:avLst/>
          </a:prstGeom>
          <a:noFill/>
          <a:ln w="9525">
            <a:noFill/>
            <a:miter lim="800000"/>
            <a:headEnd/>
            <a:tailEnd/>
          </a:ln>
        </p:spPr>
        <p:txBody>
          <a:bodyPr>
            <a:spAutoFit/>
          </a:bodyPr>
          <a:lstStyle/>
          <a:p>
            <a:r>
              <a:rPr lang="en-US" sz="2400">
                <a:latin typeface="Times New Roman" charset="0"/>
                <a:cs typeface="Times New Roman" charset="0"/>
              </a:rPr>
              <a:t>1</a:t>
            </a:r>
          </a:p>
        </p:txBody>
      </p:sp>
      <p:sp>
        <p:nvSpPr>
          <p:cNvPr id="8" name="Slide Number Placeholder 7"/>
          <p:cNvSpPr>
            <a:spLocks noGrp="1"/>
          </p:cNvSpPr>
          <p:nvPr>
            <p:ph type="sldNum" sz="quarter" idx="12"/>
          </p:nvPr>
        </p:nvSpPr>
        <p:spPr/>
        <p:txBody>
          <a:bodyPr/>
          <a:lstStyle/>
          <a:p>
            <a:fld id="{763B96F8-C033-465D-A2DF-63BFC6E383A9}" type="slidenum">
              <a:rPr lang="en-NZ" smtClean="0"/>
              <a:pPr/>
              <a:t>65</a:t>
            </a:fld>
            <a:endParaRPr lang="en-NZ"/>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3124200"/>
            <a:ext cx="6172200" cy="1893888"/>
          </a:xfrm>
        </p:spPr>
        <p:txBody>
          <a:bodyPr/>
          <a:lstStyle/>
          <a:p>
            <a:pPr eaLnBrk="1" hangingPunct="1">
              <a:defRPr/>
            </a:pPr>
            <a:endParaRPr lang="en-NZ" dirty="0">
              <a:ea typeface="+mj-ea"/>
            </a:endParaRPr>
          </a:p>
        </p:txBody>
      </p:sp>
      <p:sp>
        <p:nvSpPr>
          <p:cNvPr id="29699" name="Subtitle 2"/>
          <p:cNvSpPr>
            <a:spLocks noGrp="1"/>
          </p:cNvSpPr>
          <p:nvPr>
            <p:ph type="subTitle" idx="1"/>
          </p:nvPr>
        </p:nvSpPr>
        <p:spPr>
          <a:xfrm>
            <a:off x="2286000" y="5003800"/>
            <a:ext cx="6172200" cy="1371600"/>
          </a:xfrm>
        </p:spPr>
        <p:txBody>
          <a:bodyPr/>
          <a:lstStyle/>
          <a:p>
            <a:pPr eaLnBrk="1" hangingPunct="1"/>
            <a:endParaRPr lang="en-NZ" smtClean="0"/>
          </a:p>
        </p:txBody>
      </p:sp>
      <p:pic>
        <p:nvPicPr>
          <p:cNvPr id="29700" name="Picture 4" descr="cy13c"/>
          <p:cNvPicPr>
            <a:picLocks noChangeAspect="1" noChangeArrowheads="1"/>
          </p:cNvPicPr>
          <p:nvPr/>
        </p:nvPicPr>
        <p:blipFill>
          <a:blip r:embed="rId2" cstate="print"/>
          <a:srcRect/>
          <a:stretch>
            <a:fillRect/>
          </a:stretch>
        </p:blipFill>
        <p:spPr bwMode="auto">
          <a:xfrm>
            <a:off x="50800" y="0"/>
            <a:ext cx="9013825" cy="6858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63B96F8-C033-465D-A2DF-63BFC6E383A9}" type="slidenum">
              <a:rPr lang="en-NZ" smtClean="0"/>
              <a:pPr/>
              <a:t>66</a:t>
            </a:fld>
            <a:endParaRPr lang="en-NZ"/>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331788" y="142875"/>
            <a:ext cx="8077200" cy="1143000"/>
          </a:xfrm>
          <a:prstGeom prst="rect">
            <a:avLst/>
          </a:prstGeom>
          <a:noFill/>
          <a:ln w="9525">
            <a:noFill/>
            <a:miter lim="800000"/>
            <a:headEnd/>
            <a:tailEnd/>
          </a:ln>
        </p:spPr>
        <p:txBody>
          <a:bodyPr anchor="ctr"/>
          <a:lstStyle/>
          <a:p>
            <a:pPr algn="ctr"/>
            <a:r>
              <a:rPr lang="en-AU" sz="4000">
                <a:solidFill>
                  <a:srgbClr val="000000"/>
                </a:solidFill>
                <a:latin typeface="Candara" charset="0"/>
              </a:rPr>
              <a:t>Developmental Programming</a:t>
            </a:r>
          </a:p>
        </p:txBody>
      </p:sp>
      <p:sp>
        <p:nvSpPr>
          <p:cNvPr id="30723" name="Text Box 4"/>
          <p:cNvSpPr txBox="1">
            <a:spLocks noChangeArrowheads="1"/>
          </p:cNvSpPr>
          <p:nvPr/>
        </p:nvSpPr>
        <p:spPr bwMode="auto">
          <a:xfrm>
            <a:off x="4932363" y="1643063"/>
            <a:ext cx="3711575" cy="1384300"/>
          </a:xfrm>
          <a:prstGeom prst="rect">
            <a:avLst/>
          </a:prstGeom>
          <a:noFill/>
          <a:ln w="9525">
            <a:noFill/>
            <a:miter lim="800000"/>
            <a:headEnd/>
            <a:tailEnd/>
          </a:ln>
        </p:spPr>
        <p:txBody>
          <a:bodyPr>
            <a:spAutoFit/>
          </a:bodyPr>
          <a:lstStyle/>
          <a:p>
            <a:pPr algn="just"/>
            <a:r>
              <a:rPr lang="en-NZ" sz="2800">
                <a:solidFill>
                  <a:srgbClr val="000000"/>
                </a:solidFill>
                <a:latin typeface="Calibri" charset="0"/>
              </a:rPr>
              <a:t>Birth weight is a “marker”for fetal coping mechanisms</a:t>
            </a:r>
            <a:endParaRPr lang="en-GB" sz="2800">
              <a:solidFill>
                <a:srgbClr val="000000"/>
              </a:solidFill>
              <a:latin typeface="Calibri" charset="0"/>
            </a:endParaRPr>
          </a:p>
        </p:txBody>
      </p:sp>
      <p:sp>
        <p:nvSpPr>
          <p:cNvPr id="30724" name="Text Box 5"/>
          <p:cNvSpPr txBox="1">
            <a:spLocks noChangeArrowheads="1"/>
          </p:cNvSpPr>
          <p:nvPr/>
        </p:nvSpPr>
        <p:spPr bwMode="auto">
          <a:xfrm>
            <a:off x="4716463" y="3357563"/>
            <a:ext cx="4011612" cy="1200150"/>
          </a:xfrm>
          <a:prstGeom prst="rect">
            <a:avLst/>
          </a:prstGeom>
          <a:noFill/>
          <a:ln w="9525">
            <a:noFill/>
            <a:miter lim="800000"/>
            <a:headEnd/>
            <a:tailEnd/>
          </a:ln>
        </p:spPr>
        <p:txBody>
          <a:bodyPr>
            <a:spAutoFit/>
          </a:bodyPr>
          <a:lstStyle/>
          <a:p>
            <a:pPr algn="just"/>
            <a:r>
              <a:rPr lang="en-NZ" sz="2400" b="1" i="1">
                <a:solidFill>
                  <a:srgbClr val="000000"/>
                </a:solidFill>
                <a:latin typeface="Calibri" charset="0"/>
              </a:rPr>
              <a:t>Low birth weight or being born small </a:t>
            </a:r>
            <a:r>
              <a:rPr lang="en-NZ" sz="2400">
                <a:solidFill>
                  <a:srgbClr val="000000"/>
                </a:solidFill>
                <a:latin typeface="Calibri" charset="0"/>
              </a:rPr>
              <a:t>might indicate a suboptimal environment. </a:t>
            </a:r>
            <a:endParaRPr lang="en-GB" sz="2400">
              <a:solidFill>
                <a:srgbClr val="000000"/>
              </a:solidFill>
              <a:latin typeface="Calibri" charset="0"/>
            </a:endParaRPr>
          </a:p>
        </p:txBody>
      </p:sp>
      <p:pic>
        <p:nvPicPr>
          <p:cNvPr id="30725" name="Picture 10" descr="article-1218989-06BF4AB6000005DC-284_634x461_popup.jpg"/>
          <p:cNvPicPr>
            <a:picLocks noChangeAspect="1"/>
          </p:cNvPicPr>
          <p:nvPr/>
        </p:nvPicPr>
        <p:blipFill>
          <a:blip r:embed="rId3" cstate="print"/>
          <a:srcRect l="10759" r="9145"/>
          <a:stretch>
            <a:fillRect/>
          </a:stretch>
        </p:blipFill>
        <p:spPr bwMode="auto">
          <a:xfrm>
            <a:off x="265113" y="1357313"/>
            <a:ext cx="4378325" cy="3987800"/>
          </a:xfrm>
          <a:prstGeom prst="rect">
            <a:avLst/>
          </a:prstGeom>
          <a:noFill/>
          <a:ln w="9525">
            <a:noFill/>
            <a:miter lim="800000"/>
            <a:headEnd/>
            <a:tailEnd/>
          </a:ln>
        </p:spPr>
      </p:pic>
      <p:pic>
        <p:nvPicPr>
          <p:cNvPr id="30726" name="Picture 14" descr="New Image"/>
          <p:cNvPicPr>
            <a:picLocks noChangeAspect="1" noChangeArrowheads="1"/>
          </p:cNvPicPr>
          <p:nvPr/>
        </p:nvPicPr>
        <p:blipFill>
          <a:blip r:embed="rId4" cstate="print"/>
          <a:srcRect l="12514" r="6149" b="36440"/>
          <a:stretch>
            <a:fillRect/>
          </a:stretch>
        </p:blipFill>
        <p:spPr bwMode="auto">
          <a:xfrm>
            <a:off x="0" y="6272213"/>
            <a:ext cx="2286000" cy="58578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763B96F8-C033-465D-A2DF-63BFC6E383A9}" type="slidenum">
              <a:rPr lang="en-NZ" smtClean="0"/>
              <a:pPr/>
              <a:t>67</a:t>
            </a:fld>
            <a:endParaRPr lang="en-NZ"/>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p:txBody>
          <a:bodyPr wrap="square" lIns="91440" tIns="45720" rIns="91440" bIns="45720" numCol="1" anchorCtr="0" compatLnSpc="1">
            <a:prstTxWarp prst="textNoShape">
              <a:avLst/>
            </a:prstTxWarp>
            <a:normAutofit fontScale="90000"/>
          </a:bodyPr>
          <a:lstStyle/>
          <a:p>
            <a:pPr>
              <a:defRPr/>
            </a:pPr>
            <a:r>
              <a:rPr lang="en-NZ" sz="4300" cap="none" dirty="0" smtClean="0">
                <a:solidFill>
                  <a:schemeClr val="tx1"/>
                </a:solidFill>
                <a:latin typeface="Times New Roman" charset="0"/>
                <a:cs typeface="Times New Roman" charset="0"/>
              </a:rPr>
              <a:t>  “</a:t>
            </a:r>
            <a:br>
              <a:rPr lang="en-NZ" sz="4300" cap="none" dirty="0" smtClean="0">
                <a:solidFill>
                  <a:schemeClr val="tx1"/>
                </a:solidFill>
                <a:latin typeface="Times New Roman" charset="0"/>
                <a:cs typeface="Times New Roman" charset="0"/>
              </a:rPr>
            </a:br>
            <a:r>
              <a:rPr lang="en-NZ" sz="4300" cap="none" dirty="0" smtClean="0">
                <a:solidFill>
                  <a:schemeClr val="tx1"/>
                </a:solidFill>
                <a:latin typeface="Times New Roman" charset="0"/>
                <a:cs typeface="Times New Roman" charset="0"/>
              </a:rPr>
              <a:t>THE GHOSTS IN YOUR GENES”</a:t>
            </a:r>
            <a:br>
              <a:rPr lang="en-NZ" sz="4300" cap="none" dirty="0" smtClean="0">
                <a:solidFill>
                  <a:schemeClr val="tx1"/>
                </a:solidFill>
                <a:latin typeface="Times New Roman" charset="0"/>
                <a:cs typeface="Times New Roman" charset="0"/>
              </a:rPr>
            </a:br>
            <a:endParaRPr lang="en-NZ" sz="4300" cap="none" dirty="0" smtClean="0">
              <a:solidFill>
                <a:schemeClr val="tx1"/>
              </a:solidFill>
              <a:latin typeface="Times New Roman" charset="0"/>
              <a:cs typeface="Times New Roman" charset="0"/>
            </a:endParaRPr>
          </a:p>
        </p:txBody>
      </p:sp>
      <p:sp>
        <p:nvSpPr>
          <p:cNvPr id="31748" name="Rectangle 3"/>
          <p:cNvSpPr>
            <a:spLocks noChangeArrowheads="1"/>
          </p:cNvSpPr>
          <p:nvPr/>
        </p:nvSpPr>
        <p:spPr bwMode="auto">
          <a:xfrm>
            <a:off x="468313" y="1412875"/>
            <a:ext cx="8207375" cy="4032250"/>
          </a:xfrm>
          <a:prstGeom prst="rect">
            <a:avLst/>
          </a:prstGeom>
          <a:noFill/>
          <a:ln w="9525">
            <a:noFill/>
            <a:miter lim="800000"/>
            <a:headEnd/>
            <a:tailEnd/>
          </a:ln>
        </p:spPr>
        <p:txBody>
          <a:bodyPr>
            <a:spAutoFit/>
          </a:bodyPr>
          <a:lstStyle/>
          <a:p>
            <a:pPr algn="just"/>
            <a:r>
              <a:rPr lang="en-NZ" sz="3200">
                <a:solidFill>
                  <a:srgbClr val="000000"/>
                </a:solidFill>
                <a:latin typeface="Calibri" charset="0"/>
              </a:rPr>
              <a:t>The human genomes carries more</a:t>
            </a:r>
          </a:p>
          <a:p>
            <a:pPr algn="just"/>
            <a:r>
              <a:rPr lang="en-NZ" sz="3200">
                <a:solidFill>
                  <a:srgbClr val="000000"/>
                </a:solidFill>
                <a:latin typeface="Calibri" charset="0"/>
              </a:rPr>
              <a:t> than just genes: it also </a:t>
            </a:r>
          </a:p>
          <a:p>
            <a:pPr algn="just"/>
            <a:r>
              <a:rPr lang="en-NZ" sz="3200">
                <a:solidFill>
                  <a:srgbClr val="000000"/>
                </a:solidFill>
                <a:latin typeface="Calibri" charset="0"/>
              </a:rPr>
              <a:t>remembers the environment  and </a:t>
            </a:r>
          </a:p>
          <a:p>
            <a:pPr algn="just"/>
            <a:r>
              <a:rPr lang="en-NZ" sz="3200">
                <a:solidFill>
                  <a:srgbClr val="000000"/>
                </a:solidFill>
                <a:latin typeface="Calibri" charset="0"/>
              </a:rPr>
              <a:t>experiences from before you were </a:t>
            </a:r>
          </a:p>
          <a:p>
            <a:pPr algn="just"/>
            <a:r>
              <a:rPr lang="en-NZ" sz="3200">
                <a:solidFill>
                  <a:srgbClr val="000000"/>
                </a:solidFill>
                <a:latin typeface="Calibri" charset="0"/>
              </a:rPr>
              <a:t>born – which are of course, </a:t>
            </a:r>
          </a:p>
          <a:p>
            <a:pPr algn="just"/>
            <a:r>
              <a:rPr lang="en-NZ" sz="3200">
                <a:solidFill>
                  <a:srgbClr val="000000"/>
                </a:solidFill>
                <a:latin typeface="Calibri" charset="0"/>
              </a:rPr>
              <a:t>         </a:t>
            </a:r>
            <a:r>
              <a:rPr lang="en-NZ" sz="3200" b="1">
                <a:solidFill>
                  <a:srgbClr val="FF0000"/>
                </a:solidFill>
                <a:latin typeface="Calibri" charset="0"/>
              </a:rPr>
              <a:t>the ghosts of your ancestors</a:t>
            </a:r>
            <a:r>
              <a:rPr lang="en-NZ" sz="3200">
                <a:solidFill>
                  <a:srgbClr val="000000"/>
                </a:solidFill>
                <a:latin typeface="Calibri" charset="0"/>
              </a:rPr>
              <a:t>.</a:t>
            </a:r>
            <a:r>
              <a:rPr lang="en-NZ" sz="1200">
                <a:solidFill>
                  <a:srgbClr val="000000"/>
                </a:solidFill>
                <a:latin typeface="Calibri" charset="0"/>
              </a:rPr>
              <a:t>                 </a:t>
            </a:r>
            <a:r>
              <a:rPr lang="en-NZ" sz="1200" b="1">
                <a:solidFill>
                  <a:srgbClr val="000000"/>
                </a:solidFill>
                <a:latin typeface="Calibri" charset="0"/>
              </a:rPr>
              <a:t>A  BBC documentary</a:t>
            </a:r>
            <a:endParaRPr lang="en-NZ" sz="3200" b="1">
              <a:solidFill>
                <a:srgbClr val="000000"/>
              </a:solidFill>
              <a:latin typeface="Calibri" charset="0"/>
            </a:endParaRPr>
          </a:p>
          <a:p>
            <a:pPr algn="just"/>
            <a:r>
              <a:rPr lang="en-NZ" sz="3200">
                <a:solidFill>
                  <a:schemeClr val="accent1"/>
                </a:solidFill>
                <a:latin typeface="Calibri" charset="0"/>
              </a:rPr>
              <a:t>This is the emerging field of epigenetics.</a:t>
            </a:r>
          </a:p>
          <a:p>
            <a:pPr algn="just"/>
            <a:endParaRPr lang="en-GB" sz="3200">
              <a:solidFill>
                <a:srgbClr val="000000"/>
              </a:solidFill>
              <a:latin typeface="Calibri" charset="0"/>
            </a:endParaRPr>
          </a:p>
        </p:txBody>
      </p:sp>
      <p:pic>
        <p:nvPicPr>
          <p:cNvPr id="31749" name="Picture 2" descr="C:\Documents and Settings\gcwake\My Documents\My Pictures\images.jpg"/>
          <p:cNvPicPr>
            <a:picLocks noChangeAspect="1" noChangeArrowheads="1"/>
          </p:cNvPicPr>
          <p:nvPr/>
        </p:nvPicPr>
        <p:blipFill>
          <a:blip r:embed="rId2" cstate="print"/>
          <a:srcRect/>
          <a:stretch>
            <a:fillRect/>
          </a:stretch>
        </p:blipFill>
        <p:spPr bwMode="auto">
          <a:xfrm>
            <a:off x="6227763" y="620713"/>
            <a:ext cx="2381250" cy="3484562"/>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63B96F8-C033-465D-A2DF-63BFC6E383A9}" type="slidenum">
              <a:rPr lang="en-NZ" smtClean="0"/>
              <a:pPr/>
              <a:t>68</a:t>
            </a:fld>
            <a:endParaRPr lang="en-NZ"/>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11"/>
          <p:cNvSpPr>
            <a:spLocks noChangeArrowheads="1"/>
          </p:cNvSpPr>
          <p:nvPr/>
        </p:nvSpPr>
        <p:spPr bwMode="auto">
          <a:xfrm>
            <a:off x="179388" y="333375"/>
            <a:ext cx="8496300" cy="1200150"/>
          </a:xfrm>
          <a:prstGeom prst="rect">
            <a:avLst/>
          </a:prstGeom>
          <a:noFill/>
          <a:ln w="9525">
            <a:noFill/>
            <a:miter lim="800000"/>
            <a:headEnd/>
            <a:tailEnd/>
          </a:ln>
        </p:spPr>
        <p:txBody>
          <a:bodyPr anchor="ctr">
            <a:spAutoFit/>
          </a:bodyPr>
          <a:lstStyle/>
          <a:p>
            <a:pPr indent="282575" algn="just" eaLnBrk="0" hangingPunct="0"/>
            <a:r>
              <a:rPr lang="en-US" sz="2400">
                <a:latin typeface="Times New Roman" charset="0"/>
              </a:rPr>
              <a:t>Recall: Our objective functional minimizes the whole nutrient intake for the second half of the pregnancy with respect to a system of ordinary differential equations modeling a fetal growth model.</a:t>
            </a:r>
            <a:endParaRPr lang="en-US" sz="2400"/>
          </a:p>
        </p:txBody>
      </p:sp>
      <p:grpSp>
        <p:nvGrpSpPr>
          <p:cNvPr id="2" name="Group 19"/>
          <p:cNvGrpSpPr>
            <a:grpSpLocks/>
          </p:cNvGrpSpPr>
          <p:nvPr/>
        </p:nvGrpSpPr>
        <p:grpSpPr bwMode="auto">
          <a:xfrm>
            <a:off x="1525588" y="1916113"/>
            <a:ext cx="6862762" cy="933450"/>
            <a:chOff x="1525697" y="2737674"/>
            <a:chExt cx="6862671" cy="933648"/>
          </a:xfrm>
        </p:grpSpPr>
        <p:graphicFrame>
          <p:nvGraphicFramePr>
            <p:cNvPr id="1029" name="Object 7"/>
            <p:cNvGraphicFramePr>
              <a:graphicFrameLocks noChangeAspect="1"/>
            </p:cNvGraphicFramePr>
            <p:nvPr/>
          </p:nvGraphicFramePr>
          <p:xfrm>
            <a:off x="1525697" y="2737674"/>
            <a:ext cx="3430504" cy="933648"/>
          </p:xfrm>
          <a:graphic>
            <a:graphicData uri="http://schemas.openxmlformats.org/presentationml/2006/ole">
              <p:oleObj spid="_x0000_s59397" name="Equation" r:id="rId4" imgW="1815840" imgH="495000" progId="Equation.DSMT4">
                <p:embed/>
              </p:oleObj>
            </a:graphicData>
          </a:graphic>
        </p:graphicFrame>
        <p:sp>
          <p:nvSpPr>
            <p:cNvPr id="1042" name="Rectangle 11"/>
            <p:cNvSpPr>
              <a:spLocks noChangeArrowheads="1"/>
            </p:cNvSpPr>
            <p:nvPr/>
          </p:nvSpPr>
          <p:spPr bwMode="auto">
            <a:xfrm>
              <a:off x="5003993" y="2924944"/>
              <a:ext cx="3384375" cy="461665"/>
            </a:xfrm>
            <a:prstGeom prst="rect">
              <a:avLst/>
            </a:prstGeom>
            <a:noFill/>
            <a:ln w="9525">
              <a:noFill/>
              <a:miter lim="800000"/>
              <a:headEnd/>
              <a:tailEnd/>
            </a:ln>
          </p:spPr>
          <p:txBody>
            <a:bodyPr anchor="ctr">
              <a:spAutoFit/>
            </a:bodyPr>
            <a:lstStyle/>
            <a:p>
              <a:pPr algn="just" eaLnBrk="0" hangingPunct="0"/>
              <a:r>
                <a:rPr lang="en-US" sz="2400">
                  <a:latin typeface="Times New Roman" charset="0"/>
                </a:rPr>
                <a:t>= Total nutrient intake</a:t>
              </a:r>
            </a:p>
          </p:txBody>
        </p:sp>
      </p:grpSp>
      <p:grpSp>
        <p:nvGrpSpPr>
          <p:cNvPr id="3" name="Group 22"/>
          <p:cNvGrpSpPr>
            <a:grpSpLocks/>
          </p:cNvGrpSpPr>
          <p:nvPr/>
        </p:nvGrpSpPr>
        <p:grpSpPr bwMode="auto">
          <a:xfrm>
            <a:off x="179388" y="5013325"/>
            <a:ext cx="6769100" cy="831850"/>
            <a:chOff x="251520" y="4942761"/>
            <a:chExt cx="6768752" cy="831952"/>
          </a:xfrm>
        </p:grpSpPr>
        <p:sp>
          <p:nvSpPr>
            <p:cNvPr id="1041" name="Rectangle 11"/>
            <p:cNvSpPr>
              <a:spLocks noChangeArrowheads="1"/>
            </p:cNvSpPr>
            <p:nvPr/>
          </p:nvSpPr>
          <p:spPr bwMode="auto">
            <a:xfrm>
              <a:off x="251520" y="4942761"/>
              <a:ext cx="6768752" cy="830997"/>
            </a:xfrm>
            <a:prstGeom prst="rect">
              <a:avLst/>
            </a:prstGeom>
            <a:noFill/>
            <a:ln w="9525">
              <a:noFill/>
              <a:miter lim="800000"/>
              <a:headEnd/>
              <a:tailEnd/>
            </a:ln>
          </p:spPr>
          <p:txBody>
            <a:bodyPr anchor="ctr">
              <a:spAutoFit/>
            </a:bodyPr>
            <a:lstStyle/>
            <a:p>
              <a:pPr algn="just" eaLnBrk="0" hangingPunct="0"/>
              <a:r>
                <a:rPr lang="en-US" sz="2400">
                  <a:latin typeface="Times New Roman" charset="0"/>
                </a:rPr>
                <a:t>where       </a:t>
              </a:r>
              <a:r>
                <a:rPr lang="en-US" sz="2400" i="1">
                  <a:latin typeface="Times New Roman" charset="0"/>
                </a:rPr>
                <a:t>x</a:t>
              </a:r>
              <a:r>
                <a:rPr lang="en-US" sz="2400">
                  <a:latin typeface="Times New Roman" charset="0"/>
                </a:rPr>
                <a:t> = fetal weight in Kg</a:t>
              </a:r>
            </a:p>
            <a:p>
              <a:pPr algn="just" eaLnBrk="0" hangingPunct="0"/>
              <a:r>
                <a:rPr lang="en-US" sz="2400">
                  <a:latin typeface="Times New Roman" charset="0"/>
                </a:rPr>
                <a:t>	     </a:t>
              </a:r>
              <a:r>
                <a:rPr lang="en-US" sz="2400" i="1">
                  <a:latin typeface="Times New Roman" charset="0"/>
                </a:rPr>
                <a:t>u</a:t>
              </a:r>
              <a:r>
                <a:rPr lang="en-US" sz="2400">
                  <a:latin typeface="Times New Roman" charset="0"/>
                </a:rPr>
                <a:t> = daily nutrient intake in </a:t>
              </a:r>
            </a:p>
          </p:txBody>
        </p:sp>
        <p:graphicFrame>
          <p:nvGraphicFramePr>
            <p:cNvPr id="1028" name="Object 19"/>
            <p:cNvGraphicFramePr>
              <a:graphicFrameLocks noChangeAspect="1"/>
            </p:cNvGraphicFramePr>
            <p:nvPr/>
          </p:nvGraphicFramePr>
          <p:xfrm>
            <a:off x="4881449" y="5313426"/>
            <a:ext cx="1202543" cy="461287"/>
          </p:xfrm>
          <a:graphic>
            <a:graphicData uri="http://schemas.openxmlformats.org/presentationml/2006/ole">
              <p:oleObj spid="_x0000_s59396" name="Equation" r:id="rId5" imgW="660240" imgH="228600" progId="Equation.DSMT4">
                <p:embed/>
              </p:oleObj>
            </a:graphicData>
          </a:graphic>
        </p:graphicFrame>
      </p:grpSp>
      <p:grpSp>
        <p:nvGrpSpPr>
          <p:cNvPr id="4" name="Group 17"/>
          <p:cNvGrpSpPr>
            <a:grpSpLocks/>
          </p:cNvGrpSpPr>
          <p:nvPr/>
        </p:nvGrpSpPr>
        <p:grpSpPr bwMode="auto">
          <a:xfrm>
            <a:off x="1331913" y="3062288"/>
            <a:ext cx="7056437" cy="798512"/>
            <a:chOff x="1331913" y="3716338"/>
            <a:chExt cx="7056437" cy="798512"/>
          </a:xfrm>
        </p:grpSpPr>
        <p:grpSp>
          <p:nvGrpSpPr>
            <p:cNvPr id="5" name="Group 19"/>
            <p:cNvGrpSpPr>
              <a:grpSpLocks/>
            </p:cNvGrpSpPr>
            <p:nvPr/>
          </p:nvGrpSpPr>
          <p:grpSpPr bwMode="auto">
            <a:xfrm>
              <a:off x="1331913" y="3716338"/>
              <a:ext cx="3565525" cy="798512"/>
              <a:chOff x="1259650" y="3749009"/>
              <a:chExt cx="3566250" cy="798512"/>
            </a:xfrm>
          </p:grpSpPr>
          <p:sp>
            <p:nvSpPr>
              <p:cNvPr id="1040" name="TextBox 18"/>
              <p:cNvSpPr txBox="1">
                <a:spLocks noChangeArrowheads="1"/>
              </p:cNvSpPr>
              <p:nvPr/>
            </p:nvSpPr>
            <p:spPr bwMode="auto">
              <a:xfrm>
                <a:off x="1259650" y="3900684"/>
                <a:ext cx="1584158" cy="461665"/>
              </a:xfrm>
              <a:prstGeom prst="rect">
                <a:avLst/>
              </a:prstGeom>
              <a:noFill/>
              <a:ln w="9525">
                <a:noFill/>
                <a:miter lim="800000"/>
                <a:headEnd/>
                <a:tailEnd/>
              </a:ln>
            </p:spPr>
            <p:txBody>
              <a:bodyPr>
                <a:spAutoFit/>
              </a:bodyPr>
              <a:lstStyle/>
              <a:p>
                <a:r>
                  <a:rPr lang="en-US" sz="2400">
                    <a:latin typeface="Times New Roman" charset="0"/>
                    <a:cs typeface="Times New Roman" charset="0"/>
                  </a:rPr>
                  <a:t>Subject to</a:t>
                </a:r>
              </a:p>
            </p:txBody>
          </p:sp>
          <p:graphicFrame>
            <p:nvGraphicFramePr>
              <p:cNvPr id="1027" name="Object 2"/>
              <p:cNvGraphicFramePr>
                <a:graphicFrameLocks noChangeAspect="1"/>
              </p:cNvGraphicFramePr>
              <p:nvPr/>
            </p:nvGraphicFramePr>
            <p:xfrm>
              <a:off x="3252688" y="3749009"/>
              <a:ext cx="1573212" cy="798512"/>
            </p:xfrm>
            <a:graphic>
              <a:graphicData uri="http://schemas.openxmlformats.org/presentationml/2006/ole">
                <p:oleObj spid="_x0000_s59395" name="Equation" r:id="rId6" imgW="825480" imgH="393480" progId="Equation.DSMT4">
                  <p:embed/>
                </p:oleObj>
              </a:graphicData>
            </a:graphic>
          </p:graphicFrame>
        </p:grpSp>
        <p:sp>
          <p:nvSpPr>
            <p:cNvPr id="1039" name="Rectangle 11"/>
            <p:cNvSpPr>
              <a:spLocks noChangeArrowheads="1"/>
            </p:cNvSpPr>
            <p:nvPr/>
          </p:nvSpPr>
          <p:spPr bwMode="auto">
            <a:xfrm>
              <a:off x="5003800" y="3903663"/>
              <a:ext cx="3384550" cy="461962"/>
            </a:xfrm>
            <a:prstGeom prst="rect">
              <a:avLst/>
            </a:prstGeom>
            <a:noFill/>
            <a:ln w="9525">
              <a:noFill/>
              <a:miter lim="800000"/>
              <a:headEnd/>
              <a:tailEnd/>
            </a:ln>
          </p:spPr>
          <p:txBody>
            <a:bodyPr anchor="ctr">
              <a:spAutoFit/>
            </a:bodyPr>
            <a:lstStyle/>
            <a:p>
              <a:pPr algn="just" eaLnBrk="0" hangingPunct="0"/>
              <a:r>
                <a:rPr lang="en-US" sz="2400">
                  <a:latin typeface="Times New Roman" charset="0"/>
                </a:rPr>
                <a:t>= Growth function</a:t>
              </a:r>
            </a:p>
          </p:txBody>
        </p:sp>
      </p:grpSp>
      <p:grpSp>
        <p:nvGrpSpPr>
          <p:cNvPr id="6" name="Group 18"/>
          <p:cNvGrpSpPr>
            <a:grpSpLocks/>
          </p:cNvGrpSpPr>
          <p:nvPr/>
        </p:nvGrpSpPr>
        <p:grpSpPr bwMode="auto">
          <a:xfrm>
            <a:off x="250825" y="4221163"/>
            <a:ext cx="8340725" cy="504825"/>
            <a:chOff x="263525" y="4652963"/>
            <a:chExt cx="8340725" cy="504825"/>
          </a:xfrm>
        </p:grpSpPr>
        <p:graphicFrame>
          <p:nvGraphicFramePr>
            <p:cNvPr id="1026" name="Object 20"/>
            <p:cNvGraphicFramePr>
              <a:graphicFrameLocks noChangeAspect="1"/>
            </p:cNvGraphicFramePr>
            <p:nvPr/>
          </p:nvGraphicFramePr>
          <p:xfrm>
            <a:off x="263525" y="4670425"/>
            <a:ext cx="7077075" cy="487363"/>
          </p:xfrm>
          <a:graphic>
            <a:graphicData uri="http://schemas.openxmlformats.org/presentationml/2006/ole">
              <p:oleObj spid="_x0000_s59394" name="Equation" r:id="rId7" imgW="3479760" imgH="253800" progId="Equation.DSMT4">
                <p:embed/>
              </p:oleObj>
            </a:graphicData>
          </a:graphic>
        </p:graphicFrame>
        <p:sp>
          <p:nvSpPr>
            <p:cNvPr id="1037" name="Rectangle 11"/>
            <p:cNvSpPr>
              <a:spLocks noChangeArrowheads="1"/>
            </p:cNvSpPr>
            <p:nvPr/>
          </p:nvSpPr>
          <p:spPr bwMode="auto">
            <a:xfrm>
              <a:off x="7308850" y="4652963"/>
              <a:ext cx="1295400" cy="461962"/>
            </a:xfrm>
            <a:prstGeom prst="rect">
              <a:avLst/>
            </a:prstGeom>
            <a:noFill/>
            <a:ln w="9525">
              <a:noFill/>
              <a:miter lim="800000"/>
              <a:headEnd/>
              <a:tailEnd/>
            </a:ln>
          </p:spPr>
          <p:txBody>
            <a:bodyPr anchor="ctr">
              <a:spAutoFit/>
            </a:bodyPr>
            <a:lstStyle/>
            <a:p>
              <a:pPr algn="just" eaLnBrk="0" hangingPunct="0"/>
              <a:r>
                <a:rPr lang="en-US" sz="2400">
                  <a:latin typeface="Times New Roman" charset="0"/>
                </a:rPr>
                <a:t>(pre-set)</a:t>
              </a:r>
            </a:p>
          </p:txBody>
        </p:sp>
      </p:grpSp>
      <p:sp>
        <p:nvSpPr>
          <p:cNvPr id="1035" name="TextBox 18"/>
          <p:cNvSpPr txBox="1">
            <a:spLocks noChangeArrowheads="1"/>
          </p:cNvSpPr>
          <p:nvPr/>
        </p:nvSpPr>
        <p:spPr bwMode="auto">
          <a:xfrm>
            <a:off x="8172450" y="5762625"/>
            <a:ext cx="460375" cy="474663"/>
          </a:xfrm>
          <a:prstGeom prst="rect">
            <a:avLst/>
          </a:prstGeom>
          <a:noFill/>
          <a:ln w="9525">
            <a:noFill/>
            <a:miter lim="800000"/>
            <a:headEnd/>
            <a:tailEnd/>
          </a:ln>
        </p:spPr>
        <p:txBody>
          <a:bodyPr>
            <a:spAutoFit/>
          </a:bodyPr>
          <a:lstStyle/>
          <a:p>
            <a:r>
              <a:rPr lang="en-US" sz="2400">
                <a:latin typeface="Times New Roman" charset="0"/>
                <a:cs typeface="Times New Roman" charset="0"/>
              </a:rPr>
              <a:t> 3</a:t>
            </a:r>
          </a:p>
        </p:txBody>
      </p:sp>
      <p:sp>
        <p:nvSpPr>
          <p:cNvPr id="18" name="Slide Number Placeholder 17"/>
          <p:cNvSpPr>
            <a:spLocks noGrp="1"/>
          </p:cNvSpPr>
          <p:nvPr>
            <p:ph type="sldNum" sz="quarter" idx="12"/>
          </p:nvPr>
        </p:nvSpPr>
        <p:spPr/>
        <p:txBody>
          <a:bodyPr/>
          <a:lstStyle/>
          <a:p>
            <a:fld id="{763B96F8-C033-465D-A2DF-63BFC6E383A9}" type="slidenum">
              <a:rPr lang="en-NZ" smtClean="0"/>
              <a:pPr/>
              <a:t>69</a:t>
            </a:fld>
            <a:endParaRPr lang="en-NZ"/>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32"/>
          <p:cNvSpPr>
            <a:spLocks noChangeArrowheads="1"/>
          </p:cNvSpPr>
          <p:nvPr/>
        </p:nvSpPr>
        <p:spPr bwMode="auto">
          <a:xfrm>
            <a:off x="323850" y="115888"/>
            <a:ext cx="8064500" cy="954087"/>
          </a:xfrm>
          <a:prstGeom prst="rect">
            <a:avLst/>
          </a:prstGeom>
          <a:noFill/>
          <a:ln w="9525">
            <a:noFill/>
            <a:miter lim="800000"/>
            <a:headEnd/>
            <a:tailEnd/>
          </a:ln>
        </p:spPr>
        <p:txBody>
          <a:bodyPr anchor="ctr">
            <a:spAutoFit/>
          </a:bodyPr>
          <a:lstStyle/>
          <a:p>
            <a:pPr algn="ctr" eaLnBrk="0" hangingPunct="0"/>
            <a:r>
              <a:rPr lang="en-NZ" sz="2800">
                <a:latin typeface="Times New Roman" charset="0"/>
                <a:cs typeface="Times New Roman" charset="0"/>
              </a:rPr>
              <a:t>Fitting parameters to the experimental data </a:t>
            </a:r>
          </a:p>
          <a:p>
            <a:pPr algn="ctr" eaLnBrk="0" hangingPunct="0"/>
            <a:r>
              <a:rPr lang="en-NZ" sz="2800">
                <a:latin typeface="Times New Roman" charset="0"/>
                <a:cs typeface="Times New Roman" charset="0"/>
              </a:rPr>
              <a:t>(data courtesy of  Dr. Deborah Sloboda of NRCGD) </a:t>
            </a:r>
          </a:p>
        </p:txBody>
      </p:sp>
      <p:sp>
        <p:nvSpPr>
          <p:cNvPr id="2054"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2055" name="Rectangle 32"/>
          <p:cNvSpPr>
            <a:spLocks noChangeArrowheads="1"/>
          </p:cNvSpPr>
          <p:nvPr/>
        </p:nvSpPr>
        <p:spPr bwMode="auto">
          <a:xfrm>
            <a:off x="5651500" y="1970088"/>
            <a:ext cx="3168650" cy="522287"/>
          </a:xfrm>
          <a:prstGeom prst="rect">
            <a:avLst/>
          </a:prstGeom>
          <a:noFill/>
          <a:ln w="9525">
            <a:noFill/>
            <a:miter lim="800000"/>
            <a:headEnd/>
            <a:tailEnd/>
          </a:ln>
        </p:spPr>
        <p:txBody>
          <a:bodyPr anchor="ctr">
            <a:spAutoFit/>
          </a:bodyPr>
          <a:lstStyle/>
          <a:p>
            <a:pPr algn="ctr" eaLnBrk="0" hangingPunct="0"/>
            <a:r>
              <a:rPr lang="en-NZ" sz="2800" dirty="0">
                <a:latin typeface="Times New Roman" charset="0"/>
                <a:cs typeface="Times New Roman" charset="0"/>
              </a:rPr>
              <a:t>Logistic equation  </a:t>
            </a:r>
          </a:p>
        </p:txBody>
      </p:sp>
      <p:graphicFrame>
        <p:nvGraphicFramePr>
          <p:cNvPr id="2050" name="Object 3"/>
          <p:cNvGraphicFramePr>
            <a:graphicFrameLocks noChangeAspect="1"/>
          </p:cNvGraphicFramePr>
          <p:nvPr/>
        </p:nvGraphicFramePr>
        <p:xfrm>
          <a:off x="6732588" y="3929063"/>
          <a:ext cx="1754187" cy="939800"/>
        </p:xfrm>
        <a:graphic>
          <a:graphicData uri="http://schemas.openxmlformats.org/presentationml/2006/ole">
            <p:oleObj spid="_x0000_s60418" name="Equation" r:id="rId3" imgW="914400" imgH="457200" progId="Equation.DSMT4">
              <p:embed/>
            </p:oleObj>
          </a:graphicData>
        </a:graphic>
      </p:graphicFrame>
      <p:sp>
        <p:nvSpPr>
          <p:cNvPr id="2056"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2051" name="Object 14"/>
          <p:cNvGraphicFramePr>
            <a:graphicFrameLocks noChangeAspect="1"/>
          </p:cNvGraphicFramePr>
          <p:nvPr/>
        </p:nvGraphicFramePr>
        <p:xfrm>
          <a:off x="5578475" y="2633663"/>
          <a:ext cx="3270250" cy="954087"/>
        </p:xfrm>
        <a:graphic>
          <a:graphicData uri="http://schemas.openxmlformats.org/presentationml/2006/ole">
            <p:oleObj spid="_x0000_s60419" name="Equation" r:id="rId4" imgW="1485720" imgH="431640" progId="Equation.DSMT4">
              <p:embed/>
            </p:oleObj>
          </a:graphicData>
        </a:graphic>
      </p:graphicFrame>
      <p:sp>
        <p:nvSpPr>
          <p:cNvPr id="2057" name="Rectangle 32"/>
          <p:cNvSpPr>
            <a:spLocks noChangeArrowheads="1"/>
          </p:cNvSpPr>
          <p:nvPr/>
        </p:nvSpPr>
        <p:spPr bwMode="auto">
          <a:xfrm>
            <a:off x="5580063" y="3808413"/>
            <a:ext cx="1008062" cy="522287"/>
          </a:xfrm>
          <a:prstGeom prst="rect">
            <a:avLst/>
          </a:prstGeom>
          <a:noFill/>
          <a:ln w="9525">
            <a:noFill/>
            <a:miter lim="800000"/>
            <a:headEnd/>
            <a:tailEnd/>
          </a:ln>
        </p:spPr>
        <p:txBody>
          <a:bodyPr anchor="ctr">
            <a:spAutoFit/>
          </a:bodyPr>
          <a:lstStyle/>
          <a:p>
            <a:pPr algn="ctr" eaLnBrk="0" hangingPunct="0"/>
            <a:r>
              <a:rPr lang="en-NZ" sz="2800">
                <a:latin typeface="Times New Roman" charset="0"/>
                <a:cs typeface="Times New Roman" charset="0"/>
              </a:rPr>
              <a:t>with  </a:t>
            </a:r>
          </a:p>
        </p:txBody>
      </p:sp>
      <p:grpSp>
        <p:nvGrpSpPr>
          <p:cNvPr id="2" name="Group 17"/>
          <p:cNvGrpSpPr>
            <a:grpSpLocks/>
          </p:cNvGrpSpPr>
          <p:nvPr/>
        </p:nvGrpSpPr>
        <p:grpSpPr bwMode="auto">
          <a:xfrm>
            <a:off x="30163" y="5630863"/>
            <a:ext cx="8358187" cy="461962"/>
            <a:chOff x="192360" y="5589240"/>
            <a:chExt cx="8357609" cy="461665"/>
          </a:xfrm>
        </p:grpSpPr>
        <p:sp>
          <p:nvSpPr>
            <p:cNvPr id="2066" name="Rectangle 32"/>
            <p:cNvSpPr>
              <a:spLocks noChangeArrowheads="1"/>
            </p:cNvSpPr>
            <p:nvPr/>
          </p:nvSpPr>
          <p:spPr bwMode="auto">
            <a:xfrm>
              <a:off x="192360" y="5589240"/>
              <a:ext cx="8357609" cy="461665"/>
            </a:xfrm>
            <a:prstGeom prst="rect">
              <a:avLst/>
            </a:prstGeom>
            <a:noFill/>
            <a:ln w="9525">
              <a:noFill/>
              <a:miter lim="800000"/>
              <a:headEnd/>
              <a:tailEnd/>
            </a:ln>
          </p:spPr>
          <p:txBody>
            <a:bodyPr wrap="none" anchor="ctr">
              <a:spAutoFit/>
            </a:bodyPr>
            <a:lstStyle/>
            <a:p>
              <a:pPr algn="ctr" eaLnBrk="0" hangingPunct="0"/>
              <a:r>
                <a:rPr lang="en-NZ" sz="2400">
                  <a:latin typeface="Times New Roman" charset="0"/>
                  <a:cs typeface="Times New Roman" charset="0"/>
                </a:rPr>
                <a:t>The coefficient of variation,                      , for Logistic equation</a:t>
              </a:r>
            </a:p>
          </p:txBody>
        </p:sp>
        <p:graphicFrame>
          <p:nvGraphicFramePr>
            <p:cNvPr id="2052" name="Object 5"/>
            <p:cNvGraphicFramePr>
              <a:graphicFrameLocks noChangeAspect="1"/>
            </p:cNvGraphicFramePr>
            <p:nvPr/>
          </p:nvGraphicFramePr>
          <p:xfrm>
            <a:off x="3923928" y="5603091"/>
            <a:ext cx="1545512" cy="401638"/>
          </p:xfrm>
          <a:graphic>
            <a:graphicData uri="http://schemas.openxmlformats.org/presentationml/2006/ole">
              <p:oleObj spid="_x0000_s60420" name="Equation" r:id="rId5" imgW="787320" imgH="203040" progId="Equation.DSMT4">
                <p:embed/>
              </p:oleObj>
            </a:graphicData>
          </a:graphic>
        </p:graphicFrame>
      </p:grpSp>
      <p:grpSp>
        <p:nvGrpSpPr>
          <p:cNvPr id="3" name="Group 16"/>
          <p:cNvGrpSpPr>
            <a:grpSpLocks/>
          </p:cNvGrpSpPr>
          <p:nvPr/>
        </p:nvGrpSpPr>
        <p:grpSpPr bwMode="auto">
          <a:xfrm>
            <a:off x="952500" y="6207125"/>
            <a:ext cx="4411663" cy="461963"/>
            <a:chOff x="166050" y="6177111"/>
            <a:chExt cx="4412939" cy="461665"/>
          </a:xfrm>
        </p:grpSpPr>
        <p:sp>
          <p:nvSpPr>
            <p:cNvPr id="2064" name="Rectangle 32"/>
            <p:cNvSpPr>
              <a:spLocks noChangeArrowheads="1"/>
            </p:cNvSpPr>
            <p:nvPr/>
          </p:nvSpPr>
          <p:spPr bwMode="auto">
            <a:xfrm>
              <a:off x="166050" y="6177111"/>
              <a:ext cx="4412939" cy="461665"/>
            </a:xfrm>
            <a:prstGeom prst="rect">
              <a:avLst/>
            </a:prstGeom>
            <a:noFill/>
            <a:ln w="9525">
              <a:noFill/>
              <a:miter lim="800000"/>
              <a:headEnd/>
              <a:tailEnd/>
            </a:ln>
          </p:spPr>
          <p:txBody>
            <a:bodyPr wrap="none" anchor="ctr">
              <a:spAutoFit/>
            </a:bodyPr>
            <a:lstStyle/>
            <a:p>
              <a:pPr algn="ctr" eaLnBrk="0" hangingPunct="0"/>
              <a:r>
                <a:rPr lang="en-NZ" sz="2400">
                  <a:latin typeface="Times New Roman" charset="0"/>
                  <a:cs typeface="Times New Roman" charset="0"/>
                </a:rPr>
                <a:t>Very close to 1          fits very well</a:t>
              </a:r>
            </a:p>
          </p:txBody>
        </p:sp>
        <p:cxnSp>
          <p:nvCxnSpPr>
            <p:cNvPr id="23" name="Straight Arrow Connector 22"/>
            <p:cNvCxnSpPr/>
            <p:nvPr/>
          </p:nvCxnSpPr>
          <p:spPr>
            <a:xfrm>
              <a:off x="2268508" y="6427774"/>
              <a:ext cx="358879" cy="158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2060" name="Picture 17"/>
          <p:cNvPicPr>
            <a:picLocks noChangeAspect="1" noChangeArrowheads="1"/>
          </p:cNvPicPr>
          <p:nvPr/>
        </p:nvPicPr>
        <p:blipFill>
          <a:blip r:embed="rId6" cstate="print"/>
          <a:srcRect/>
          <a:stretch>
            <a:fillRect/>
          </a:stretch>
        </p:blipFill>
        <p:spPr bwMode="auto">
          <a:xfrm>
            <a:off x="107950" y="1196975"/>
            <a:ext cx="5678496" cy="4258872"/>
          </a:xfrm>
          <a:prstGeom prst="rect">
            <a:avLst/>
          </a:prstGeom>
          <a:noFill/>
          <a:ln w="9525">
            <a:noFill/>
            <a:miter lim="800000"/>
            <a:headEnd/>
            <a:tailEnd/>
          </a:ln>
        </p:spPr>
      </p:pic>
      <p:sp>
        <p:nvSpPr>
          <p:cNvPr id="17" name="Right Arrow 16">
            <a:hlinkClick r:id="rId7" action="ppaction://hlinkpres?slideindex=17&amp;slidetitle=Slide 16"/>
          </p:cNvPr>
          <p:cNvSpPr/>
          <p:nvPr/>
        </p:nvSpPr>
        <p:spPr>
          <a:xfrm>
            <a:off x="8243888" y="6381750"/>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62" name="TextBox 17"/>
          <p:cNvSpPr txBox="1">
            <a:spLocks noChangeArrowheads="1"/>
          </p:cNvSpPr>
          <p:nvPr/>
        </p:nvSpPr>
        <p:spPr bwMode="auto">
          <a:xfrm>
            <a:off x="8272463" y="5762625"/>
            <a:ext cx="360362" cy="461963"/>
          </a:xfrm>
          <a:prstGeom prst="rect">
            <a:avLst/>
          </a:prstGeom>
          <a:noFill/>
          <a:ln w="9525">
            <a:noFill/>
            <a:miter lim="800000"/>
            <a:headEnd/>
            <a:tailEnd/>
          </a:ln>
        </p:spPr>
        <p:txBody>
          <a:bodyPr>
            <a:spAutoFit/>
          </a:bodyPr>
          <a:lstStyle/>
          <a:p>
            <a:r>
              <a:rPr lang="en-US" sz="2400">
                <a:latin typeface="Times New Roman" charset="0"/>
                <a:cs typeface="Times New Roman" charset="0"/>
              </a:rPr>
              <a:t>4</a:t>
            </a:r>
          </a:p>
        </p:txBody>
      </p:sp>
      <p:sp>
        <p:nvSpPr>
          <p:cNvPr id="18" name="Slide Number Placeholder 17"/>
          <p:cNvSpPr>
            <a:spLocks noGrp="1"/>
          </p:cNvSpPr>
          <p:nvPr>
            <p:ph type="sldNum" sz="quarter" idx="12"/>
          </p:nvPr>
        </p:nvSpPr>
        <p:spPr/>
        <p:txBody>
          <a:bodyPr/>
          <a:lstStyle/>
          <a:p>
            <a:fld id="{763B96F8-C033-465D-A2DF-63BFC6E383A9}" type="slidenum">
              <a:rPr lang="en-NZ" smtClean="0"/>
              <a:pPr/>
              <a:t>70</a:t>
            </a:fld>
            <a:endParaRPr lang="en-NZ"/>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Box 18"/>
          <p:cNvSpPr txBox="1">
            <a:spLocks noChangeArrowheads="1"/>
          </p:cNvSpPr>
          <p:nvPr/>
        </p:nvSpPr>
        <p:spPr bwMode="auto">
          <a:xfrm>
            <a:off x="684213" y="3471863"/>
            <a:ext cx="2447925" cy="461962"/>
          </a:xfrm>
          <a:prstGeom prst="rect">
            <a:avLst/>
          </a:prstGeom>
          <a:noFill/>
          <a:ln w="9525">
            <a:noFill/>
            <a:miter lim="800000"/>
            <a:headEnd/>
            <a:tailEnd/>
          </a:ln>
        </p:spPr>
        <p:txBody>
          <a:bodyPr>
            <a:spAutoFit/>
          </a:bodyPr>
          <a:lstStyle/>
          <a:p>
            <a:r>
              <a:rPr lang="en-US" sz="2400" i="1">
                <a:latin typeface="Times New Roman" charset="0"/>
                <a:cs typeface="Times New Roman" charset="0"/>
              </a:rPr>
              <a:t>K</a:t>
            </a:r>
            <a:r>
              <a:rPr lang="en-US" sz="2400">
                <a:latin typeface="Times New Roman" charset="0"/>
                <a:cs typeface="Times New Roman" charset="0"/>
              </a:rPr>
              <a:t> is a constant </a:t>
            </a:r>
          </a:p>
        </p:txBody>
      </p:sp>
      <p:graphicFrame>
        <p:nvGraphicFramePr>
          <p:cNvPr id="3074" name="Object 35"/>
          <p:cNvGraphicFramePr>
            <a:graphicFrameLocks noChangeAspect="1"/>
          </p:cNvGraphicFramePr>
          <p:nvPr/>
        </p:nvGraphicFramePr>
        <p:xfrm>
          <a:off x="4643438" y="3476625"/>
          <a:ext cx="936625" cy="457200"/>
        </p:xfrm>
        <a:graphic>
          <a:graphicData uri="http://schemas.openxmlformats.org/presentationml/2006/ole">
            <p:oleObj spid="_x0000_s61442" name="Equation" r:id="rId3" imgW="482400" imgH="228600" progId="Equation.DSMT4">
              <p:embed/>
            </p:oleObj>
          </a:graphicData>
        </a:graphic>
      </p:graphicFrame>
      <p:sp>
        <p:nvSpPr>
          <p:cNvPr id="8" name="Right Arrow 7"/>
          <p:cNvSpPr/>
          <p:nvPr/>
        </p:nvSpPr>
        <p:spPr bwMode="auto">
          <a:xfrm>
            <a:off x="3627438" y="3644900"/>
            <a:ext cx="368300" cy="936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78" name="Rectangle 12"/>
          <p:cNvSpPr>
            <a:spLocks noChangeArrowheads="1"/>
          </p:cNvSpPr>
          <p:nvPr/>
        </p:nvSpPr>
        <p:spPr bwMode="auto">
          <a:xfrm>
            <a:off x="250825" y="2565400"/>
            <a:ext cx="8569325" cy="460375"/>
          </a:xfrm>
          <a:prstGeom prst="rect">
            <a:avLst/>
          </a:prstGeom>
          <a:noFill/>
          <a:ln w="9525">
            <a:noFill/>
            <a:miter lim="800000"/>
            <a:headEnd/>
            <a:tailEnd/>
          </a:ln>
        </p:spPr>
        <p:txBody>
          <a:bodyPr>
            <a:spAutoFit/>
          </a:bodyPr>
          <a:lstStyle/>
          <a:p>
            <a:pPr marL="365125" lvl="1" indent="-365125">
              <a:buFont typeface="Arial" charset="0"/>
              <a:buChar char="•"/>
            </a:pPr>
            <a:r>
              <a:rPr lang="en-US" sz="2400">
                <a:latin typeface="Times New Roman" charset="0"/>
              </a:rPr>
              <a:t>Firstly, we consider the carrying capacity (K) as a constant. </a:t>
            </a:r>
            <a:endParaRPr lang="en-US" sz="2400"/>
          </a:p>
        </p:txBody>
      </p:sp>
      <p:graphicFrame>
        <p:nvGraphicFramePr>
          <p:cNvPr id="3075" name="Object 2"/>
          <p:cNvGraphicFramePr>
            <a:graphicFrameLocks noChangeAspect="1"/>
          </p:cNvGraphicFramePr>
          <p:nvPr/>
        </p:nvGraphicFramePr>
        <p:xfrm>
          <a:off x="1071563" y="1039813"/>
          <a:ext cx="2276475" cy="876300"/>
        </p:xfrm>
        <a:graphic>
          <a:graphicData uri="http://schemas.openxmlformats.org/presentationml/2006/ole">
            <p:oleObj spid="_x0000_s61443" name="Equation" r:id="rId4" imgW="1193760" imgH="431640" progId="Equation.DSMT4">
              <p:embed/>
            </p:oleObj>
          </a:graphicData>
        </a:graphic>
      </p:graphicFrame>
      <p:sp>
        <p:nvSpPr>
          <p:cNvPr id="3079" name="TextBox 18"/>
          <p:cNvSpPr txBox="1">
            <a:spLocks noChangeArrowheads="1"/>
          </p:cNvSpPr>
          <p:nvPr/>
        </p:nvSpPr>
        <p:spPr bwMode="auto">
          <a:xfrm>
            <a:off x="4140200" y="981075"/>
            <a:ext cx="4032250" cy="1200150"/>
          </a:xfrm>
          <a:prstGeom prst="rect">
            <a:avLst/>
          </a:prstGeom>
          <a:noFill/>
          <a:ln w="9525">
            <a:noFill/>
            <a:miter lim="800000"/>
            <a:headEnd/>
            <a:tailEnd/>
          </a:ln>
        </p:spPr>
        <p:txBody>
          <a:bodyPr>
            <a:spAutoFit/>
          </a:bodyPr>
          <a:lstStyle/>
          <a:p>
            <a:r>
              <a:rPr lang="en-US" sz="2400">
                <a:latin typeface="Times New Roman" charset="0"/>
                <a:cs typeface="Times New Roman" charset="0"/>
              </a:rPr>
              <a:t>Logistic growth with Michaelis-Menten kinetics for nutrient input </a:t>
            </a:r>
          </a:p>
        </p:txBody>
      </p:sp>
      <p:sp>
        <p:nvSpPr>
          <p:cNvPr id="3080" name="TextBox 18"/>
          <p:cNvSpPr txBox="1">
            <a:spLocks noChangeArrowheads="1"/>
          </p:cNvSpPr>
          <p:nvPr/>
        </p:nvSpPr>
        <p:spPr bwMode="auto">
          <a:xfrm>
            <a:off x="611188" y="4262438"/>
            <a:ext cx="7056437" cy="461962"/>
          </a:xfrm>
          <a:prstGeom prst="rect">
            <a:avLst/>
          </a:prstGeom>
          <a:noFill/>
          <a:ln w="9525">
            <a:noFill/>
            <a:miter lim="800000"/>
            <a:headEnd/>
            <a:tailEnd/>
          </a:ln>
        </p:spPr>
        <p:txBody>
          <a:bodyPr>
            <a:spAutoFit/>
          </a:bodyPr>
          <a:lstStyle/>
          <a:p>
            <a:r>
              <a:rPr lang="en-US" sz="2400">
                <a:latin typeface="Times New Roman" charset="0"/>
                <a:cs typeface="Times New Roman" charset="0"/>
              </a:rPr>
              <a:t>This implies the optimal nutrient intake </a:t>
            </a:r>
            <a:r>
              <a:rPr lang="en-US" sz="2400" b="1" i="1">
                <a:latin typeface="Times New Roman" charset="0"/>
                <a:cs typeface="Times New Roman" charset="0"/>
              </a:rPr>
              <a:t>u</a:t>
            </a:r>
            <a:r>
              <a:rPr lang="en-US" sz="2400">
                <a:latin typeface="Times New Roman" charset="0"/>
                <a:cs typeface="Times New Roman" charset="0"/>
              </a:rPr>
              <a:t> is a constant. </a:t>
            </a:r>
          </a:p>
        </p:txBody>
      </p:sp>
      <p:sp>
        <p:nvSpPr>
          <p:cNvPr id="9" name="Slide Number Placeholder 8"/>
          <p:cNvSpPr>
            <a:spLocks noGrp="1"/>
          </p:cNvSpPr>
          <p:nvPr>
            <p:ph type="sldNum" sz="quarter" idx="12"/>
          </p:nvPr>
        </p:nvSpPr>
        <p:spPr/>
        <p:txBody>
          <a:bodyPr/>
          <a:lstStyle/>
          <a:p>
            <a:fld id="{763B96F8-C033-465D-A2DF-63BFC6E383A9}" type="slidenum">
              <a:rPr lang="en-NZ" smtClean="0"/>
              <a:pPr/>
              <a:t>71</a:t>
            </a:fld>
            <a:endParaRPr lang="en-NZ"/>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extBox 18"/>
          <p:cNvSpPr txBox="1">
            <a:spLocks noChangeArrowheads="1"/>
          </p:cNvSpPr>
          <p:nvPr/>
        </p:nvSpPr>
        <p:spPr bwMode="auto">
          <a:xfrm>
            <a:off x="661988" y="3535363"/>
            <a:ext cx="3125787" cy="830262"/>
          </a:xfrm>
          <a:prstGeom prst="rect">
            <a:avLst/>
          </a:prstGeom>
          <a:noFill/>
          <a:ln w="9525">
            <a:noFill/>
            <a:miter lim="800000"/>
            <a:headEnd/>
            <a:tailEnd/>
          </a:ln>
        </p:spPr>
        <p:txBody>
          <a:bodyPr>
            <a:spAutoFit/>
          </a:bodyPr>
          <a:lstStyle/>
          <a:p>
            <a:r>
              <a:rPr lang="en-US" sz="2400" i="1">
                <a:latin typeface="Times New Roman" charset="0"/>
                <a:cs typeface="Times New Roman" charset="0"/>
              </a:rPr>
              <a:t>K</a:t>
            </a:r>
            <a:r>
              <a:rPr lang="en-US" sz="2400">
                <a:latin typeface="Times New Roman" charset="0"/>
                <a:cs typeface="Times New Roman" charset="0"/>
              </a:rPr>
              <a:t> is a function of </a:t>
            </a:r>
          </a:p>
          <a:p>
            <a:r>
              <a:rPr lang="en-US" sz="2400">
                <a:latin typeface="Times New Roman" charset="0"/>
                <a:cs typeface="Times New Roman" charset="0"/>
              </a:rPr>
              <a:t>a cumulative intake </a:t>
            </a:r>
          </a:p>
        </p:txBody>
      </p:sp>
      <p:graphicFrame>
        <p:nvGraphicFramePr>
          <p:cNvPr id="4098" name="Object 33"/>
          <p:cNvGraphicFramePr>
            <a:graphicFrameLocks noChangeAspect="1"/>
          </p:cNvGraphicFramePr>
          <p:nvPr/>
        </p:nvGraphicFramePr>
        <p:xfrm>
          <a:off x="4643438" y="3502025"/>
          <a:ext cx="1966912" cy="850900"/>
        </p:xfrm>
        <a:graphic>
          <a:graphicData uri="http://schemas.openxmlformats.org/presentationml/2006/ole">
            <p:oleObj spid="_x0000_s62466" name="Equation" r:id="rId3" imgW="1028520" imgH="431640" progId="Equation.DSMT4">
              <p:embed/>
            </p:oleObj>
          </a:graphicData>
        </a:graphic>
      </p:graphicFrame>
      <p:sp>
        <p:nvSpPr>
          <p:cNvPr id="9" name="Right Arrow 8"/>
          <p:cNvSpPr/>
          <p:nvPr/>
        </p:nvSpPr>
        <p:spPr bwMode="auto">
          <a:xfrm>
            <a:off x="3635375" y="3862388"/>
            <a:ext cx="368300" cy="936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04" name="Rectangle 4"/>
          <p:cNvSpPr>
            <a:spLocks noChangeArrowheads="1"/>
          </p:cNvSpPr>
          <p:nvPr/>
        </p:nvSpPr>
        <p:spPr bwMode="auto">
          <a:xfrm>
            <a:off x="250825" y="1700213"/>
            <a:ext cx="8281988" cy="1570037"/>
          </a:xfrm>
          <a:prstGeom prst="rect">
            <a:avLst/>
          </a:prstGeom>
          <a:noFill/>
          <a:ln w="9525">
            <a:noFill/>
            <a:miter lim="800000"/>
            <a:headEnd/>
            <a:tailEnd/>
          </a:ln>
        </p:spPr>
        <p:txBody>
          <a:bodyPr anchor="ctr">
            <a:spAutoFit/>
          </a:bodyPr>
          <a:lstStyle/>
          <a:p>
            <a:pPr marL="365125" indent="-365125" algn="just" eaLnBrk="0" hangingPunct="0">
              <a:buFont typeface="Arial" charset="0"/>
              <a:buChar char="•"/>
            </a:pPr>
            <a:r>
              <a:rPr lang="en-US" sz="2400">
                <a:latin typeface="Times New Roman" charset="0"/>
              </a:rPr>
              <a:t>Secondly, after modifying the model to make it more realistic, the carrying capacity (K) is represented as a prescribed function of the cumulative intake using empirical relationships suggested by data analysis.</a:t>
            </a:r>
            <a:endParaRPr lang="en-US" sz="2400"/>
          </a:p>
        </p:txBody>
      </p:sp>
      <p:graphicFrame>
        <p:nvGraphicFramePr>
          <p:cNvPr id="4099" name="Object 2"/>
          <p:cNvGraphicFramePr>
            <a:graphicFrameLocks noChangeAspect="1"/>
          </p:cNvGraphicFramePr>
          <p:nvPr/>
        </p:nvGraphicFramePr>
        <p:xfrm>
          <a:off x="1071563" y="549275"/>
          <a:ext cx="2276475" cy="876300"/>
        </p:xfrm>
        <a:graphic>
          <a:graphicData uri="http://schemas.openxmlformats.org/presentationml/2006/ole">
            <p:oleObj spid="_x0000_s62467" name="Equation" r:id="rId4" imgW="1193760" imgH="431640" progId="Equation.DSMT4">
              <p:embed/>
            </p:oleObj>
          </a:graphicData>
        </a:graphic>
      </p:graphicFrame>
      <p:sp>
        <p:nvSpPr>
          <p:cNvPr id="4105" name="TextBox 18"/>
          <p:cNvSpPr txBox="1">
            <a:spLocks noChangeArrowheads="1"/>
          </p:cNvSpPr>
          <p:nvPr/>
        </p:nvSpPr>
        <p:spPr bwMode="auto">
          <a:xfrm>
            <a:off x="4140200" y="561975"/>
            <a:ext cx="4032250" cy="830263"/>
          </a:xfrm>
          <a:prstGeom prst="rect">
            <a:avLst/>
          </a:prstGeom>
          <a:noFill/>
          <a:ln w="9525">
            <a:noFill/>
            <a:miter lim="800000"/>
            <a:headEnd/>
            <a:tailEnd/>
          </a:ln>
        </p:spPr>
        <p:txBody>
          <a:bodyPr>
            <a:spAutoFit/>
          </a:bodyPr>
          <a:lstStyle/>
          <a:p>
            <a:r>
              <a:rPr lang="en-US" sz="2400">
                <a:latin typeface="Times New Roman" charset="0"/>
                <a:cs typeface="Times New Roman" charset="0"/>
              </a:rPr>
              <a:t>Logistic growth with Michaelis-Menten kinetic </a:t>
            </a:r>
          </a:p>
        </p:txBody>
      </p:sp>
      <p:grpSp>
        <p:nvGrpSpPr>
          <p:cNvPr id="2" name="Group 12"/>
          <p:cNvGrpSpPr>
            <a:grpSpLocks/>
          </p:cNvGrpSpPr>
          <p:nvPr/>
        </p:nvGrpSpPr>
        <p:grpSpPr bwMode="auto">
          <a:xfrm>
            <a:off x="682625" y="4451350"/>
            <a:ext cx="4537075" cy="922338"/>
            <a:chOff x="827088" y="5157192"/>
            <a:chExt cx="4537075" cy="922338"/>
          </a:xfrm>
        </p:grpSpPr>
        <p:sp>
          <p:nvSpPr>
            <p:cNvPr id="4111" name="TextBox 18"/>
            <p:cNvSpPr txBox="1">
              <a:spLocks noChangeArrowheads="1"/>
            </p:cNvSpPr>
            <p:nvPr/>
          </p:nvSpPr>
          <p:spPr bwMode="auto">
            <a:xfrm>
              <a:off x="827088" y="5373092"/>
              <a:ext cx="1080691" cy="461963"/>
            </a:xfrm>
            <a:prstGeom prst="rect">
              <a:avLst/>
            </a:prstGeom>
            <a:noFill/>
            <a:ln w="9525">
              <a:noFill/>
              <a:miter lim="800000"/>
              <a:headEnd/>
              <a:tailEnd/>
            </a:ln>
          </p:spPr>
          <p:txBody>
            <a:bodyPr>
              <a:spAutoFit/>
            </a:bodyPr>
            <a:lstStyle/>
            <a:p>
              <a:r>
                <a:rPr lang="en-US" sz="2400">
                  <a:latin typeface="Times New Roman" charset="0"/>
                  <a:cs typeface="Times New Roman" charset="0"/>
                </a:rPr>
                <a:t>where</a:t>
              </a:r>
            </a:p>
          </p:txBody>
        </p:sp>
        <p:graphicFrame>
          <p:nvGraphicFramePr>
            <p:cNvPr id="4101" name="Object 36"/>
            <p:cNvGraphicFramePr>
              <a:graphicFrameLocks noChangeAspect="1"/>
            </p:cNvGraphicFramePr>
            <p:nvPr/>
          </p:nvGraphicFramePr>
          <p:xfrm>
            <a:off x="2266950" y="5157192"/>
            <a:ext cx="3097213" cy="922338"/>
          </p:xfrm>
          <a:graphic>
            <a:graphicData uri="http://schemas.openxmlformats.org/presentationml/2006/ole">
              <p:oleObj spid="_x0000_s62469" name="Equation" r:id="rId5" imgW="1384200" imgH="469800" progId="Equation.DSMT4">
                <p:embed/>
              </p:oleObj>
            </a:graphicData>
          </a:graphic>
        </p:graphicFrame>
      </p:grpSp>
      <p:grpSp>
        <p:nvGrpSpPr>
          <p:cNvPr id="3" name="Group 13"/>
          <p:cNvGrpSpPr>
            <a:grpSpLocks/>
          </p:cNvGrpSpPr>
          <p:nvPr/>
        </p:nvGrpSpPr>
        <p:grpSpPr bwMode="auto">
          <a:xfrm>
            <a:off x="684213" y="5487988"/>
            <a:ext cx="4824412" cy="461962"/>
            <a:chOff x="755576" y="5805264"/>
            <a:chExt cx="4824536" cy="461962"/>
          </a:xfrm>
        </p:grpSpPr>
        <p:sp>
          <p:nvSpPr>
            <p:cNvPr id="4110" name="TextBox 18"/>
            <p:cNvSpPr txBox="1">
              <a:spLocks noChangeArrowheads="1"/>
            </p:cNvSpPr>
            <p:nvPr/>
          </p:nvSpPr>
          <p:spPr bwMode="auto">
            <a:xfrm>
              <a:off x="755576" y="5805264"/>
              <a:ext cx="4824536" cy="461962"/>
            </a:xfrm>
            <a:prstGeom prst="rect">
              <a:avLst/>
            </a:prstGeom>
            <a:noFill/>
            <a:ln w="9525">
              <a:noFill/>
              <a:miter lim="800000"/>
              <a:headEnd/>
              <a:tailEnd/>
            </a:ln>
          </p:spPr>
          <p:txBody>
            <a:bodyPr>
              <a:spAutoFit/>
            </a:bodyPr>
            <a:lstStyle/>
            <a:p>
              <a:r>
                <a:rPr lang="en-US" sz="2400">
                  <a:latin typeface="Times New Roman" charset="0"/>
                  <a:cs typeface="Times New Roman" charset="0"/>
                </a:rPr>
                <a:t>and         is a discount factor. </a:t>
              </a:r>
            </a:p>
          </p:txBody>
        </p:sp>
        <p:graphicFrame>
          <p:nvGraphicFramePr>
            <p:cNvPr id="4100" name="Object 6"/>
            <p:cNvGraphicFramePr>
              <a:graphicFrameLocks noChangeAspect="1"/>
            </p:cNvGraphicFramePr>
            <p:nvPr/>
          </p:nvGraphicFramePr>
          <p:xfrm>
            <a:off x="1547039" y="5862032"/>
            <a:ext cx="339725" cy="400050"/>
          </p:xfrm>
          <a:graphic>
            <a:graphicData uri="http://schemas.openxmlformats.org/presentationml/2006/ole">
              <p:oleObj spid="_x0000_s62468" name="Equation" r:id="rId6" imgW="152280" imgH="203040" progId="Equation.DSMT4">
                <p:embed/>
              </p:oleObj>
            </a:graphicData>
          </a:graphic>
        </p:graphicFrame>
      </p:grpSp>
      <p:sp>
        <p:nvSpPr>
          <p:cNvPr id="14" name="Slide Number Placeholder 13"/>
          <p:cNvSpPr>
            <a:spLocks noGrp="1"/>
          </p:cNvSpPr>
          <p:nvPr>
            <p:ph type="sldNum" sz="quarter" idx="12"/>
          </p:nvPr>
        </p:nvSpPr>
        <p:spPr/>
        <p:txBody>
          <a:bodyPr/>
          <a:lstStyle/>
          <a:p>
            <a:fld id="{763B96F8-C033-465D-A2DF-63BFC6E383A9}" type="slidenum">
              <a:rPr lang="en-NZ" smtClean="0"/>
              <a:pPr/>
              <a:t>72</a:t>
            </a:fld>
            <a:endParaRPr lang="en-NZ"/>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971550" y="2492375"/>
            <a:ext cx="7056438" cy="2813050"/>
            <a:chOff x="755576" y="2894017"/>
            <a:chExt cx="7056792" cy="2812981"/>
          </a:xfrm>
        </p:grpSpPr>
        <p:graphicFrame>
          <p:nvGraphicFramePr>
            <p:cNvPr id="5123" name="Object 10"/>
            <p:cNvGraphicFramePr>
              <a:graphicFrameLocks noChangeAspect="1"/>
            </p:cNvGraphicFramePr>
            <p:nvPr/>
          </p:nvGraphicFramePr>
          <p:xfrm>
            <a:off x="6156044" y="3362913"/>
            <a:ext cx="1656324" cy="426665"/>
          </p:xfrm>
          <a:graphic>
            <a:graphicData uri="http://schemas.openxmlformats.org/presentationml/2006/ole">
              <p:oleObj spid="_x0000_s63491" name="Equation" r:id="rId3" imgW="927000" imgH="253800" progId="Equation.DSMT4">
                <p:embed/>
              </p:oleObj>
            </a:graphicData>
          </a:graphic>
        </p:graphicFrame>
        <p:graphicFrame>
          <p:nvGraphicFramePr>
            <p:cNvPr id="5124" name="Object 11"/>
            <p:cNvGraphicFramePr>
              <a:graphicFrameLocks noChangeAspect="1"/>
            </p:cNvGraphicFramePr>
            <p:nvPr/>
          </p:nvGraphicFramePr>
          <p:xfrm>
            <a:off x="6129570" y="3822991"/>
            <a:ext cx="1610789" cy="449797"/>
          </p:xfrm>
          <a:graphic>
            <a:graphicData uri="http://schemas.openxmlformats.org/presentationml/2006/ole">
              <p:oleObj spid="_x0000_s63492" name="Equation" r:id="rId4" imgW="1002960" imgH="253800" progId="Equation.DSMT4">
                <p:embed/>
              </p:oleObj>
            </a:graphicData>
          </a:graphic>
        </p:graphicFrame>
        <p:sp>
          <p:nvSpPr>
            <p:cNvPr id="5134" name="TextBox 18"/>
            <p:cNvSpPr txBox="1">
              <a:spLocks noChangeArrowheads="1"/>
            </p:cNvSpPr>
            <p:nvPr/>
          </p:nvSpPr>
          <p:spPr bwMode="auto">
            <a:xfrm>
              <a:off x="755576" y="3474786"/>
              <a:ext cx="1584120" cy="461659"/>
            </a:xfrm>
            <a:prstGeom prst="rect">
              <a:avLst/>
            </a:prstGeom>
            <a:noFill/>
            <a:ln w="9525">
              <a:noFill/>
              <a:miter lim="800000"/>
              <a:headEnd/>
              <a:tailEnd/>
            </a:ln>
          </p:spPr>
          <p:txBody>
            <a:bodyPr>
              <a:spAutoFit/>
            </a:bodyPr>
            <a:lstStyle/>
            <a:p>
              <a:r>
                <a:rPr lang="en-US" sz="2400">
                  <a:latin typeface="Times New Roman" charset="0"/>
                  <a:cs typeface="Times New Roman" charset="0"/>
                </a:rPr>
                <a:t>Subject to</a:t>
              </a:r>
            </a:p>
          </p:txBody>
        </p:sp>
        <p:graphicFrame>
          <p:nvGraphicFramePr>
            <p:cNvPr id="5125" name="Object 2"/>
            <p:cNvGraphicFramePr>
              <a:graphicFrameLocks noChangeAspect="1"/>
            </p:cNvGraphicFramePr>
            <p:nvPr/>
          </p:nvGraphicFramePr>
          <p:xfrm>
            <a:off x="2335157" y="2894017"/>
            <a:ext cx="3486190" cy="1749402"/>
          </p:xfrm>
          <a:graphic>
            <a:graphicData uri="http://schemas.openxmlformats.org/presentationml/2006/ole">
              <p:oleObj spid="_x0000_s63493" name="Equation" r:id="rId5" imgW="1828800" imgH="863280" progId="Equation.DSMT4">
                <p:embed/>
              </p:oleObj>
            </a:graphicData>
          </a:graphic>
        </p:graphicFrame>
        <p:grpSp>
          <p:nvGrpSpPr>
            <p:cNvPr id="3" name="Group 48"/>
            <p:cNvGrpSpPr>
              <a:grpSpLocks/>
            </p:cNvGrpSpPr>
            <p:nvPr/>
          </p:nvGrpSpPr>
          <p:grpSpPr bwMode="auto">
            <a:xfrm>
              <a:off x="2339693" y="4925467"/>
              <a:ext cx="4824595" cy="781531"/>
              <a:chOff x="6267230" y="5835889"/>
              <a:chExt cx="4013297" cy="608012"/>
            </a:xfrm>
          </p:grpSpPr>
          <p:graphicFrame>
            <p:nvGraphicFramePr>
              <p:cNvPr id="5126" name="Object 29"/>
              <p:cNvGraphicFramePr>
                <a:graphicFrameLocks noChangeAspect="1"/>
              </p:cNvGraphicFramePr>
              <p:nvPr/>
            </p:nvGraphicFramePr>
            <p:xfrm>
              <a:off x="9516944" y="5969172"/>
              <a:ext cx="763583" cy="350837"/>
            </p:xfrm>
            <a:graphic>
              <a:graphicData uri="http://schemas.openxmlformats.org/presentationml/2006/ole">
                <p:oleObj spid="_x0000_s63494" name="Equation" r:id="rId6" imgW="571320" imgH="253800" progId="Equation.DSMT4">
                  <p:embed/>
                </p:oleObj>
              </a:graphicData>
            </a:graphic>
          </p:graphicFrame>
          <p:graphicFrame>
            <p:nvGraphicFramePr>
              <p:cNvPr id="5127" name="Object 34"/>
              <p:cNvGraphicFramePr>
                <a:graphicFrameLocks noChangeAspect="1"/>
              </p:cNvGraphicFramePr>
              <p:nvPr/>
            </p:nvGraphicFramePr>
            <p:xfrm>
              <a:off x="6267230" y="5835889"/>
              <a:ext cx="1255713" cy="608012"/>
            </p:xfrm>
            <a:graphic>
              <a:graphicData uri="http://schemas.openxmlformats.org/presentationml/2006/ole">
                <p:oleObj spid="_x0000_s63495" name="Equation" r:id="rId7" imgW="812520" imgH="393480" progId="Equation.DSMT4">
                  <p:embed/>
                </p:oleObj>
              </a:graphicData>
            </a:graphic>
          </p:graphicFrame>
        </p:grpSp>
      </p:grpSp>
      <p:grpSp>
        <p:nvGrpSpPr>
          <p:cNvPr id="4" name="Group 19"/>
          <p:cNvGrpSpPr>
            <a:grpSpLocks/>
          </p:cNvGrpSpPr>
          <p:nvPr/>
        </p:nvGrpSpPr>
        <p:grpSpPr bwMode="auto">
          <a:xfrm>
            <a:off x="1619250" y="1465263"/>
            <a:ext cx="6192838" cy="884237"/>
            <a:chOff x="1979712" y="2760598"/>
            <a:chExt cx="6192688" cy="884426"/>
          </a:xfrm>
        </p:grpSpPr>
        <p:graphicFrame>
          <p:nvGraphicFramePr>
            <p:cNvPr id="5122" name="Object 7"/>
            <p:cNvGraphicFramePr>
              <a:graphicFrameLocks noChangeAspect="1"/>
            </p:cNvGraphicFramePr>
            <p:nvPr/>
          </p:nvGraphicFramePr>
          <p:xfrm>
            <a:off x="1979712" y="2760598"/>
            <a:ext cx="2519710" cy="884426"/>
          </p:xfrm>
          <a:graphic>
            <a:graphicData uri="http://schemas.openxmlformats.org/presentationml/2006/ole">
              <p:oleObj spid="_x0000_s63490" name="Equation" r:id="rId8" imgW="1333440" imgH="469800" progId="Equation.DSMT4">
                <p:embed/>
              </p:oleObj>
            </a:graphicData>
          </a:graphic>
        </p:graphicFrame>
        <p:sp>
          <p:nvSpPr>
            <p:cNvPr id="5133" name="Rectangle 11"/>
            <p:cNvSpPr>
              <a:spLocks noChangeArrowheads="1"/>
            </p:cNvSpPr>
            <p:nvPr/>
          </p:nvSpPr>
          <p:spPr bwMode="auto">
            <a:xfrm>
              <a:off x="4788024" y="2924944"/>
              <a:ext cx="3384376" cy="461665"/>
            </a:xfrm>
            <a:prstGeom prst="rect">
              <a:avLst/>
            </a:prstGeom>
            <a:noFill/>
            <a:ln w="9525">
              <a:noFill/>
              <a:miter lim="800000"/>
              <a:headEnd/>
              <a:tailEnd/>
            </a:ln>
          </p:spPr>
          <p:txBody>
            <a:bodyPr anchor="ctr">
              <a:spAutoFit/>
            </a:bodyPr>
            <a:lstStyle/>
            <a:p>
              <a:pPr algn="just" eaLnBrk="0" hangingPunct="0"/>
              <a:r>
                <a:rPr lang="en-US" sz="2400">
                  <a:latin typeface="Times New Roman" charset="0"/>
                </a:rPr>
                <a:t>=   Total nutrient intake</a:t>
              </a:r>
            </a:p>
          </p:txBody>
        </p:sp>
      </p:grpSp>
      <p:sp>
        <p:nvSpPr>
          <p:cNvPr id="5130" name="TextBox 18"/>
          <p:cNvSpPr txBox="1">
            <a:spLocks noChangeArrowheads="1"/>
          </p:cNvSpPr>
          <p:nvPr/>
        </p:nvSpPr>
        <p:spPr bwMode="auto">
          <a:xfrm>
            <a:off x="468313" y="561975"/>
            <a:ext cx="4248150" cy="460375"/>
          </a:xfrm>
          <a:prstGeom prst="rect">
            <a:avLst/>
          </a:prstGeom>
          <a:noFill/>
          <a:ln w="9525">
            <a:noFill/>
            <a:miter lim="800000"/>
            <a:headEnd/>
            <a:tailEnd/>
          </a:ln>
        </p:spPr>
        <p:txBody>
          <a:bodyPr>
            <a:spAutoFit/>
          </a:bodyPr>
          <a:lstStyle/>
          <a:p>
            <a:r>
              <a:rPr lang="en-US" sz="2400">
                <a:latin typeface="Times New Roman" charset="0"/>
                <a:cs typeface="Times New Roman" charset="0"/>
              </a:rPr>
              <a:t>Our problem then becomes: </a:t>
            </a:r>
          </a:p>
        </p:txBody>
      </p:sp>
      <p:sp>
        <p:nvSpPr>
          <p:cNvPr id="14" name="Slide Number Placeholder 13"/>
          <p:cNvSpPr>
            <a:spLocks noGrp="1"/>
          </p:cNvSpPr>
          <p:nvPr>
            <p:ph type="sldNum" sz="quarter" idx="12"/>
          </p:nvPr>
        </p:nvSpPr>
        <p:spPr/>
        <p:txBody>
          <a:bodyPr/>
          <a:lstStyle/>
          <a:p>
            <a:fld id="{763B96F8-C033-465D-A2DF-63BFC6E383A9}" type="slidenum">
              <a:rPr lang="en-NZ" smtClean="0"/>
              <a:pPr/>
              <a:t>73</a:t>
            </a:fld>
            <a:endParaRPr lang="en-NZ"/>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1"/>
          <p:cNvSpPr>
            <a:spLocks noChangeArrowheads="1"/>
          </p:cNvSpPr>
          <p:nvPr/>
        </p:nvSpPr>
        <p:spPr bwMode="auto">
          <a:xfrm>
            <a:off x="323850" y="385763"/>
            <a:ext cx="7200900" cy="522287"/>
          </a:xfrm>
          <a:prstGeom prst="rect">
            <a:avLst/>
          </a:prstGeom>
          <a:noFill/>
          <a:ln w="9525">
            <a:noFill/>
            <a:miter lim="800000"/>
            <a:headEnd/>
            <a:tailEnd/>
          </a:ln>
        </p:spPr>
        <p:txBody>
          <a:bodyPr anchor="ctr">
            <a:spAutoFit/>
          </a:bodyPr>
          <a:lstStyle/>
          <a:p>
            <a:pPr eaLnBrk="0" hangingPunct="0">
              <a:tabLst>
                <a:tab pos="285750" algn="r"/>
                <a:tab pos="2636838" algn="ctr"/>
                <a:tab pos="5273675" algn="r"/>
              </a:tabLst>
            </a:pPr>
            <a:r>
              <a:rPr lang="en-US" sz="2800" b="1">
                <a:latin typeface="Times New Roman" charset="0"/>
              </a:rPr>
              <a:t>One-dimensional Optimal Control Problem</a:t>
            </a:r>
            <a:endParaRPr lang="en-US" sz="2800"/>
          </a:p>
        </p:txBody>
      </p:sp>
      <p:grpSp>
        <p:nvGrpSpPr>
          <p:cNvPr id="2" name="Group 8"/>
          <p:cNvGrpSpPr>
            <a:grpSpLocks/>
          </p:cNvGrpSpPr>
          <p:nvPr/>
        </p:nvGrpSpPr>
        <p:grpSpPr bwMode="auto">
          <a:xfrm>
            <a:off x="1042988" y="1530350"/>
            <a:ext cx="5832475" cy="962025"/>
            <a:chOff x="539552" y="1484784"/>
            <a:chExt cx="5832648" cy="962252"/>
          </a:xfrm>
        </p:grpSpPr>
        <p:graphicFrame>
          <p:nvGraphicFramePr>
            <p:cNvPr id="6148" name="Object 2"/>
            <p:cNvGraphicFramePr>
              <a:graphicFrameLocks noChangeAspect="1"/>
            </p:cNvGraphicFramePr>
            <p:nvPr/>
          </p:nvGraphicFramePr>
          <p:xfrm>
            <a:off x="3059832" y="1484784"/>
            <a:ext cx="3312368" cy="962252"/>
          </p:xfrm>
          <a:graphic>
            <a:graphicData uri="http://schemas.openxmlformats.org/presentationml/2006/ole">
              <p:oleObj spid="_x0000_s64516" name="Equation" r:id="rId3" imgW="1701800" imgH="495300" progId="Equation.DSMT4">
                <p:embed/>
              </p:oleObj>
            </a:graphicData>
          </a:graphic>
        </p:graphicFrame>
        <p:sp>
          <p:nvSpPr>
            <p:cNvPr id="6157" name="Rectangle 5"/>
            <p:cNvSpPr>
              <a:spLocks noChangeArrowheads="1"/>
            </p:cNvSpPr>
            <p:nvPr/>
          </p:nvSpPr>
          <p:spPr bwMode="auto">
            <a:xfrm>
              <a:off x="539552" y="1700808"/>
              <a:ext cx="1584176" cy="461665"/>
            </a:xfrm>
            <a:prstGeom prst="rect">
              <a:avLst/>
            </a:prstGeom>
            <a:noFill/>
            <a:ln w="9525">
              <a:noFill/>
              <a:miter lim="800000"/>
              <a:headEnd/>
              <a:tailEnd/>
            </a:ln>
          </p:spPr>
          <p:txBody>
            <a:bodyPr>
              <a:spAutoFit/>
            </a:bodyPr>
            <a:lstStyle/>
            <a:p>
              <a:r>
                <a:rPr lang="en-US" sz="2400">
                  <a:latin typeface="Times New Roman" charset="0"/>
                  <a:cs typeface="Times New Roman" charset="0"/>
                </a:rPr>
                <a:t>Minimize</a:t>
              </a:r>
            </a:p>
          </p:txBody>
        </p:sp>
      </p:grpSp>
      <p:grpSp>
        <p:nvGrpSpPr>
          <p:cNvPr id="3" name="Group 9"/>
          <p:cNvGrpSpPr>
            <a:grpSpLocks/>
          </p:cNvGrpSpPr>
          <p:nvPr/>
        </p:nvGrpSpPr>
        <p:grpSpPr bwMode="auto">
          <a:xfrm>
            <a:off x="1042988" y="2852738"/>
            <a:ext cx="5689600" cy="792162"/>
            <a:chOff x="539552" y="2667392"/>
            <a:chExt cx="5688632" cy="792088"/>
          </a:xfrm>
        </p:grpSpPr>
        <p:graphicFrame>
          <p:nvGraphicFramePr>
            <p:cNvPr id="6147" name="Object 3"/>
            <p:cNvGraphicFramePr>
              <a:graphicFrameLocks noChangeAspect="1"/>
            </p:cNvGraphicFramePr>
            <p:nvPr/>
          </p:nvGraphicFramePr>
          <p:xfrm>
            <a:off x="3040513" y="2667392"/>
            <a:ext cx="3187671" cy="792088"/>
          </p:xfrm>
          <a:graphic>
            <a:graphicData uri="http://schemas.openxmlformats.org/presentationml/2006/ole">
              <p:oleObj spid="_x0000_s64515" name="Equation" r:id="rId4" imgW="1574800" imgH="393700" progId="Equation.DSMT4">
                <p:embed/>
              </p:oleObj>
            </a:graphicData>
          </a:graphic>
        </p:graphicFrame>
        <p:sp>
          <p:nvSpPr>
            <p:cNvPr id="6156" name="Rectangle 7"/>
            <p:cNvSpPr>
              <a:spLocks noChangeArrowheads="1"/>
            </p:cNvSpPr>
            <p:nvPr/>
          </p:nvSpPr>
          <p:spPr bwMode="auto">
            <a:xfrm>
              <a:off x="539552" y="2823319"/>
              <a:ext cx="1584176" cy="461665"/>
            </a:xfrm>
            <a:prstGeom prst="rect">
              <a:avLst/>
            </a:prstGeom>
            <a:noFill/>
            <a:ln w="9525">
              <a:noFill/>
              <a:miter lim="800000"/>
              <a:headEnd/>
              <a:tailEnd/>
            </a:ln>
          </p:spPr>
          <p:txBody>
            <a:bodyPr>
              <a:spAutoFit/>
            </a:bodyPr>
            <a:lstStyle/>
            <a:p>
              <a:r>
                <a:rPr lang="en-US" sz="2400">
                  <a:latin typeface="Times New Roman" charset="0"/>
                  <a:cs typeface="Times New Roman" charset="0"/>
                </a:rPr>
                <a:t>subject to</a:t>
              </a:r>
            </a:p>
          </p:txBody>
        </p:sp>
      </p:grpSp>
      <p:grpSp>
        <p:nvGrpSpPr>
          <p:cNvPr id="4" name="Group 12"/>
          <p:cNvGrpSpPr>
            <a:grpSpLocks/>
          </p:cNvGrpSpPr>
          <p:nvPr/>
        </p:nvGrpSpPr>
        <p:grpSpPr bwMode="auto">
          <a:xfrm>
            <a:off x="611188" y="4208463"/>
            <a:ext cx="7129462" cy="515937"/>
            <a:chOff x="251520" y="4142085"/>
            <a:chExt cx="7128792" cy="516831"/>
          </a:xfrm>
        </p:grpSpPr>
        <p:sp>
          <p:nvSpPr>
            <p:cNvPr id="6155" name="Rectangle 10"/>
            <p:cNvSpPr>
              <a:spLocks noChangeArrowheads="1"/>
            </p:cNvSpPr>
            <p:nvPr/>
          </p:nvSpPr>
          <p:spPr bwMode="auto">
            <a:xfrm>
              <a:off x="251520" y="4142085"/>
              <a:ext cx="4105275" cy="461665"/>
            </a:xfrm>
            <a:prstGeom prst="rect">
              <a:avLst/>
            </a:prstGeom>
            <a:noFill/>
            <a:ln w="9525">
              <a:noFill/>
              <a:miter lim="800000"/>
              <a:headEnd/>
              <a:tailEnd/>
            </a:ln>
          </p:spPr>
          <p:txBody>
            <a:bodyPr anchor="ctr">
              <a:spAutoFit/>
            </a:bodyPr>
            <a:lstStyle/>
            <a:p>
              <a:pPr eaLnBrk="0" hangingPunct="0"/>
              <a:r>
                <a:rPr lang="en-US" sz="2400">
                  <a:latin typeface="Times New Roman" charset="0"/>
                </a:rPr>
                <a:t>with the boundary conditions: </a:t>
              </a:r>
              <a:endParaRPr lang="en-US" sz="2400"/>
            </a:p>
          </p:txBody>
        </p:sp>
        <p:graphicFrame>
          <p:nvGraphicFramePr>
            <p:cNvPr id="6146" name="Object 9"/>
            <p:cNvGraphicFramePr>
              <a:graphicFrameLocks noChangeAspect="1"/>
            </p:cNvGraphicFramePr>
            <p:nvPr/>
          </p:nvGraphicFramePr>
          <p:xfrm>
            <a:off x="4287625" y="4164320"/>
            <a:ext cx="3092687" cy="494596"/>
          </p:xfrm>
          <a:graphic>
            <a:graphicData uri="http://schemas.openxmlformats.org/presentationml/2006/ole">
              <p:oleObj spid="_x0000_s64514" name="Equation" r:id="rId5" imgW="1612800" imgH="253800" progId="Equation.DSMT4">
                <p:embed/>
              </p:oleObj>
            </a:graphicData>
          </a:graphic>
        </p:graphicFrame>
      </p:grpSp>
      <p:sp>
        <p:nvSpPr>
          <p:cNvPr id="12" name="Slide Number Placeholder 11"/>
          <p:cNvSpPr>
            <a:spLocks noGrp="1"/>
          </p:cNvSpPr>
          <p:nvPr>
            <p:ph type="sldNum" sz="quarter" idx="12"/>
          </p:nvPr>
        </p:nvSpPr>
        <p:spPr/>
        <p:txBody>
          <a:bodyPr/>
          <a:lstStyle/>
          <a:p>
            <a:fld id="{763B96F8-C033-465D-A2DF-63BFC6E383A9}" type="slidenum">
              <a:rPr lang="en-NZ" smtClean="0"/>
              <a:pPr/>
              <a:t>74</a:t>
            </a:fld>
            <a:endParaRPr lang="en-NZ"/>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1"/>
          <p:cNvSpPr>
            <a:spLocks noChangeArrowheads="1"/>
          </p:cNvSpPr>
          <p:nvPr/>
        </p:nvSpPr>
        <p:spPr bwMode="auto">
          <a:xfrm>
            <a:off x="250825" y="188913"/>
            <a:ext cx="5689600" cy="522287"/>
          </a:xfrm>
          <a:prstGeom prst="rect">
            <a:avLst/>
          </a:prstGeom>
          <a:noFill/>
          <a:ln w="9525">
            <a:noFill/>
            <a:miter lim="800000"/>
            <a:headEnd/>
            <a:tailEnd/>
          </a:ln>
        </p:spPr>
        <p:txBody>
          <a:bodyPr anchor="ctr">
            <a:spAutoFit/>
          </a:bodyPr>
          <a:lstStyle/>
          <a:p>
            <a:pPr eaLnBrk="0" hangingPunct="0">
              <a:tabLst>
                <a:tab pos="285750" algn="r"/>
                <a:tab pos="2636838" algn="ctr"/>
                <a:tab pos="5273675" algn="r"/>
              </a:tabLst>
            </a:pPr>
            <a:r>
              <a:rPr lang="en-US" sz="2800" b="1">
                <a:latin typeface="Times New Roman" charset="0"/>
              </a:rPr>
              <a:t>Optimal Control Problem (cont.)</a:t>
            </a:r>
            <a:endParaRPr lang="en-US" sz="2800"/>
          </a:p>
        </p:txBody>
      </p:sp>
      <p:sp>
        <p:nvSpPr>
          <p:cNvPr id="7176"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7177" name="Rectangle 6"/>
          <p:cNvSpPr>
            <a:spLocks noChangeArrowheads="1"/>
          </p:cNvSpPr>
          <p:nvPr/>
        </p:nvSpPr>
        <p:spPr bwMode="auto">
          <a:xfrm>
            <a:off x="323850" y="1125538"/>
            <a:ext cx="8280400" cy="830262"/>
          </a:xfrm>
          <a:prstGeom prst="rect">
            <a:avLst/>
          </a:prstGeom>
          <a:noFill/>
          <a:ln w="9525">
            <a:noFill/>
            <a:miter lim="800000"/>
            <a:headEnd/>
            <a:tailEnd/>
          </a:ln>
        </p:spPr>
        <p:txBody>
          <a:bodyPr>
            <a:spAutoFit/>
          </a:bodyPr>
          <a:lstStyle/>
          <a:p>
            <a:r>
              <a:rPr lang="en-US" sz="2400">
                <a:latin typeface="Times New Roman" charset="0"/>
                <a:cs typeface="Times New Roman" charset="0"/>
              </a:rPr>
              <a:t>   The Pontryagin’s Maximum Principle (Pontryagin </a:t>
            </a:r>
            <a:r>
              <a:rPr lang="en-US" sz="2400" i="1">
                <a:latin typeface="Times New Roman" charset="0"/>
                <a:cs typeface="Times New Roman" charset="0"/>
              </a:rPr>
              <a:t>et al.</a:t>
            </a:r>
            <a:r>
              <a:rPr lang="en-US" sz="2400">
                <a:latin typeface="Times New Roman" charset="0"/>
                <a:cs typeface="Times New Roman" charset="0"/>
              </a:rPr>
              <a:t>, 1962) gives a Hamiltonian Expression:</a:t>
            </a:r>
          </a:p>
        </p:txBody>
      </p:sp>
      <p:sp>
        <p:nvSpPr>
          <p:cNvPr id="717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7170" name="Object 4"/>
          <p:cNvGraphicFramePr>
            <a:graphicFrameLocks noChangeAspect="1"/>
          </p:cNvGraphicFramePr>
          <p:nvPr/>
        </p:nvGraphicFramePr>
        <p:xfrm>
          <a:off x="1835150" y="2349500"/>
          <a:ext cx="4537075" cy="515938"/>
        </p:xfrm>
        <a:graphic>
          <a:graphicData uri="http://schemas.openxmlformats.org/presentationml/2006/ole">
            <p:oleObj spid="_x0000_s65538" name="Equation" r:id="rId3" imgW="2260600" imgH="254000" progId="Equation.DSMT4">
              <p:embed/>
            </p:oleObj>
          </a:graphicData>
        </a:graphic>
      </p:graphicFrame>
      <p:sp>
        <p:nvSpPr>
          <p:cNvPr id="7179" name="Rectangle 11"/>
          <p:cNvSpPr>
            <a:spLocks noChangeArrowheads="1"/>
          </p:cNvSpPr>
          <p:nvPr/>
        </p:nvSpPr>
        <p:spPr bwMode="auto">
          <a:xfrm>
            <a:off x="0" y="1047750"/>
            <a:ext cx="9144000" cy="0"/>
          </a:xfrm>
          <a:prstGeom prst="rect">
            <a:avLst/>
          </a:prstGeom>
          <a:noFill/>
          <a:ln w="9525">
            <a:noFill/>
            <a:miter lim="800000"/>
            <a:headEnd/>
            <a:tailEnd/>
          </a:ln>
        </p:spPr>
        <p:txBody>
          <a:bodyPr wrap="none" anchor="ctr">
            <a:spAutoFit/>
          </a:bodyPr>
          <a:lstStyle/>
          <a:p>
            <a:pPr indent="228600" algn="just" eaLnBrk="0" hangingPunct="0"/>
            <a:r>
              <a:rPr lang="en-US" sz="1200">
                <a:latin typeface="Times New Roman" charset="0"/>
              </a:rPr>
              <a:t>  </a:t>
            </a:r>
            <a:endParaRPr lang="en-US"/>
          </a:p>
        </p:txBody>
      </p:sp>
      <p:sp>
        <p:nvSpPr>
          <p:cNvPr id="7180" name="Rectangle 16"/>
          <p:cNvSpPr>
            <a:spLocks noChangeArrowheads="1"/>
          </p:cNvSpPr>
          <p:nvPr/>
        </p:nvSpPr>
        <p:spPr bwMode="auto">
          <a:xfrm>
            <a:off x="323850" y="3213100"/>
            <a:ext cx="3527425" cy="461963"/>
          </a:xfrm>
          <a:prstGeom prst="rect">
            <a:avLst/>
          </a:prstGeom>
          <a:noFill/>
          <a:ln w="9525">
            <a:noFill/>
            <a:miter lim="800000"/>
            <a:headEnd/>
            <a:tailEnd/>
          </a:ln>
        </p:spPr>
        <p:txBody>
          <a:bodyPr>
            <a:spAutoFit/>
          </a:bodyPr>
          <a:lstStyle/>
          <a:p>
            <a:r>
              <a:rPr lang="en-US" sz="2400">
                <a:latin typeface="Times New Roman" charset="0"/>
                <a:cs typeface="Times New Roman" charset="0"/>
              </a:rPr>
              <a:t>The necessary conditions:</a:t>
            </a:r>
          </a:p>
        </p:txBody>
      </p:sp>
      <p:grpSp>
        <p:nvGrpSpPr>
          <p:cNvPr id="2" name="Group 20"/>
          <p:cNvGrpSpPr>
            <a:grpSpLocks/>
          </p:cNvGrpSpPr>
          <p:nvPr/>
        </p:nvGrpSpPr>
        <p:grpSpPr bwMode="auto">
          <a:xfrm>
            <a:off x="323850" y="4076700"/>
            <a:ext cx="8135938" cy="720725"/>
            <a:chOff x="323528" y="3501008"/>
            <a:chExt cx="8136904" cy="720080"/>
          </a:xfrm>
        </p:grpSpPr>
        <p:graphicFrame>
          <p:nvGraphicFramePr>
            <p:cNvPr id="7172" name="Object 8"/>
            <p:cNvGraphicFramePr>
              <a:graphicFrameLocks noChangeAspect="1"/>
            </p:cNvGraphicFramePr>
            <p:nvPr/>
          </p:nvGraphicFramePr>
          <p:xfrm>
            <a:off x="850415" y="3501008"/>
            <a:ext cx="913273" cy="720080"/>
          </p:xfrm>
          <a:graphic>
            <a:graphicData uri="http://schemas.openxmlformats.org/presentationml/2006/ole">
              <p:oleObj spid="_x0000_s65540" name="Equation" r:id="rId4" imgW="495085" imgH="393529" progId="Equation.DSMT4">
                <p:embed/>
              </p:oleObj>
            </a:graphicData>
          </a:graphic>
        </p:graphicFrame>
        <p:graphicFrame>
          <p:nvGraphicFramePr>
            <p:cNvPr id="7173" name="Object 7"/>
            <p:cNvGraphicFramePr>
              <a:graphicFrameLocks noChangeAspect="1"/>
            </p:cNvGraphicFramePr>
            <p:nvPr/>
          </p:nvGraphicFramePr>
          <p:xfrm>
            <a:off x="2336323" y="3629784"/>
            <a:ext cx="291461" cy="360040"/>
          </p:xfrm>
          <a:graphic>
            <a:graphicData uri="http://schemas.openxmlformats.org/presentationml/2006/ole">
              <p:oleObj spid="_x0000_s65541" name="Equation" r:id="rId5" imgW="164957" imgH="203024" progId="Equation.DSMT4">
                <p:embed/>
              </p:oleObj>
            </a:graphicData>
          </a:graphic>
        </p:graphicFrame>
        <p:graphicFrame>
          <p:nvGraphicFramePr>
            <p:cNvPr id="7174" name="Object 6"/>
            <p:cNvGraphicFramePr>
              <a:graphicFrameLocks noChangeAspect="1"/>
            </p:cNvGraphicFramePr>
            <p:nvPr/>
          </p:nvGraphicFramePr>
          <p:xfrm>
            <a:off x="2771800" y="3645024"/>
            <a:ext cx="1872208" cy="432048"/>
          </p:xfrm>
          <a:graphic>
            <a:graphicData uri="http://schemas.openxmlformats.org/presentationml/2006/ole">
              <p:oleObj spid="_x0000_s65542" name="Equation" r:id="rId6" imgW="990600" imgH="228600" progId="Equation.DSMT4">
                <p:embed/>
              </p:oleObj>
            </a:graphicData>
          </a:graphic>
        </p:graphicFrame>
        <p:sp>
          <p:nvSpPr>
            <p:cNvPr id="7190" name="Rectangle 17"/>
            <p:cNvSpPr>
              <a:spLocks noChangeArrowheads="1"/>
            </p:cNvSpPr>
            <p:nvPr/>
          </p:nvSpPr>
          <p:spPr bwMode="auto">
            <a:xfrm>
              <a:off x="323528" y="3543399"/>
              <a:ext cx="432048" cy="461665"/>
            </a:xfrm>
            <a:prstGeom prst="rect">
              <a:avLst/>
            </a:prstGeom>
            <a:noFill/>
            <a:ln w="9525">
              <a:noFill/>
              <a:miter lim="800000"/>
              <a:headEnd/>
              <a:tailEnd/>
            </a:ln>
          </p:spPr>
          <p:txBody>
            <a:bodyPr>
              <a:spAutoFit/>
            </a:bodyPr>
            <a:lstStyle/>
            <a:p>
              <a:r>
                <a:rPr lang="en-US" sz="2400">
                  <a:latin typeface="Times New Roman" charset="0"/>
                  <a:cs typeface="Times New Roman" charset="0"/>
                </a:rPr>
                <a:t>1.</a:t>
              </a:r>
            </a:p>
          </p:txBody>
        </p:sp>
        <p:sp>
          <p:nvSpPr>
            <p:cNvPr id="7191" name="Rectangle 18"/>
            <p:cNvSpPr>
              <a:spLocks noChangeArrowheads="1"/>
            </p:cNvSpPr>
            <p:nvPr/>
          </p:nvSpPr>
          <p:spPr bwMode="auto">
            <a:xfrm>
              <a:off x="1835696" y="3615407"/>
              <a:ext cx="432048" cy="461665"/>
            </a:xfrm>
            <a:prstGeom prst="rect">
              <a:avLst/>
            </a:prstGeom>
            <a:noFill/>
            <a:ln w="9525">
              <a:noFill/>
              <a:miter lim="800000"/>
              <a:headEnd/>
              <a:tailEnd/>
            </a:ln>
          </p:spPr>
          <p:txBody>
            <a:bodyPr>
              <a:spAutoFit/>
            </a:bodyPr>
            <a:lstStyle/>
            <a:p>
              <a:r>
                <a:rPr lang="en-US" sz="2400">
                  <a:latin typeface="Times New Roman" charset="0"/>
                  <a:cs typeface="Times New Roman" charset="0"/>
                </a:rPr>
                <a:t>at</a:t>
              </a:r>
            </a:p>
          </p:txBody>
        </p:sp>
        <p:sp>
          <p:nvSpPr>
            <p:cNvPr id="7192" name="Rectangle 19"/>
            <p:cNvSpPr>
              <a:spLocks noChangeArrowheads="1"/>
            </p:cNvSpPr>
            <p:nvPr/>
          </p:nvSpPr>
          <p:spPr bwMode="auto">
            <a:xfrm>
              <a:off x="5580112" y="3615407"/>
              <a:ext cx="2880320" cy="461665"/>
            </a:xfrm>
            <a:prstGeom prst="rect">
              <a:avLst/>
            </a:prstGeom>
            <a:noFill/>
            <a:ln w="9525">
              <a:noFill/>
              <a:miter lim="800000"/>
              <a:headEnd/>
              <a:tailEnd/>
            </a:ln>
          </p:spPr>
          <p:txBody>
            <a:bodyPr>
              <a:spAutoFit/>
            </a:bodyPr>
            <a:lstStyle/>
            <a:p>
              <a:r>
                <a:rPr lang="en-US" sz="2400">
                  <a:latin typeface="Times New Roman" charset="0"/>
                  <a:cs typeface="Times New Roman" charset="0"/>
                </a:rPr>
                <a:t>(optimality condition)</a:t>
              </a:r>
            </a:p>
          </p:txBody>
        </p:sp>
      </p:grpSp>
      <p:sp>
        <p:nvSpPr>
          <p:cNvPr id="7182" name="Rectangle 1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pSp>
        <p:nvGrpSpPr>
          <p:cNvPr id="3" name="Group 25"/>
          <p:cNvGrpSpPr>
            <a:grpSpLocks/>
          </p:cNvGrpSpPr>
          <p:nvPr/>
        </p:nvGrpSpPr>
        <p:grpSpPr bwMode="auto">
          <a:xfrm>
            <a:off x="323850" y="5084763"/>
            <a:ext cx="8135938" cy="720725"/>
            <a:chOff x="323528" y="4509120"/>
            <a:chExt cx="8136904" cy="720080"/>
          </a:xfrm>
        </p:grpSpPr>
        <p:graphicFrame>
          <p:nvGraphicFramePr>
            <p:cNvPr id="7171" name="Object 13"/>
            <p:cNvGraphicFramePr>
              <a:graphicFrameLocks noChangeAspect="1"/>
            </p:cNvGraphicFramePr>
            <p:nvPr/>
          </p:nvGraphicFramePr>
          <p:xfrm>
            <a:off x="860953" y="4509120"/>
            <a:ext cx="3495023" cy="720080"/>
          </p:xfrm>
          <a:graphic>
            <a:graphicData uri="http://schemas.openxmlformats.org/presentationml/2006/ole">
              <p:oleObj spid="_x0000_s65539" name="Equation" r:id="rId7" imgW="1892300" imgH="393700" progId="Equation.DSMT4">
                <p:embed/>
              </p:oleObj>
            </a:graphicData>
          </a:graphic>
        </p:graphicFrame>
        <p:sp>
          <p:nvSpPr>
            <p:cNvPr id="7188" name="Rectangle 23"/>
            <p:cNvSpPr>
              <a:spLocks noChangeArrowheads="1"/>
            </p:cNvSpPr>
            <p:nvPr/>
          </p:nvSpPr>
          <p:spPr bwMode="auto">
            <a:xfrm>
              <a:off x="323528" y="4623519"/>
              <a:ext cx="432048" cy="461665"/>
            </a:xfrm>
            <a:prstGeom prst="rect">
              <a:avLst/>
            </a:prstGeom>
            <a:noFill/>
            <a:ln w="9525">
              <a:noFill/>
              <a:miter lim="800000"/>
              <a:headEnd/>
              <a:tailEnd/>
            </a:ln>
          </p:spPr>
          <p:txBody>
            <a:bodyPr>
              <a:spAutoFit/>
            </a:bodyPr>
            <a:lstStyle/>
            <a:p>
              <a:r>
                <a:rPr lang="en-US" sz="2400">
                  <a:latin typeface="Times New Roman" charset="0"/>
                  <a:cs typeface="Times New Roman" charset="0"/>
                </a:rPr>
                <a:t>2.</a:t>
              </a:r>
            </a:p>
          </p:txBody>
        </p:sp>
        <p:sp>
          <p:nvSpPr>
            <p:cNvPr id="7189" name="Rectangle 24"/>
            <p:cNvSpPr>
              <a:spLocks noChangeArrowheads="1"/>
            </p:cNvSpPr>
            <p:nvPr/>
          </p:nvSpPr>
          <p:spPr bwMode="auto">
            <a:xfrm>
              <a:off x="5580112" y="4637896"/>
              <a:ext cx="2880320" cy="461665"/>
            </a:xfrm>
            <a:prstGeom prst="rect">
              <a:avLst/>
            </a:prstGeom>
            <a:noFill/>
            <a:ln w="9525">
              <a:noFill/>
              <a:miter lim="800000"/>
              <a:headEnd/>
              <a:tailEnd/>
            </a:ln>
          </p:spPr>
          <p:txBody>
            <a:bodyPr>
              <a:spAutoFit/>
            </a:bodyPr>
            <a:lstStyle/>
            <a:p>
              <a:r>
                <a:rPr lang="en-US" sz="2400">
                  <a:latin typeface="Times New Roman" charset="0"/>
                  <a:cs typeface="Times New Roman" charset="0"/>
                </a:rPr>
                <a:t>(adjoint equation)</a:t>
              </a:r>
            </a:p>
          </p:txBody>
        </p:sp>
      </p:grpSp>
      <p:sp>
        <p:nvSpPr>
          <p:cNvPr id="7184" name="Rectangle 1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7185" name="Rectangle 1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23" name="Slide Number Placeholder 22"/>
          <p:cNvSpPr>
            <a:spLocks noGrp="1"/>
          </p:cNvSpPr>
          <p:nvPr>
            <p:ph type="sldNum" sz="quarter" idx="12"/>
          </p:nvPr>
        </p:nvSpPr>
        <p:spPr/>
        <p:txBody>
          <a:bodyPr/>
          <a:lstStyle/>
          <a:p>
            <a:fld id="{763B96F8-C033-465D-A2DF-63BFC6E383A9}" type="slidenum">
              <a:rPr lang="en-NZ" smtClean="0"/>
              <a:pPr/>
              <a:t>75</a:t>
            </a:fld>
            <a:endParaRPr lang="en-NZ"/>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1"/>
          <p:cNvSpPr>
            <a:spLocks noChangeArrowheads="1"/>
          </p:cNvSpPr>
          <p:nvPr/>
        </p:nvSpPr>
        <p:spPr bwMode="auto">
          <a:xfrm>
            <a:off x="250825" y="188913"/>
            <a:ext cx="5689600" cy="522287"/>
          </a:xfrm>
          <a:prstGeom prst="rect">
            <a:avLst/>
          </a:prstGeom>
          <a:noFill/>
          <a:ln w="9525">
            <a:noFill/>
            <a:miter lim="800000"/>
            <a:headEnd/>
            <a:tailEnd/>
          </a:ln>
        </p:spPr>
        <p:txBody>
          <a:bodyPr anchor="ctr">
            <a:spAutoFit/>
          </a:bodyPr>
          <a:lstStyle/>
          <a:p>
            <a:pPr eaLnBrk="0" hangingPunct="0">
              <a:tabLst>
                <a:tab pos="285750" algn="r"/>
                <a:tab pos="2636838" algn="ctr"/>
                <a:tab pos="5273675" algn="r"/>
              </a:tabLst>
            </a:pPr>
            <a:r>
              <a:rPr lang="en-US" sz="2800" b="1">
                <a:latin typeface="Times New Roman" charset="0"/>
              </a:rPr>
              <a:t>Optimal Control Problem (cont.)</a:t>
            </a:r>
            <a:endParaRPr lang="en-US" sz="2800"/>
          </a:p>
        </p:txBody>
      </p:sp>
      <p:graphicFrame>
        <p:nvGraphicFramePr>
          <p:cNvPr id="13314" name="Object 3"/>
          <p:cNvGraphicFramePr>
            <a:graphicFrameLocks noChangeAspect="1"/>
          </p:cNvGraphicFramePr>
          <p:nvPr/>
        </p:nvGraphicFramePr>
        <p:xfrm>
          <a:off x="2393950" y="1443038"/>
          <a:ext cx="3906838" cy="792162"/>
        </p:xfrm>
        <a:graphic>
          <a:graphicData uri="http://schemas.openxmlformats.org/presentationml/2006/ole">
            <p:oleObj spid="_x0000_s55298" name="Equation" r:id="rId3" imgW="1930320" imgH="393480" progId="Equation.DSMT4">
              <p:embed/>
            </p:oleObj>
          </a:graphicData>
        </a:graphic>
      </p:graphicFrame>
      <p:sp>
        <p:nvSpPr>
          <p:cNvPr id="13320" name="Rectangle 6"/>
          <p:cNvSpPr>
            <a:spLocks noChangeArrowheads="1"/>
          </p:cNvSpPr>
          <p:nvPr/>
        </p:nvSpPr>
        <p:spPr bwMode="auto">
          <a:xfrm>
            <a:off x="827088" y="836613"/>
            <a:ext cx="3527425" cy="461962"/>
          </a:xfrm>
          <a:prstGeom prst="rect">
            <a:avLst/>
          </a:prstGeom>
          <a:noFill/>
          <a:ln w="9525">
            <a:noFill/>
            <a:miter lim="800000"/>
            <a:headEnd/>
            <a:tailEnd/>
          </a:ln>
        </p:spPr>
        <p:txBody>
          <a:bodyPr>
            <a:spAutoFit/>
          </a:bodyPr>
          <a:lstStyle/>
          <a:p>
            <a:r>
              <a:rPr lang="en-US" sz="2400">
                <a:latin typeface="Times New Roman" charset="0"/>
                <a:cs typeface="Times New Roman" charset="0"/>
              </a:rPr>
              <a:t>The dynamical system :</a:t>
            </a:r>
          </a:p>
        </p:txBody>
      </p:sp>
      <p:graphicFrame>
        <p:nvGraphicFramePr>
          <p:cNvPr id="13315" name="Object 4"/>
          <p:cNvGraphicFramePr>
            <a:graphicFrameLocks noChangeAspect="1"/>
          </p:cNvGraphicFramePr>
          <p:nvPr/>
        </p:nvGraphicFramePr>
        <p:xfrm>
          <a:off x="2268538" y="3314700"/>
          <a:ext cx="4832350" cy="792163"/>
        </p:xfrm>
        <a:graphic>
          <a:graphicData uri="http://schemas.openxmlformats.org/presentationml/2006/ole">
            <p:oleObj spid="_x0000_s55299" name="Equation" r:id="rId4" imgW="2387520" imgH="393480" progId="Equation.DSMT4">
              <p:embed/>
            </p:oleObj>
          </a:graphicData>
        </a:graphic>
      </p:graphicFrame>
      <p:grpSp>
        <p:nvGrpSpPr>
          <p:cNvPr id="2" name="Group 17"/>
          <p:cNvGrpSpPr>
            <a:grpSpLocks/>
          </p:cNvGrpSpPr>
          <p:nvPr/>
        </p:nvGrpSpPr>
        <p:grpSpPr bwMode="auto">
          <a:xfrm>
            <a:off x="179388" y="5300663"/>
            <a:ext cx="8532812" cy="466725"/>
            <a:chOff x="401126" y="5014024"/>
            <a:chExt cx="8532937" cy="465168"/>
          </a:xfrm>
        </p:grpSpPr>
        <p:sp>
          <p:nvSpPr>
            <p:cNvPr id="13324" name="Rectangle 10"/>
            <p:cNvSpPr>
              <a:spLocks noChangeArrowheads="1"/>
            </p:cNvSpPr>
            <p:nvPr/>
          </p:nvSpPr>
          <p:spPr bwMode="auto">
            <a:xfrm>
              <a:off x="401126" y="5014024"/>
              <a:ext cx="3749874" cy="446276"/>
            </a:xfrm>
            <a:prstGeom prst="rect">
              <a:avLst/>
            </a:prstGeom>
            <a:noFill/>
            <a:ln w="9525">
              <a:noFill/>
              <a:miter lim="800000"/>
              <a:headEnd/>
              <a:tailEnd/>
            </a:ln>
          </p:spPr>
          <p:txBody>
            <a:bodyPr anchor="ctr">
              <a:spAutoFit/>
            </a:bodyPr>
            <a:lstStyle/>
            <a:p>
              <a:pPr eaLnBrk="0" hangingPunct="0"/>
              <a:r>
                <a:rPr lang="en-US" sz="2300">
                  <a:latin typeface="Times New Roman" charset="0"/>
                </a:rPr>
                <a:t>with the boundary conditions: </a:t>
              </a:r>
              <a:endParaRPr lang="en-US" sz="2300"/>
            </a:p>
          </p:txBody>
        </p:sp>
        <p:graphicFrame>
          <p:nvGraphicFramePr>
            <p:cNvPr id="13318" name="Object 9"/>
            <p:cNvGraphicFramePr>
              <a:graphicFrameLocks noChangeAspect="1"/>
            </p:cNvGraphicFramePr>
            <p:nvPr/>
          </p:nvGraphicFramePr>
          <p:xfrm>
            <a:off x="4078993" y="5048693"/>
            <a:ext cx="4855070" cy="430499"/>
          </p:xfrm>
          <a:graphic>
            <a:graphicData uri="http://schemas.openxmlformats.org/presentationml/2006/ole">
              <p:oleObj spid="_x0000_s55302" name="Equation" r:id="rId5" imgW="2895480" imgH="253800" progId="Equation.DSMT4">
                <p:embed/>
              </p:oleObj>
            </a:graphicData>
          </a:graphic>
        </p:graphicFrame>
      </p:grpSp>
      <p:graphicFrame>
        <p:nvGraphicFramePr>
          <p:cNvPr id="13316" name="Object 4"/>
          <p:cNvGraphicFramePr>
            <a:graphicFrameLocks noChangeAspect="1"/>
          </p:cNvGraphicFramePr>
          <p:nvPr/>
        </p:nvGraphicFramePr>
        <p:xfrm>
          <a:off x="2368550" y="2379663"/>
          <a:ext cx="3957638" cy="792162"/>
        </p:xfrm>
        <a:graphic>
          <a:graphicData uri="http://schemas.openxmlformats.org/presentationml/2006/ole">
            <p:oleObj spid="_x0000_s55300" name="Equation" r:id="rId6" imgW="1955520" imgH="393480" progId="Equation.DSMT4">
              <p:embed/>
            </p:oleObj>
          </a:graphicData>
        </a:graphic>
      </p:graphicFrame>
      <p:graphicFrame>
        <p:nvGraphicFramePr>
          <p:cNvPr id="13317" name="Object 5"/>
          <p:cNvGraphicFramePr>
            <a:graphicFrameLocks noChangeAspect="1"/>
          </p:cNvGraphicFramePr>
          <p:nvPr/>
        </p:nvGraphicFramePr>
        <p:xfrm>
          <a:off x="2260600" y="4251325"/>
          <a:ext cx="4832350" cy="792163"/>
        </p:xfrm>
        <a:graphic>
          <a:graphicData uri="http://schemas.openxmlformats.org/presentationml/2006/ole">
            <p:oleObj spid="_x0000_s55301" name="Equation" r:id="rId7" imgW="2387520" imgH="393480" progId="Equation.DSMT4">
              <p:embed/>
            </p:oleObj>
          </a:graphicData>
        </a:graphic>
      </p:graphicFrame>
      <p:sp>
        <p:nvSpPr>
          <p:cNvPr id="11" name="Slide Number Placeholder 10"/>
          <p:cNvSpPr>
            <a:spLocks noGrp="1"/>
          </p:cNvSpPr>
          <p:nvPr>
            <p:ph type="sldNum" sz="quarter" idx="12"/>
          </p:nvPr>
        </p:nvSpPr>
        <p:spPr/>
        <p:txBody>
          <a:bodyPr/>
          <a:lstStyle/>
          <a:p>
            <a:fld id="{763B96F8-C033-465D-A2DF-63BFC6E383A9}" type="slidenum">
              <a:rPr lang="en-NZ" smtClean="0"/>
              <a:pPr/>
              <a:t>76</a:t>
            </a:fld>
            <a:endParaRPr lang="en-NZ"/>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4345"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4346"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4347"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pSp>
        <p:nvGrpSpPr>
          <p:cNvPr id="2" name="Group 16"/>
          <p:cNvGrpSpPr>
            <a:grpSpLocks/>
          </p:cNvGrpSpPr>
          <p:nvPr/>
        </p:nvGrpSpPr>
        <p:grpSpPr bwMode="auto">
          <a:xfrm>
            <a:off x="2124075" y="981075"/>
            <a:ext cx="6002338" cy="3902075"/>
            <a:chOff x="2124075" y="981075"/>
            <a:chExt cx="6002338" cy="3902075"/>
          </a:xfrm>
        </p:grpSpPr>
        <p:graphicFrame>
          <p:nvGraphicFramePr>
            <p:cNvPr id="14340" name="Object 1"/>
            <p:cNvGraphicFramePr>
              <a:graphicFrameLocks noChangeAspect="1"/>
            </p:cNvGraphicFramePr>
            <p:nvPr/>
          </p:nvGraphicFramePr>
          <p:xfrm>
            <a:off x="2168525" y="981075"/>
            <a:ext cx="2474913" cy="1236663"/>
          </p:xfrm>
          <a:graphic>
            <a:graphicData uri="http://schemas.openxmlformats.org/presentationml/2006/ole">
              <p:oleObj spid="_x0000_s56324" name="Equation" r:id="rId3" imgW="1739880" imgH="863280" progId="Equation.DSMT4">
                <p:embed/>
              </p:oleObj>
            </a:graphicData>
          </a:graphic>
        </p:graphicFrame>
        <p:graphicFrame>
          <p:nvGraphicFramePr>
            <p:cNvPr id="14341" name="Object 3"/>
            <p:cNvGraphicFramePr>
              <a:graphicFrameLocks noChangeAspect="1"/>
            </p:cNvGraphicFramePr>
            <p:nvPr/>
          </p:nvGraphicFramePr>
          <p:xfrm>
            <a:off x="2162175" y="2362200"/>
            <a:ext cx="1041400" cy="288925"/>
          </p:xfrm>
          <a:graphic>
            <a:graphicData uri="http://schemas.openxmlformats.org/presentationml/2006/ole">
              <p:oleObj spid="_x0000_s56325" name="Equation" r:id="rId4" imgW="723600" imgH="203040" progId="Equation.DSMT4">
                <p:embed/>
              </p:oleObj>
            </a:graphicData>
          </a:graphic>
        </p:graphicFrame>
        <p:graphicFrame>
          <p:nvGraphicFramePr>
            <p:cNvPr id="14342" name="Object 5"/>
            <p:cNvGraphicFramePr>
              <a:graphicFrameLocks noChangeAspect="1"/>
            </p:cNvGraphicFramePr>
            <p:nvPr/>
          </p:nvGraphicFramePr>
          <p:xfrm>
            <a:off x="2185988" y="2794000"/>
            <a:ext cx="5940425" cy="1158875"/>
          </p:xfrm>
          <a:graphic>
            <a:graphicData uri="http://schemas.openxmlformats.org/presentationml/2006/ole">
              <p:oleObj spid="_x0000_s56326" name="Equation" r:id="rId5" imgW="4038480" imgH="787320" progId="Equation.DSMT4">
                <p:embed/>
              </p:oleObj>
            </a:graphicData>
          </a:graphic>
        </p:graphicFrame>
        <p:graphicFrame>
          <p:nvGraphicFramePr>
            <p:cNvPr id="14343" name="Object 7"/>
            <p:cNvGraphicFramePr>
              <a:graphicFrameLocks noChangeAspect="1"/>
            </p:cNvGraphicFramePr>
            <p:nvPr/>
          </p:nvGraphicFramePr>
          <p:xfrm>
            <a:off x="2124075" y="4162425"/>
            <a:ext cx="5111750" cy="720725"/>
          </p:xfrm>
          <a:graphic>
            <a:graphicData uri="http://schemas.openxmlformats.org/presentationml/2006/ole">
              <p:oleObj spid="_x0000_s56327" name="Equation" r:id="rId6" imgW="3314700" imgH="469900" progId="Equation.DSMT4">
                <p:embed/>
              </p:oleObj>
            </a:graphicData>
          </a:graphic>
        </p:graphicFrame>
      </p:grpSp>
      <p:sp>
        <p:nvSpPr>
          <p:cNvPr id="14349" name="TextBox 18"/>
          <p:cNvSpPr txBox="1">
            <a:spLocks noChangeArrowheads="1"/>
          </p:cNvSpPr>
          <p:nvPr/>
        </p:nvSpPr>
        <p:spPr bwMode="auto">
          <a:xfrm>
            <a:off x="250825" y="115888"/>
            <a:ext cx="8137525" cy="831850"/>
          </a:xfrm>
          <a:prstGeom prst="rect">
            <a:avLst/>
          </a:prstGeom>
          <a:noFill/>
          <a:ln w="9525">
            <a:noFill/>
            <a:miter lim="800000"/>
            <a:headEnd/>
            <a:tailEnd/>
          </a:ln>
        </p:spPr>
        <p:txBody>
          <a:bodyPr>
            <a:spAutoFit/>
          </a:bodyPr>
          <a:lstStyle/>
          <a:p>
            <a:r>
              <a:rPr lang="en-US" sz="2400">
                <a:latin typeface="Times New Roman" charset="0"/>
                <a:cs typeface="Times New Roman" charset="0"/>
              </a:rPr>
              <a:t>    Using optimal control arguments, we can reduce the problem to a 4-dimensional dynamical system as follow: </a:t>
            </a:r>
          </a:p>
        </p:txBody>
      </p:sp>
      <p:grpSp>
        <p:nvGrpSpPr>
          <p:cNvPr id="3" name="Group 17"/>
          <p:cNvGrpSpPr>
            <a:grpSpLocks/>
          </p:cNvGrpSpPr>
          <p:nvPr/>
        </p:nvGrpSpPr>
        <p:grpSpPr bwMode="auto">
          <a:xfrm>
            <a:off x="107950" y="5138738"/>
            <a:ext cx="8672513" cy="450850"/>
            <a:chOff x="220663" y="5013325"/>
            <a:chExt cx="8672512" cy="450850"/>
          </a:xfrm>
        </p:grpSpPr>
        <p:sp>
          <p:nvSpPr>
            <p:cNvPr id="14353" name="Rectangle 10"/>
            <p:cNvSpPr>
              <a:spLocks noChangeArrowheads="1"/>
            </p:cNvSpPr>
            <p:nvPr/>
          </p:nvSpPr>
          <p:spPr bwMode="auto">
            <a:xfrm>
              <a:off x="220663" y="5013325"/>
              <a:ext cx="4105275" cy="447675"/>
            </a:xfrm>
            <a:prstGeom prst="rect">
              <a:avLst/>
            </a:prstGeom>
            <a:noFill/>
            <a:ln w="9525">
              <a:noFill/>
              <a:miter lim="800000"/>
              <a:headEnd/>
              <a:tailEnd/>
            </a:ln>
          </p:spPr>
          <p:txBody>
            <a:bodyPr anchor="ctr">
              <a:spAutoFit/>
            </a:bodyPr>
            <a:lstStyle/>
            <a:p>
              <a:pPr eaLnBrk="0" hangingPunct="0"/>
              <a:r>
                <a:rPr lang="en-US" sz="2200">
                  <a:latin typeface="Times New Roman" charset="0"/>
                </a:rPr>
                <a:t>with unusual boundary conditions: </a:t>
              </a:r>
              <a:endParaRPr lang="en-US" sz="2200"/>
            </a:p>
          </p:txBody>
        </p:sp>
        <p:graphicFrame>
          <p:nvGraphicFramePr>
            <p:cNvPr id="14339" name="Object 9"/>
            <p:cNvGraphicFramePr>
              <a:graphicFrameLocks noChangeAspect="1"/>
            </p:cNvGraphicFramePr>
            <p:nvPr/>
          </p:nvGraphicFramePr>
          <p:xfrm>
            <a:off x="4243388" y="5062538"/>
            <a:ext cx="4649787" cy="401637"/>
          </p:xfrm>
          <a:graphic>
            <a:graphicData uri="http://schemas.openxmlformats.org/presentationml/2006/ole">
              <p:oleObj spid="_x0000_s56323" name="Equation" r:id="rId7" imgW="2984400" imgH="253800" progId="Equation.DSMT4">
                <p:embed/>
              </p:oleObj>
            </a:graphicData>
          </a:graphic>
        </p:graphicFrame>
      </p:grpSp>
      <p:graphicFrame>
        <p:nvGraphicFramePr>
          <p:cNvPr id="14338" name="Object 14"/>
          <p:cNvGraphicFramePr>
            <a:graphicFrameLocks noChangeAspect="1"/>
          </p:cNvGraphicFramePr>
          <p:nvPr/>
        </p:nvGraphicFramePr>
        <p:xfrm>
          <a:off x="327025" y="5765800"/>
          <a:ext cx="7812088" cy="471488"/>
        </p:xfrm>
        <a:graphic>
          <a:graphicData uri="http://schemas.openxmlformats.org/presentationml/2006/ole">
            <p:oleObj spid="_x0000_s56322" name="Equation" r:id="rId8" imgW="5626080" imgH="342720" progId="Equation.DSMT4">
              <p:embed/>
            </p:oleObj>
          </a:graphicData>
        </a:graphic>
      </p:graphicFrame>
      <p:sp>
        <p:nvSpPr>
          <p:cNvPr id="16" name="Slide Number Placeholder 15"/>
          <p:cNvSpPr>
            <a:spLocks noGrp="1"/>
          </p:cNvSpPr>
          <p:nvPr>
            <p:ph type="sldNum" sz="quarter" idx="12"/>
          </p:nvPr>
        </p:nvSpPr>
        <p:spPr/>
        <p:txBody>
          <a:bodyPr/>
          <a:lstStyle/>
          <a:p>
            <a:fld id="{763B96F8-C033-465D-A2DF-63BFC6E383A9}" type="slidenum">
              <a:rPr lang="en-NZ" smtClean="0"/>
              <a:pPr/>
              <a:t>77</a:t>
            </a:fld>
            <a:endParaRPr lang="en-NZ"/>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ChangeArrowheads="1"/>
          </p:cNvSpPr>
          <p:nvPr/>
        </p:nvSpPr>
        <p:spPr bwMode="auto">
          <a:xfrm>
            <a:off x="0" y="714375"/>
            <a:ext cx="9144000" cy="0"/>
          </a:xfrm>
          <a:prstGeom prst="rect">
            <a:avLst/>
          </a:prstGeom>
          <a:noFill/>
          <a:ln w="9525">
            <a:noFill/>
            <a:miter lim="800000"/>
            <a:headEnd/>
            <a:tailEnd/>
          </a:ln>
        </p:spPr>
        <p:txBody>
          <a:bodyPr wrap="none" anchor="ctr">
            <a:spAutoFit/>
          </a:bodyPr>
          <a:lstStyle/>
          <a:p>
            <a:endParaRPr lang="en-US"/>
          </a:p>
        </p:txBody>
      </p:sp>
      <p:sp>
        <p:nvSpPr>
          <p:cNvPr id="32771" name="Rectangle 11"/>
          <p:cNvSpPr>
            <a:spLocks noChangeArrowheads="1"/>
          </p:cNvSpPr>
          <p:nvPr/>
        </p:nvSpPr>
        <p:spPr bwMode="auto">
          <a:xfrm>
            <a:off x="0" y="2124075"/>
            <a:ext cx="9144000" cy="0"/>
          </a:xfrm>
          <a:prstGeom prst="rect">
            <a:avLst/>
          </a:prstGeom>
          <a:noFill/>
          <a:ln w="9525">
            <a:noFill/>
            <a:miter lim="800000"/>
            <a:headEnd/>
            <a:tailEnd/>
          </a:ln>
        </p:spPr>
        <p:txBody>
          <a:bodyPr wrap="none" anchor="ctr">
            <a:spAutoFit/>
          </a:bodyPr>
          <a:lstStyle/>
          <a:p>
            <a:pPr algn="just" eaLnBrk="0" hangingPunct="0">
              <a:tabLst>
                <a:tab pos="342900" algn="l"/>
              </a:tabLst>
            </a:pPr>
            <a:r>
              <a:rPr lang="en-US" sz="1200">
                <a:latin typeface="Times New Roman" charset="0"/>
              </a:rPr>
              <a:t>. </a:t>
            </a:r>
            <a:endParaRPr lang="en-US"/>
          </a:p>
        </p:txBody>
      </p:sp>
      <p:sp>
        <p:nvSpPr>
          <p:cNvPr id="32772" name="Rectangle 6"/>
          <p:cNvSpPr>
            <a:spLocks noChangeArrowheads="1"/>
          </p:cNvSpPr>
          <p:nvPr/>
        </p:nvSpPr>
        <p:spPr bwMode="auto">
          <a:xfrm>
            <a:off x="179388" y="5229225"/>
            <a:ext cx="7921625" cy="1200150"/>
          </a:xfrm>
          <a:prstGeom prst="rect">
            <a:avLst/>
          </a:prstGeom>
          <a:noFill/>
          <a:ln w="9525">
            <a:noFill/>
            <a:miter lim="800000"/>
            <a:headEnd/>
            <a:tailEnd/>
          </a:ln>
        </p:spPr>
        <p:txBody>
          <a:bodyPr>
            <a:spAutoFit/>
          </a:bodyPr>
          <a:lstStyle/>
          <a:p>
            <a:pPr algn="just"/>
            <a:r>
              <a:rPr lang="en-US" sz="2400">
                <a:latin typeface="Times New Roman" charset="0"/>
                <a:cs typeface="Times New Roman" charset="0"/>
              </a:rPr>
              <a:t>    The food intake is increasing in the first and middle third of the second half of pregnancy and largest in the last third of the second half of pregnancy.</a:t>
            </a:r>
          </a:p>
        </p:txBody>
      </p:sp>
      <p:grpSp>
        <p:nvGrpSpPr>
          <p:cNvPr id="2" name="Group 9"/>
          <p:cNvGrpSpPr>
            <a:grpSpLocks/>
          </p:cNvGrpSpPr>
          <p:nvPr/>
        </p:nvGrpSpPr>
        <p:grpSpPr bwMode="auto">
          <a:xfrm>
            <a:off x="1355725" y="476250"/>
            <a:ext cx="6337300" cy="4752975"/>
            <a:chOff x="1355643" y="476672"/>
            <a:chExt cx="6336704" cy="4752528"/>
          </a:xfrm>
        </p:grpSpPr>
        <p:pic>
          <p:nvPicPr>
            <p:cNvPr id="32777" name="Picture 9"/>
            <p:cNvPicPr>
              <a:picLocks noChangeAspect="1" noChangeArrowheads="1"/>
            </p:cNvPicPr>
            <p:nvPr/>
          </p:nvPicPr>
          <p:blipFill>
            <a:blip r:embed="rId2" cstate="print"/>
            <a:srcRect/>
            <a:stretch>
              <a:fillRect/>
            </a:stretch>
          </p:blipFill>
          <p:spPr bwMode="auto">
            <a:xfrm>
              <a:off x="1355643" y="476672"/>
              <a:ext cx="6336704" cy="4752528"/>
            </a:xfrm>
            <a:prstGeom prst="rect">
              <a:avLst/>
            </a:prstGeom>
            <a:noFill/>
            <a:ln w="9525">
              <a:noFill/>
              <a:miter lim="800000"/>
              <a:headEnd/>
              <a:tailEnd/>
            </a:ln>
          </p:spPr>
        </p:pic>
        <p:sp>
          <p:nvSpPr>
            <p:cNvPr id="32778" name="Rectangle 6"/>
            <p:cNvSpPr>
              <a:spLocks noChangeArrowheads="1"/>
            </p:cNvSpPr>
            <p:nvPr/>
          </p:nvSpPr>
          <p:spPr bwMode="auto">
            <a:xfrm>
              <a:off x="2699792" y="4077072"/>
              <a:ext cx="4176462" cy="400110"/>
            </a:xfrm>
            <a:prstGeom prst="rect">
              <a:avLst/>
            </a:prstGeom>
            <a:noFill/>
            <a:ln w="9525">
              <a:noFill/>
              <a:miter lim="800000"/>
              <a:headEnd/>
              <a:tailEnd/>
            </a:ln>
          </p:spPr>
          <p:txBody>
            <a:bodyPr anchor="ctr">
              <a:spAutoFit/>
            </a:bodyPr>
            <a:lstStyle/>
            <a:p>
              <a:pPr algn="just" eaLnBrk="0" hangingPunct="0"/>
              <a:r>
                <a:rPr lang="en-US" sz="2000" b="1">
                  <a:latin typeface="Times New Roman" charset="0"/>
                </a:rPr>
                <a:t>Total nutrient intake = 127.0979 kg. </a:t>
              </a:r>
              <a:endParaRPr lang="en-US" sz="2000" b="1"/>
            </a:p>
          </p:txBody>
        </p:sp>
      </p:grpSp>
      <p:sp>
        <p:nvSpPr>
          <p:cNvPr id="32774" name="Rectangle 6"/>
          <p:cNvSpPr>
            <a:spLocks noChangeArrowheads="1"/>
          </p:cNvSpPr>
          <p:nvPr/>
        </p:nvSpPr>
        <p:spPr bwMode="auto">
          <a:xfrm>
            <a:off x="395288" y="158750"/>
            <a:ext cx="5184775" cy="461963"/>
          </a:xfrm>
          <a:prstGeom prst="rect">
            <a:avLst/>
          </a:prstGeom>
          <a:noFill/>
          <a:ln w="9525">
            <a:noFill/>
            <a:miter lim="800000"/>
            <a:headEnd/>
            <a:tailEnd/>
          </a:ln>
        </p:spPr>
        <p:txBody>
          <a:bodyPr anchor="ctr">
            <a:spAutoFit/>
          </a:bodyPr>
          <a:lstStyle/>
          <a:p>
            <a:pPr algn="just" eaLnBrk="0" hangingPunct="0"/>
            <a:r>
              <a:rPr lang="en-US" sz="2400">
                <a:latin typeface="Times New Roman" charset="0"/>
              </a:rPr>
              <a:t>Calculated optimal nutrient intake</a:t>
            </a:r>
            <a:endParaRPr lang="en-US" sz="2400"/>
          </a:p>
        </p:txBody>
      </p:sp>
      <p:sp>
        <p:nvSpPr>
          <p:cNvPr id="9" name="Slide Number Placeholder 8"/>
          <p:cNvSpPr>
            <a:spLocks noGrp="1"/>
          </p:cNvSpPr>
          <p:nvPr>
            <p:ph type="sldNum" sz="quarter" idx="12"/>
          </p:nvPr>
        </p:nvSpPr>
        <p:spPr/>
        <p:txBody>
          <a:bodyPr/>
          <a:lstStyle/>
          <a:p>
            <a:fld id="{763B96F8-C033-465D-A2DF-63BFC6E383A9}" type="slidenum">
              <a:rPr lang="en-NZ" smtClean="0"/>
              <a:pPr/>
              <a:t>78</a:t>
            </a:fld>
            <a:endParaRPr lang="en-NZ"/>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2"/>
          <p:cNvPicPr>
            <a:picLocks noChangeAspect="1" noChangeArrowheads="1"/>
          </p:cNvPicPr>
          <p:nvPr/>
        </p:nvPicPr>
        <p:blipFill>
          <a:blip r:embed="rId3" cstate="print"/>
          <a:srcRect/>
          <a:stretch>
            <a:fillRect/>
          </a:stretch>
        </p:blipFill>
        <p:spPr bwMode="auto">
          <a:xfrm>
            <a:off x="1127125" y="852488"/>
            <a:ext cx="6324600" cy="4448175"/>
          </a:xfrm>
          <a:prstGeom prst="rect">
            <a:avLst/>
          </a:prstGeom>
          <a:noFill/>
          <a:ln w="9525">
            <a:noFill/>
            <a:miter lim="800000"/>
            <a:headEnd/>
            <a:tailEnd/>
          </a:ln>
        </p:spPr>
      </p:pic>
      <p:grpSp>
        <p:nvGrpSpPr>
          <p:cNvPr id="2" name="Group 16"/>
          <p:cNvGrpSpPr>
            <a:grpSpLocks/>
          </p:cNvGrpSpPr>
          <p:nvPr/>
        </p:nvGrpSpPr>
        <p:grpSpPr bwMode="auto">
          <a:xfrm>
            <a:off x="1384300" y="6062663"/>
            <a:ext cx="4411663" cy="461962"/>
            <a:chOff x="166050" y="6177111"/>
            <a:chExt cx="4412939" cy="461665"/>
          </a:xfrm>
        </p:grpSpPr>
        <p:sp>
          <p:nvSpPr>
            <p:cNvPr id="15372" name="Rectangle 32"/>
            <p:cNvSpPr>
              <a:spLocks noChangeArrowheads="1"/>
            </p:cNvSpPr>
            <p:nvPr/>
          </p:nvSpPr>
          <p:spPr bwMode="auto">
            <a:xfrm>
              <a:off x="166050" y="6177111"/>
              <a:ext cx="4412939" cy="461665"/>
            </a:xfrm>
            <a:prstGeom prst="rect">
              <a:avLst/>
            </a:prstGeom>
            <a:noFill/>
            <a:ln w="9525">
              <a:noFill/>
              <a:miter lim="800000"/>
              <a:headEnd/>
              <a:tailEnd/>
            </a:ln>
          </p:spPr>
          <p:txBody>
            <a:bodyPr wrap="none" anchor="ctr">
              <a:spAutoFit/>
            </a:bodyPr>
            <a:lstStyle/>
            <a:p>
              <a:pPr algn="ctr" eaLnBrk="0" hangingPunct="0"/>
              <a:r>
                <a:rPr lang="en-NZ" sz="2400">
                  <a:latin typeface="Times New Roman" charset="0"/>
                  <a:cs typeface="Times New Roman" charset="0"/>
                </a:rPr>
                <a:t>Very close to 1          fits very well</a:t>
              </a:r>
            </a:p>
          </p:txBody>
        </p:sp>
        <p:cxnSp>
          <p:nvCxnSpPr>
            <p:cNvPr id="10" name="Straight Arrow Connector 9"/>
            <p:cNvCxnSpPr/>
            <p:nvPr/>
          </p:nvCxnSpPr>
          <p:spPr>
            <a:xfrm>
              <a:off x="2268508" y="6427775"/>
              <a:ext cx="358879" cy="158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5365" name="Rectangle 6"/>
          <p:cNvSpPr>
            <a:spLocks noChangeArrowheads="1"/>
          </p:cNvSpPr>
          <p:nvPr/>
        </p:nvSpPr>
        <p:spPr bwMode="auto">
          <a:xfrm>
            <a:off x="250825" y="303213"/>
            <a:ext cx="8713788" cy="461962"/>
          </a:xfrm>
          <a:prstGeom prst="rect">
            <a:avLst/>
          </a:prstGeom>
          <a:noFill/>
          <a:ln w="9525">
            <a:noFill/>
            <a:miter lim="800000"/>
            <a:headEnd/>
            <a:tailEnd/>
          </a:ln>
        </p:spPr>
        <p:txBody>
          <a:bodyPr anchor="ctr">
            <a:spAutoFit/>
          </a:bodyPr>
          <a:lstStyle/>
          <a:p>
            <a:pPr algn="just" eaLnBrk="0" hangingPunct="0"/>
            <a:r>
              <a:rPr lang="en-US" sz="2400">
                <a:latin typeface="Times New Roman" charset="0"/>
              </a:rPr>
              <a:t>Comparing the calculated fetal weight with the experimental data</a:t>
            </a:r>
            <a:endParaRPr lang="en-US" sz="2400"/>
          </a:p>
        </p:txBody>
      </p:sp>
      <p:grpSp>
        <p:nvGrpSpPr>
          <p:cNvPr id="3" name="Group 11"/>
          <p:cNvGrpSpPr>
            <a:grpSpLocks/>
          </p:cNvGrpSpPr>
          <p:nvPr/>
        </p:nvGrpSpPr>
        <p:grpSpPr bwMode="auto">
          <a:xfrm>
            <a:off x="755650" y="5559425"/>
            <a:ext cx="7345363" cy="461963"/>
            <a:chOff x="971600" y="5559425"/>
            <a:chExt cx="7344816" cy="461963"/>
          </a:xfrm>
        </p:grpSpPr>
        <p:sp>
          <p:nvSpPr>
            <p:cNvPr id="15370" name="Rectangle 32"/>
            <p:cNvSpPr>
              <a:spLocks noChangeArrowheads="1"/>
            </p:cNvSpPr>
            <p:nvPr/>
          </p:nvSpPr>
          <p:spPr bwMode="auto">
            <a:xfrm>
              <a:off x="971600" y="5559425"/>
              <a:ext cx="5159995" cy="461963"/>
            </a:xfrm>
            <a:prstGeom prst="rect">
              <a:avLst/>
            </a:prstGeom>
            <a:noFill/>
            <a:ln w="9525">
              <a:noFill/>
              <a:miter lim="800000"/>
              <a:headEnd/>
              <a:tailEnd/>
            </a:ln>
          </p:spPr>
          <p:txBody>
            <a:bodyPr anchor="ctr">
              <a:spAutoFit/>
            </a:bodyPr>
            <a:lstStyle/>
            <a:p>
              <a:pPr eaLnBrk="0" hangingPunct="0"/>
              <a:r>
                <a:rPr lang="en-NZ" sz="2400">
                  <a:latin typeface="Times New Roman" charset="0"/>
                  <a:cs typeface="Times New Roman" charset="0"/>
                </a:rPr>
                <a:t>The coefficient of variation,                                        </a:t>
              </a:r>
            </a:p>
          </p:txBody>
        </p:sp>
        <p:graphicFrame>
          <p:nvGraphicFramePr>
            <p:cNvPr id="15362" name="Object 5"/>
            <p:cNvGraphicFramePr>
              <a:graphicFrameLocks noChangeAspect="1"/>
            </p:cNvGraphicFramePr>
            <p:nvPr/>
          </p:nvGraphicFramePr>
          <p:xfrm>
            <a:off x="4563343" y="5575074"/>
            <a:ext cx="1520825" cy="401637"/>
          </p:xfrm>
          <a:graphic>
            <a:graphicData uri="http://schemas.openxmlformats.org/presentationml/2006/ole">
              <p:oleObj spid="_x0000_s57346" name="Equation" r:id="rId4" imgW="774360" imgH="203040" progId="Equation.DSMT4">
                <p:embed/>
              </p:oleObj>
            </a:graphicData>
          </a:graphic>
        </p:graphicFrame>
        <p:sp>
          <p:nvSpPr>
            <p:cNvPr id="15371" name="Rectangle 10"/>
            <p:cNvSpPr>
              <a:spLocks noChangeArrowheads="1"/>
            </p:cNvSpPr>
            <p:nvPr/>
          </p:nvSpPr>
          <p:spPr bwMode="auto">
            <a:xfrm>
              <a:off x="6030213" y="5559623"/>
              <a:ext cx="2286203" cy="461665"/>
            </a:xfrm>
            <a:prstGeom prst="rect">
              <a:avLst/>
            </a:prstGeom>
            <a:noFill/>
            <a:ln w="9525">
              <a:noFill/>
              <a:miter lim="800000"/>
              <a:headEnd/>
              <a:tailEnd/>
            </a:ln>
          </p:spPr>
          <p:txBody>
            <a:bodyPr wrap="none">
              <a:spAutoFit/>
            </a:bodyPr>
            <a:lstStyle/>
            <a:p>
              <a:r>
                <a:rPr lang="en-NZ" sz="2400">
                  <a:latin typeface="Times New Roman" charset="0"/>
                  <a:cs typeface="Times New Roman" charset="0"/>
                </a:rPr>
                <a:t>cf 0.9832 before </a:t>
              </a:r>
              <a:endParaRPr lang="en-US" sz="2400"/>
            </a:p>
          </p:txBody>
        </p:sp>
      </p:grpSp>
      <p:sp>
        <p:nvSpPr>
          <p:cNvPr id="13" name="Right Arrow 12">
            <a:hlinkClick r:id="rId5" action="ppaction://hlinkpres?slideindex=4&amp;slidetitle=Slide 4"/>
          </p:cNvPr>
          <p:cNvSpPr/>
          <p:nvPr/>
        </p:nvSpPr>
        <p:spPr>
          <a:xfrm rot="10800000">
            <a:off x="8243888" y="6381750"/>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Slide Number Placeholder 11"/>
          <p:cNvSpPr>
            <a:spLocks noGrp="1"/>
          </p:cNvSpPr>
          <p:nvPr>
            <p:ph type="sldNum" sz="quarter" idx="12"/>
          </p:nvPr>
        </p:nvSpPr>
        <p:spPr/>
        <p:txBody>
          <a:bodyPr/>
          <a:lstStyle/>
          <a:p>
            <a:fld id="{763B96F8-C033-465D-A2DF-63BFC6E383A9}" type="slidenum">
              <a:rPr lang="en-NZ" smtClean="0"/>
              <a:pPr/>
              <a:t>79</a:t>
            </a:fld>
            <a:endParaRPr lang="en-NZ"/>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68313" y="908050"/>
          <a:ext cx="4319587" cy="5218115"/>
        </p:xfrm>
        <a:graphic>
          <a:graphicData uri="http://schemas.openxmlformats.org/drawingml/2006/table">
            <a:tbl>
              <a:tblPr/>
              <a:tblGrid>
                <a:gridCol w="1543050"/>
                <a:gridCol w="2776537"/>
              </a:tblGrid>
              <a:tr h="6683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           (Days</a:t>
                      </a:r>
                      <a:r>
                        <a:rPr kumimoji="0" lang="en-US" sz="1800" b="0" i="0" u="none" strike="noStrike" cap="none" normalizeH="0" baseline="30000" smtClean="0">
                          <a:ln>
                            <a:noFill/>
                          </a:ln>
                          <a:solidFill>
                            <a:schemeClr val="tx1"/>
                          </a:solidFill>
                          <a:effectLst/>
                          <a:latin typeface="Times New Roman" charset="0"/>
                          <a:ea typeface="Calibri" charset="0"/>
                        </a:rPr>
                        <a:t>-1</a:t>
                      </a:r>
                      <a:r>
                        <a:rPr kumimoji="0" lang="en-US" sz="1800" b="0" i="0" u="none" strike="noStrike" cap="none" normalizeH="0" baseline="0" smtClean="0">
                          <a:ln>
                            <a:noFill/>
                          </a:ln>
                          <a:solidFill>
                            <a:schemeClr val="tx1"/>
                          </a:solidFill>
                          <a:effectLst/>
                          <a:latin typeface="Times New Roman" charset="0"/>
                          <a:ea typeface="Calibri" charset="0"/>
                        </a:rPr>
                        <a:t>)</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Total nutrient intake (Kg)</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59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119.4799</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05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0.02</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120.7390</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59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0.04</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122.1535</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798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0.06</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123.5593</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386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0.08</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124.8650</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798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Calibri" charset="0"/>
                        </a:rPr>
                        <a:t>0.12</a:t>
                      </a:r>
                      <a:endParaRPr kumimoji="0" lang="en-US" sz="1800" b="1"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Calibri" charset="0"/>
                        </a:rPr>
                        <a:t>127.0979</a:t>
                      </a:r>
                      <a:endParaRPr kumimoji="0" lang="en-US" sz="1800" b="1"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386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0.3</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133.0866</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59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0.5</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136.3751</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59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0.7</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138.3051</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59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0.9</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139.5793</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59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Calibri" charset="0"/>
                        </a:rPr>
                        <a:t>140.0668</a:t>
                      </a:r>
                      <a:endParaRPr kumimoji="0" lang="en-US" sz="1800" b="0" i="0" u="none" strike="noStrike" cap="none" normalizeH="0" baseline="0" smtClean="0">
                        <a:ln>
                          <a:noFill/>
                        </a:ln>
                        <a:solidFill>
                          <a:schemeClr val="tx1"/>
                        </a:solidFill>
                        <a:effectLst/>
                        <a:latin typeface="Calibri" charset="0"/>
                        <a:ea typeface="Calibri"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16386" name="Object 2"/>
          <p:cNvGraphicFramePr>
            <a:graphicFrameLocks noChangeAspect="1"/>
          </p:cNvGraphicFramePr>
          <p:nvPr/>
        </p:nvGraphicFramePr>
        <p:xfrm>
          <a:off x="900113" y="1108075"/>
          <a:ext cx="215900" cy="314325"/>
        </p:xfrm>
        <a:graphic>
          <a:graphicData uri="http://schemas.openxmlformats.org/presentationml/2006/ole">
            <p:oleObj spid="_x0000_s58370" name="Equation" r:id="rId4" imgW="152280" imgH="203040" progId="Equation.DSMT4">
              <p:embed/>
            </p:oleObj>
          </a:graphicData>
        </a:graphic>
      </p:graphicFrame>
      <p:sp>
        <p:nvSpPr>
          <p:cNvPr id="16430" name="TextBox 18"/>
          <p:cNvSpPr txBox="1">
            <a:spLocks noChangeArrowheads="1"/>
          </p:cNvSpPr>
          <p:nvPr/>
        </p:nvSpPr>
        <p:spPr bwMode="auto">
          <a:xfrm>
            <a:off x="468313" y="188913"/>
            <a:ext cx="6048375" cy="522287"/>
          </a:xfrm>
          <a:prstGeom prst="rect">
            <a:avLst/>
          </a:prstGeom>
          <a:noFill/>
          <a:ln w="9525">
            <a:noFill/>
            <a:miter lim="800000"/>
            <a:headEnd/>
            <a:tailEnd/>
          </a:ln>
        </p:spPr>
        <p:txBody>
          <a:bodyPr>
            <a:spAutoFit/>
          </a:bodyPr>
          <a:lstStyle/>
          <a:p>
            <a:r>
              <a:rPr lang="en-US" sz="2800" b="1">
                <a:latin typeface="Times New Roman" charset="0"/>
                <a:cs typeface="Times New Roman" charset="0"/>
              </a:rPr>
              <a:t>Illustrative parameters dependence </a:t>
            </a:r>
          </a:p>
        </p:txBody>
      </p:sp>
      <p:graphicFrame>
        <p:nvGraphicFramePr>
          <p:cNvPr id="16387" name="Object 36"/>
          <p:cNvGraphicFramePr>
            <a:graphicFrameLocks noChangeAspect="1"/>
          </p:cNvGraphicFramePr>
          <p:nvPr/>
        </p:nvGraphicFramePr>
        <p:xfrm>
          <a:off x="5148263" y="2443163"/>
          <a:ext cx="3313112" cy="985837"/>
        </p:xfrm>
        <a:graphic>
          <a:graphicData uri="http://schemas.openxmlformats.org/presentationml/2006/ole">
            <p:oleObj spid="_x0000_s58371" name="Equation" r:id="rId5" imgW="1384200" imgH="469800" progId="Equation.DSMT4">
              <p:embed/>
            </p:oleObj>
          </a:graphicData>
        </a:graphic>
      </p:graphicFrame>
      <p:sp>
        <p:nvSpPr>
          <p:cNvPr id="16431" name="TextBox 18"/>
          <p:cNvSpPr txBox="1">
            <a:spLocks noChangeArrowheads="1"/>
          </p:cNvSpPr>
          <p:nvPr/>
        </p:nvSpPr>
        <p:spPr bwMode="auto">
          <a:xfrm>
            <a:off x="5148263" y="5229225"/>
            <a:ext cx="3527425" cy="400050"/>
          </a:xfrm>
          <a:prstGeom prst="rect">
            <a:avLst/>
          </a:prstGeom>
          <a:noFill/>
          <a:ln w="9525">
            <a:solidFill>
              <a:schemeClr val="tx1"/>
            </a:solidFill>
            <a:miter lim="800000"/>
            <a:headEnd/>
            <a:tailEnd/>
          </a:ln>
        </p:spPr>
        <p:txBody>
          <a:bodyPr>
            <a:spAutoFit/>
          </a:bodyPr>
          <a:lstStyle/>
          <a:p>
            <a:pPr algn="ctr"/>
            <a:r>
              <a:rPr lang="en-US" sz="2000">
                <a:latin typeface="Times New Roman" charset="0"/>
                <a:cs typeface="Times New Roman" charset="0"/>
              </a:rPr>
              <a:t>Less influence of the past </a:t>
            </a:r>
          </a:p>
        </p:txBody>
      </p:sp>
      <p:sp>
        <p:nvSpPr>
          <p:cNvPr id="16432" name="TextBox 18"/>
          <p:cNvSpPr txBox="1">
            <a:spLocks noChangeArrowheads="1"/>
          </p:cNvSpPr>
          <p:nvPr/>
        </p:nvSpPr>
        <p:spPr bwMode="auto">
          <a:xfrm>
            <a:off x="5003800" y="1484313"/>
            <a:ext cx="3671888" cy="400050"/>
          </a:xfrm>
          <a:prstGeom prst="rect">
            <a:avLst/>
          </a:prstGeom>
          <a:noFill/>
          <a:ln w="9525">
            <a:solidFill>
              <a:schemeClr val="tx1"/>
            </a:solidFill>
            <a:miter lim="800000"/>
            <a:headEnd/>
            <a:tailEnd/>
          </a:ln>
        </p:spPr>
        <p:txBody>
          <a:bodyPr>
            <a:spAutoFit/>
          </a:bodyPr>
          <a:lstStyle/>
          <a:p>
            <a:pPr algn="ctr"/>
            <a:r>
              <a:rPr lang="en-US" sz="2000">
                <a:latin typeface="Times New Roman" charset="0"/>
                <a:cs typeface="Times New Roman" charset="0"/>
              </a:rPr>
              <a:t>Strong influence of the past </a:t>
            </a:r>
          </a:p>
        </p:txBody>
      </p:sp>
      <p:grpSp>
        <p:nvGrpSpPr>
          <p:cNvPr id="2" name="Group 10"/>
          <p:cNvGrpSpPr>
            <a:grpSpLocks/>
          </p:cNvGrpSpPr>
          <p:nvPr/>
        </p:nvGrpSpPr>
        <p:grpSpPr bwMode="auto">
          <a:xfrm>
            <a:off x="4932363" y="3668713"/>
            <a:ext cx="3743325" cy="1200150"/>
            <a:chOff x="5076056" y="3596823"/>
            <a:chExt cx="3924300" cy="1200329"/>
          </a:xfrm>
        </p:grpSpPr>
        <p:sp>
          <p:nvSpPr>
            <p:cNvPr id="16437" name="TextBox 18"/>
            <p:cNvSpPr txBox="1">
              <a:spLocks noChangeArrowheads="1"/>
            </p:cNvSpPr>
            <p:nvPr/>
          </p:nvSpPr>
          <p:spPr bwMode="auto">
            <a:xfrm>
              <a:off x="5076056" y="3596823"/>
              <a:ext cx="3924300" cy="1200329"/>
            </a:xfrm>
            <a:prstGeom prst="rect">
              <a:avLst/>
            </a:prstGeom>
            <a:noFill/>
            <a:ln w="9525">
              <a:noFill/>
              <a:miter lim="800000"/>
              <a:headEnd/>
              <a:tailEnd/>
            </a:ln>
          </p:spPr>
          <p:txBody>
            <a:bodyPr>
              <a:spAutoFit/>
            </a:bodyPr>
            <a:lstStyle/>
            <a:p>
              <a:pPr algn="just"/>
              <a:r>
                <a:rPr lang="en-US" sz="2400">
                  <a:latin typeface="Times New Roman" charset="0"/>
                  <a:cs typeface="Times New Roman" charset="0"/>
                </a:rPr>
                <a:t>    is a discount factor which indicates how the cumulative intake influence of the past.  </a:t>
              </a:r>
            </a:p>
          </p:txBody>
        </p:sp>
        <p:graphicFrame>
          <p:nvGraphicFramePr>
            <p:cNvPr id="16388" name="Object 89"/>
            <p:cNvGraphicFramePr>
              <a:graphicFrameLocks noChangeAspect="1"/>
            </p:cNvGraphicFramePr>
            <p:nvPr/>
          </p:nvGraphicFramePr>
          <p:xfrm>
            <a:off x="5148064" y="3721418"/>
            <a:ext cx="215900" cy="314325"/>
          </p:xfrm>
          <a:graphic>
            <a:graphicData uri="http://schemas.openxmlformats.org/presentationml/2006/ole">
              <p:oleObj spid="_x0000_s58372" name="Equation" r:id="rId6" imgW="152280" imgH="203040" progId="Equation.DSMT4">
                <p:embed/>
              </p:oleObj>
            </a:graphicData>
          </a:graphic>
        </p:graphicFrame>
      </p:grpSp>
      <p:cxnSp>
        <p:nvCxnSpPr>
          <p:cNvPr id="13" name="Straight Arrow Connector 12"/>
          <p:cNvCxnSpPr>
            <a:stCxn id="16432" idx="1"/>
          </p:cNvCxnSpPr>
          <p:nvPr/>
        </p:nvCxnSpPr>
        <p:spPr>
          <a:xfrm rot="10800000" flipV="1">
            <a:off x="4500563" y="1684338"/>
            <a:ext cx="503237" cy="88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6431" idx="1"/>
          </p:cNvCxnSpPr>
          <p:nvPr/>
        </p:nvCxnSpPr>
        <p:spPr>
          <a:xfrm rot="10800000" flipV="1">
            <a:off x="4572000" y="5429250"/>
            <a:ext cx="576263" cy="520700"/>
          </a:xfrm>
          <a:prstGeom prst="straightConnector1">
            <a:avLst/>
          </a:prstGeom>
          <a:ln w="25400">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15" name="Slide Number Placeholder 14"/>
          <p:cNvSpPr>
            <a:spLocks noGrp="1"/>
          </p:cNvSpPr>
          <p:nvPr>
            <p:ph type="sldNum" sz="quarter" idx="12"/>
          </p:nvPr>
        </p:nvSpPr>
        <p:spPr/>
        <p:txBody>
          <a:bodyPr/>
          <a:lstStyle/>
          <a:p>
            <a:fld id="{763B96F8-C033-465D-A2DF-63BFC6E383A9}" type="slidenum">
              <a:rPr lang="en-NZ" smtClean="0"/>
              <a:pPr/>
              <a:t>80</a:t>
            </a:fld>
            <a:endParaRPr lang="en-NZ"/>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18"/>
          <p:cNvSpPr txBox="1">
            <a:spLocks noChangeArrowheads="1"/>
          </p:cNvSpPr>
          <p:nvPr/>
        </p:nvSpPr>
        <p:spPr bwMode="auto">
          <a:xfrm>
            <a:off x="323850" y="188913"/>
            <a:ext cx="2160588" cy="584200"/>
          </a:xfrm>
          <a:prstGeom prst="rect">
            <a:avLst/>
          </a:prstGeom>
          <a:noFill/>
          <a:ln w="9525">
            <a:noFill/>
            <a:miter lim="800000"/>
            <a:headEnd/>
            <a:tailEnd/>
          </a:ln>
        </p:spPr>
        <p:txBody>
          <a:bodyPr>
            <a:spAutoFit/>
          </a:bodyPr>
          <a:lstStyle/>
          <a:p>
            <a:r>
              <a:rPr lang="en-US" sz="3200" b="1">
                <a:latin typeface="Times New Roman" charset="0"/>
                <a:cs typeface="Times New Roman" charset="0"/>
              </a:rPr>
              <a:t>Reference</a:t>
            </a:r>
            <a:endParaRPr lang="en-US" sz="2800" b="1">
              <a:latin typeface="Times New Roman" charset="0"/>
              <a:cs typeface="Times New Roman" charset="0"/>
            </a:endParaRPr>
          </a:p>
        </p:txBody>
      </p:sp>
      <p:sp>
        <p:nvSpPr>
          <p:cNvPr id="29699" name="Rectangle 4"/>
          <p:cNvSpPr>
            <a:spLocks noChangeArrowheads="1"/>
          </p:cNvSpPr>
          <p:nvPr/>
        </p:nvSpPr>
        <p:spPr bwMode="auto">
          <a:xfrm>
            <a:off x="323850" y="836613"/>
            <a:ext cx="8280400" cy="2012950"/>
          </a:xfrm>
          <a:prstGeom prst="rect">
            <a:avLst/>
          </a:prstGeom>
          <a:solidFill>
            <a:schemeClr val="tx1">
              <a:lumMod val="10000"/>
              <a:lumOff val="90000"/>
            </a:schemeClr>
          </a:solidFill>
          <a:ln w="9525">
            <a:noFill/>
            <a:miter lim="800000"/>
            <a:headEnd/>
            <a:tailEnd/>
          </a:ln>
        </p:spPr>
        <p:txBody>
          <a:bodyPr>
            <a:spAutoFit/>
          </a:bodyPr>
          <a:lstStyle/>
          <a:p>
            <a:pPr algn="just">
              <a:lnSpc>
                <a:spcPct val="130000"/>
              </a:lnSpc>
              <a:defRPr/>
            </a:pPr>
            <a:r>
              <a:rPr lang="en-NZ" sz="2400" dirty="0" err="1"/>
              <a:t>Kiataramakul</a:t>
            </a:r>
            <a:r>
              <a:rPr lang="en-NZ" sz="2400" dirty="0"/>
              <a:t> C, </a:t>
            </a:r>
            <a:r>
              <a:rPr lang="en-NZ" sz="2400" dirty="0">
                <a:solidFill>
                  <a:srgbClr val="FF0000"/>
                </a:solidFill>
              </a:rPr>
              <a:t>Wake GC</a:t>
            </a:r>
            <a:r>
              <a:rPr lang="en-NZ" sz="2400" dirty="0"/>
              <a:t>, Ben-Tal A &amp; </a:t>
            </a:r>
            <a:r>
              <a:rPr lang="en-NZ" sz="2400" dirty="0" err="1"/>
              <a:t>Lenbury,Y</a:t>
            </a:r>
            <a:r>
              <a:rPr lang="en-NZ" sz="2400" dirty="0"/>
              <a:t>. “Optimal Nutritional Intake for Fetal Growth” Mathematical Biosciences and Engineering, </a:t>
            </a:r>
            <a:r>
              <a:rPr lang="en-NZ" sz="2400" dirty="0" err="1"/>
              <a:t>Vol</a:t>
            </a:r>
            <a:r>
              <a:rPr lang="en-NZ" sz="2400" dirty="0"/>
              <a:t> 8(2), 2011 </a:t>
            </a:r>
            <a:r>
              <a:rPr lang="en-GB" sz="2400"/>
              <a:t>pp 723-732.</a:t>
            </a:r>
            <a:endParaRPr lang="en-NZ" sz="2400" dirty="0"/>
          </a:p>
          <a:p>
            <a:pPr algn="just">
              <a:lnSpc>
                <a:spcPct val="130000"/>
              </a:lnSpc>
              <a:buFont typeface="Arial" charset="0"/>
              <a:buChar char="•"/>
              <a:defRPr/>
            </a:pPr>
            <a:endParaRPr lang="en-US" sz="2400" dirty="0">
              <a:latin typeface="Times New Roman" charset="0"/>
              <a:cs typeface="Times New Roman" charset="0"/>
            </a:endParaRPr>
          </a:p>
        </p:txBody>
      </p:sp>
      <p:sp>
        <p:nvSpPr>
          <p:cNvPr id="4" name="Slide Number Placeholder 3"/>
          <p:cNvSpPr>
            <a:spLocks noGrp="1"/>
          </p:cNvSpPr>
          <p:nvPr>
            <p:ph type="sldNum" sz="quarter" idx="12"/>
          </p:nvPr>
        </p:nvSpPr>
        <p:spPr/>
        <p:txBody>
          <a:bodyPr/>
          <a:lstStyle/>
          <a:p>
            <a:fld id="{763B96F8-C033-465D-A2DF-63BFC6E383A9}" type="slidenum">
              <a:rPr lang="en-NZ" smtClean="0"/>
              <a:pPr/>
              <a:t>81</a:t>
            </a:fld>
            <a:endParaRPr lang="en-NZ"/>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4. Glucose-insulin models</a:t>
            </a:r>
            <a:endParaRPr lang="en-US" dirty="0"/>
          </a:p>
        </p:txBody>
      </p:sp>
      <p:sp>
        <p:nvSpPr>
          <p:cNvPr id="3" name="Content Placeholder 2"/>
          <p:cNvSpPr>
            <a:spLocks noGrp="1"/>
          </p:cNvSpPr>
          <p:nvPr>
            <p:ph idx="1"/>
          </p:nvPr>
        </p:nvSpPr>
        <p:spPr/>
        <p:txBody>
          <a:bodyPr>
            <a:normAutofit/>
          </a:bodyPr>
          <a:lstStyle/>
          <a:p>
            <a:r>
              <a:rPr lang="en-NZ" b="1" dirty="0" smtClean="0"/>
              <a:t>The application of a model of glucose and insulin dynamics to explain an observed effect of </a:t>
            </a:r>
            <a:r>
              <a:rPr lang="en-NZ" b="1" dirty="0" err="1" smtClean="0"/>
              <a:t>leptin</a:t>
            </a:r>
            <a:r>
              <a:rPr lang="en-NZ" b="1" dirty="0" smtClean="0"/>
              <a:t> administration in reversal of developmental programming</a:t>
            </a:r>
            <a:endParaRPr lang="en-US" dirty="0" smtClean="0"/>
          </a:p>
          <a:p>
            <a:r>
              <a:rPr lang="en-GB" b="1" dirty="0" smtClean="0"/>
              <a:t>Wake GC</a:t>
            </a:r>
            <a:r>
              <a:rPr lang="en-GB" dirty="0" smtClean="0"/>
              <a:t>, </a:t>
            </a:r>
            <a:r>
              <a:rPr lang="en-GB" dirty="0" err="1" smtClean="0"/>
              <a:t>Pleasants</a:t>
            </a:r>
            <a:r>
              <a:rPr lang="en-GB" dirty="0" smtClean="0"/>
              <a:t> AB, Vickers MH, Sheppard AM,</a:t>
            </a:r>
            <a:r>
              <a:rPr lang="en-GB" baseline="30000" dirty="0" smtClean="0"/>
              <a:t> </a:t>
            </a:r>
            <a:r>
              <a:rPr lang="en-GB" dirty="0" err="1" smtClean="0">
                <a:solidFill>
                  <a:schemeClr val="accent1"/>
                </a:solidFill>
              </a:rPr>
              <a:t>Gluckman</a:t>
            </a:r>
            <a:r>
              <a:rPr lang="en-GB" dirty="0" smtClean="0">
                <a:solidFill>
                  <a:schemeClr val="accent1"/>
                </a:solidFill>
              </a:rPr>
              <a:t> PD</a:t>
            </a:r>
            <a:r>
              <a:rPr lang="en-GB" dirty="0" smtClean="0"/>
              <a:t>. </a:t>
            </a:r>
            <a:r>
              <a:rPr lang="en-US" dirty="0" smtClean="0"/>
              <a:t>Mathematical Biosciences 229 (2011) 109–114</a:t>
            </a:r>
            <a:r>
              <a:rPr lang="en-GB" dirty="0" smtClean="0"/>
              <a:t>. </a:t>
            </a:r>
            <a:endParaRPr lang="en-US" b="1" dirty="0"/>
          </a:p>
        </p:txBody>
      </p:sp>
      <p:sp>
        <p:nvSpPr>
          <p:cNvPr id="4" name="Slide Number Placeholder 3"/>
          <p:cNvSpPr>
            <a:spLocks noGrp="1"/>
          </p:cNvSpPr>
          <p:nvPr>
            <p:ph type="sldNum" sz="quarter" idx="12"/>
          </p:nvPr>
        </p:nvSpPr>
        <p:spPr/>
        <p:txBody>
          <a:bodyPr/>
          <a:lstStyle/>
          <a:p>
            <a:fld id="{763B96F8-C033-465D-A2DF-63BFC6E383A9}" type="slidenum">
              <a:rPr lang="en-NZ" smtClean="0"/>
              <a:pPr/>
              <a:t>82</a:t>
            </a:fld>
            <a:endParaRPr lang="en-NZ"/>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
            </a:r>
            <a:br>
              <a:rPr lang="en-US" b="1" dirty="0" smtClean="0"/>
            </a:br>
            <a:r>
              <a:rPr lang="en-US" sz="2700" b="1" dirty="0" err="1" smtClean="0"/>
              <a:t>Leptin</a:t>
            </a:r>
            <a:r>
              <a:rPr lang="en-US" sz="2700" dirty="0" smtClean="0"/>
              <a:t> (Greek </a:t>
            </a:r>
            <a:r>
              <a:rPr lang="en-US" sz="2700" i="1" dirty="0" err="1" smtClean="0"/>
              <a:t>leptos</a:t>
            </a:r>
            <a:r>
              <a:rPr lang="en-US" sz="2700" dirty="0" smtClean="0"/>
              <a:t> meaning thin) is a </a:t>
            </a:r>
            <a:r>
              <a:rPr lang="en-US" sz="2700" dirty="0" smtClean="0">
                <a:hlinkClick r:id="rId2" action="ppaction://hlinkfile" tooltip="Protein"/>
              </a:rPr>
              <a:t>protein</a:t>
            </a:r>
            <a:r>
              <a:rPr lang="en-US" sz="2700" dirty="0" smtClean="0"/>
              <a:t> </a:t>
            </a:r>
            <a:r>
              <a:rPr lang="en-US" sz="2700" dirty="0" smtClean="0">
                <a:hlinkClick r:id="rId3" action="ppaction://hlinkfile" tooltip="Hormone"/>
              </a:rPr>
              <a:t>hormone</a:t>
            </a:r>
            <a:r>
              <a:rPr lang="en-US" sz="2700" dirty="0" smtClean="0"/>
              <a:t> that plays a key role in regulating energy intake and energy expenditure, including </a:t>
            </a:r>
            <a:r>
              <a:rPr lang="en-US" sz="2700" dirty="0" smtClean="0">
                <a:hlinkClick r:id="rId4" action="ppaction://hlinkfile" tooltip="Appetite"/>
              </a:rPr>
              <a:t>appetite</a:t>
            </a:r>
            <a:r>
              <a:rPr lang="en-US" sz="2700" dirty="0" smtClean="0"/>
              <a:t> and </a:t>
            </a:r>
            <a:r>
              <a:rPr lang="en-US" sz="2700" dirty="0" smtClean="0">
                <a:hlinkClick r:id="rId5" action="ppaction://hlinkfile" tooltip="Metabolism"/>
              </a:rPr>
              <a:t>metabolism</a:t>
            </a:r>
            <a:r>
              <a:rPr lang="en-US" sz="2700" dirty="0" smtClean="0"/>
              <a:t>. It is one of the most important </a:t>
            </a:r>
            <a:r>
              <a:rPr lang="en-US" sz="2700" dirty="0" smtClean="0">
                <a:hlinkClick r:id="rId6" action="ppaction://hlinkfile" tooltip="Adipose derived hormones"/>
              </a:rPr>
              <a:t>adipose derived hormones</a:t>
            </a:r>
            <a:r>
              <a:rPr lang="en-US" sz="2700" dirty="0" smtClean="0"/>
              <a:t>. The </a:t>
            </a:r>
            <a:r>
              <a:rPr lang="en-US" sz="2700" i="1" dirty="0" smtClean="0"/>
              <a:t>Ob(</a:t>
            </a:r>
            <a:r>
              <a:rPr lang="en-US" sz="2700" i="1" dirty="0" err="1" smtClean="0"/>
              <a:t>Lep</a:t>
            </a:r>
            <a:r>
              <a:rPr lang="en-US" sz="2700" i="1" dirty="0" smtClean="0"/>
              <a:t>)</a:t>
            </a:r>
            <a:r>
              <a:rPr lang="en-US" sz="2700" dirty="0" smtClean="0"/>
              <a:t> gene (Ob for obese, </a:t>
            </a:r>
            <a:r>
              <a:rPr lang="en-US" sz="2700" dirty="0" err="1" smtClean="0"/>
              <a:t>Lep</a:t>
            </a:r>
            <a:r>
              <a:rPr lang="en-US" sz="2700" dirty="0" smtClean="0"/>
              <a:t> for </a:t>
            </a:r>
            <a:r>
              <a:rPr lang="en-US" sz="2700" dirty="0" err="1" smtClean="0"/>
              <a:t>leptin</a:t>
            </a:r>
            <a:r>
              <a:rPr lang="en-US" sz="2700" dirty="0" smtClean="0"/>
              <a:t>) is located on </a:t>
            </a:r>
            <a:r>
              <a:rPr lang="en-US" sz="2700" dirty="0" smtClean="0">
                <a:hlinkClick r:id="rId7" action="ppaction://hlinkfile" tooltip="Chromosome 7"/>
              </a:rPr>
              <a:t>chromosome 7</a:t>
            </a:r>
            <a:r>
              <a:rPr lang="en-US" sz="2700" dirty="0" smtClean="0"/>
              <a:t> in humans.</a:t>
            </a:r>
            <a:r>
              <a:rPr lang="en-US" sz="2700" baseline="30000" dirty="0" smtClean="0"/>
              <a:t> Its</a:t>
            </a:r>
            <a:r>
              <a:rPr lang="en-US" sz="2700" dirty="0" smtClean="0"/>
              <a:t> administration is known to affect development.</a:t>
            </a:r>
            <a:endParaRPr lang="en-US" sz="2700" dirty="0"/>
          </a:p>
        </p:txBody>
      </p:sp>
      <p:sp>
        <p:nvSpPr>
          <p:cNvPr id="3" name="Subtitle 2"/>
          <p:cNvSpPr>
            <a:spLocks noGrp="1"/>
          </p:cNvSpPr>
          <p:nvPr>
            <p:ph type="subTitle" idx="1"/>
          </p:nvPr>
        </p:nvSpPr>
        <p:spPr>
          <a:xfrm>
            <a:off x="571472" y="214290"/>
            <a:ext cx="7858180" cy="4929222"/>
          </a:xfrm>
        </p:spPr>
        <p:txBody>
          <a:bodyPr/>
          <a:lstStyle/>
          <a:p>
            <a:r>
              <a:rPr lang="en-NZ" dirty="0" smtClean="0"/>
              <a:t>Background Biology</a:t>
            </a:r>
            <a:endParaRPr lang="en-US" dirty="0"/>
          </a:p>
        </p:txBody>
      </p:sp>
      <p:sp>
        <p:nvSpPr>
          <p:cNvPr id="4" name="Slide Number Placeholder 3"/>
          <p:cNvSpPr>
            <a:spLocks noGrp="1"/>
          </p:cNvSpPr>
          <p:nvPr>
            <p:ph type="sldNum" sz="quarter" idx="12"/>
          </p:nvPr>
        </p:nvSpPr>
        <p:spPr/>
        <p:txBody>
          <a:bodyPr/>
          <a:lstStyle/>
          <a:p>
            <a:fld id="{763B96F8-C033-465D-A2DF-63BFC6E383A9}" type="slidenum">
              <a:rPr lang="en-NZ" smtClean="0"/>
              <a:pPr/>
              <a:t>83</a:t>
            </a:fld>
            <a:endParaRPr lang="en-NZ"/>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sz="3100" dirty="0"/>
          </a:p>
        </p:txBody>
      </p:sp>
      <p:sp>
        <p:nvSpPr>
          <p:cNvPr id="3" name="Content Placeholder 2"/>
          <p:cNvSpPr>
            <a:spLocks noGrp="1"/>
          </p:cNvSpPr>
          <p:nvPr>
            <p:ph idx="1"/>
          </p:nvPr>
        </p:nvSpPr>
        <p:spPr>
          <a:xfrm>
            <a:off x="457200" y="1071546"/>
            <a:ext cx="8229600" cy="5054617"/>
          </a:xfrm>
        </p:spPr>
        <p:txBody>
          <a:bodyPr>
            <a:normAutofit fontScale="92500" lnSpcReduction="10000"/>
          </a:bodyPr>
          <a:lstStyle/>
          <a:p>
            <a:r>
              <a:rPr lang="en-US" dirty="0" smtClean="0"/>
              <a:t>To date, only </a:t>
            </a:r>
            <a:r>
              <a:rPr lang="en-US" u="sng" dirty="0" err="1" smtClean="0">
                <a:solidFill>
                  <a:schemeClr val="accent1"/>
                </a:solidFill>
              </a:rPr>
              <a:t>leptin</a:t>
            </a:r>
            <a:r>
              <a:rPr lang="en-US" dirty="0" smtClean="0"/>
              <a:t> and </a:t>
            </a:r>
            <a:r>
              <a:rPr lang="en-US" dirty="0" smtClean="0">
                <a:hlinkClick r:id="rId2" action="ppaction://hlinkfile" tooltip="Insulin"/>
              </a:rPr>
              <a:t>insulin</a:t>
            </a:r>
            <a:r>
              <a:rPr lang="en-US" dirty="0" smtClean="0"/>
              <a:t> are known to act as an </a:t>
            </a:r>
            <a:r>
              <a:rPr lang="en-US" dirty="0" smtClean="0">
                <a:hlinkClick r:id="rId3" action="ppaction://hlinkfile" tooltip="Adiposity"/>
              </a:rPr>
              <a:t>adiposity</a:t>
            </a:r>
            <a:r>
              <a:rPr lang="en-US" dirty="0" smtClean="0"/>
              <a:t> signal. In general,</a:t>
            </a:r>
            <a:br>
              <a:rPr lang="en-US" dirty="0" smtClean="0"/>
            </a:br>
            <a:r>
              <a:rPr lang="en-US" dirty="0" err="1" smtClean="0"/>
              <a:t>Leptin</a:t>
            </a:r>
            <a:r>
              <a:rPr lang="en-US" dirty="0" smtClean="0"/>
              <a:t> circulates at levels proportional to </a:t>
            </a:r>
            <a:r>
              <a:rPr lang="en-US" dirty="0" smtClean="0">
                <a:hlinkClick r:id="rId4" action="ppaction://hlinkfile" tooltip="Adipose tissue"/>
              </a:rPr>
              <a:t>body fat</a:t>
            </a:r>
            <a:r>
              <a:rPr lang="en-US" dirty="0" smtClean="0"/>
              <a:t>. </a:t>
            </a:r>
            <a:br>
              <a:rPr lang="en-US" dirty="0" smtClean="0"/>
            </a:br>
            <a:r>
              <a:rPr lang="en-US" dirty="0" smtClean="0"/>
              <a:t>It enters the </a:t>
            </a:r>
            <a:r>
              <a:rPr lang="en-US" dirty="0" smtClean="0">
                <a:hlinkClick r:id="rId5" action="ppaction://hlinkfile" tooltip="Central nervous system"/>
              </a:rPr>
              <a:t>central nervous system</a:t>
            </a:r>
            <a:r>
              <a:rPr lang="en-US" dirty="0" smtClean="0"/>
              <a:t> (CNS) in proportion to its </a:t>
            </a:r>
            <a:r>
              <a:rPr lang="en-US" dirty="0" smtClean="0">
                <a:hlinkClick r:id="rId6" action="ppaction://hlinkfile" tooltip="Blood plasma"/>
              </a:rPr>
              <a:t>plasma</a:t>
            </a:r>
            <a:r>
              <a:rPr lang="en-US" dirty="0" smtClean="0"/>
              <a:t> concentration. </a:t>
            </a:r>
            <a:br>
              <a:rPr lang="en-US" dirty="0" smtClean="0"/>
            </a:br>
            <a:r>
              <a:rPr lang="en-US" dirty="0" smtClean="0"/>
              <a:t>Its receptors are found in brain neurons involved in regulating energy intake and expenditure. </a:t>
            </a:r>
            <a:br>
              <a:rPr lang="en-US" dirty="0" smtClean="0"/>
            </a:br>
            <a:r>
              <a:rPr lang="en-US" dirty="0" smtClean="0"/>
              <a:t>It controls food intake and energy expenditure by acting on receptors in the </a:t>
            </a:r>
            <a:r>
              <a:rPr lang="en-US" dirty="0" err="1" smtClean="0"/>
              <a:t>mediobasal</a:t>
            </a:r>
            <a:r>
              <a:rPr lang="en-US" dirty="0" smtClean="0"/>
              <a:t> </a:t>
            </a:r>
            <a:r>
              <a:rPr lang="en-US" dirty="0" smtClean="0">
                <a:hlinkClick r:id="rId7" action="ppaction://hlinkfile" tooltip="Hypothalamus"/>
              </a:rPr>
              <a:t>hypothalamus</a:t>
            </a:r>
            <a:r>
              <a:rPr lang="en-US" baseline="30000" dirty="0" smtClean="0">
                <a:hlinkClick r:id="rId8" action="ppaction://hlinkfile"/>
              </a:rPr>
              <a:t>[</a:t>
            </a: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2"/>
          </p:nvPr>
        </p:nvSpPr>
        <p:spPr/>
        <p:txBody>
          <a:bodyPr/>
          <a:lstStyle/>
          <a:p>
            <a:fld id="{763B96F8-C033-465D-A2DF-63BFC6E383A9}" type="slidenum">
              <a:rPr lang="en-NZ" smtClean="0"/>
              <a:pPr/>
              <a:t>84</a:t>
            </a:fld>
            <a:endParaRPr lang="en-NZ"/>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142852"/>
            <a:ext cx="8493120" cy="653552"/>
          </a:xfrm>
          <a:prstGeom prst="rect">
            <a:avLst/>
          </a:prstGeom>
          <a:noFill/>
          <a:ln w="9525">
            <a:noFill/>
            <a:round/>
            <a:headEnd/>
            <a:tailEnd/>
          </a:ln>
          <a:effectLst/>
        </p:spPr>
        <p:txBody>
          <a:bodyPr lIns="0" tIns="0" rIns="0" bIns="0"/>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000" b="1" dirty="0" smtClean="0">
                <a:solidFill>
                  <a:srgbClr val="000000"/>
                </a:solidFill>
                <a:latin typeface="Arial" charset="0"/>
                <a:ea typeface="msgothic" charset="0"/>
                <a:cs typeface="msgothic" charset="0"/>
              </a:rPr>
              <a:t>Circles </a:t>
            </a:r>
            <a:r>
              <a:rPr lang="en-GB" sz="2000" b="1" dirty="0">
                <a:solidFill>
                  <a:srgbClr val="000000"/>
                </a:solidFill>
                <a:latin typeface="Arial" charset="0"/>
                <a:ea typeface="msgothic" charset="0"/>
                <a:cs typeface="msgothic" charset="0"/>
              </a:rPr>
              <a:t>of feedback in primary </a:t>
            </a:r>
            <a:r>
              <a:rPr lang="en-GB" sz="2000" b="1" dirty="0" err="1">
                <a:solidFill>
                  <a:srgbClr val="000000"/>
                </a:solidFill>
                <a:latin typeface="Arial" charset="0"/>
                <a:ea typeface="msgothic" charset="0"/>
                <a:cs typeface="msgothic" charset="0"/>
              </a:rPr>
              <a:t>leptin</a:t>
            </a:r>
            <a:r>
              <a:rPr lang="en-GB" sz="2000" b="1" dirty="0">
                <a:solidFill>
                  <a:srgbClr val="000000"/>
                </a:solidFill>
                <a:latin typeface="Arial" charset="0"/>
                <a:ea typeface="msgothic" charset="0"/>
                <a:cs typeface="msgothic" charset="0"/>
              </a:rPr>
              <a:t> deficiency</a:t>
            </a:r>
            <a:r>
              <a:rPr lang="en-GB" sz="1500" b="1" dirty="0" smtClean="0">
                <a:solidFill>
                  <a:srgbClr val="000000"/>
                </a:solidFill>
                <a:latin typeface="Arial" charset="0"/>
                <a:ea typeface="msgothic" charset="0"/>
                <a:cs typeface="msgothic" charset="0"/>
              </a:rPr>
              <a:t>.</a:t>
            </a: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1500" b="1" dirty="0">
              <a:solidFill>
                <a:srgbClr val="000000"/>
              </a:solidFill>
              <a:latin typeface="Arial" charset="0"/>
              <a:ea typeface="msgothic" charset="0"/>
              <a:cs typeface="msgothic" charset="0"/>
            </a:endParaRPr>
          </a:p>
        </p:txBody>
      </p:sp>
      <p:pic>
        <p:nvPicPr>
          <p:cNvPr id="3074" name="Picture 2"/>
          <p:cNvPicPr>
            <a:picLocks noChangeAspect="1" noChangeArrowheads="1"/>
          </p:cNvPicPr>
          <p:nvPr/>
        </p:nvPicPr>
        <p:blipFill>
          <a:blip r:embed="rId3" cstate="print"/>
          <a:srcRect/>
          <a:stretch>
            <a:fillRect/>
          </a:stretch>
        </p:blipFill>
        <p:spPr bwMode="auto">
          <a:xfrm>
            <a:off x="6857280" y="5715960"/>
            <a:ext cx="1958400" cy="979303"/>
          </a:xfrm>
          <a:prstGeom prst="rect">
            <a:avLst/>
          </a:prstGeom>
          <a:noFill/>
          <a:ln w="9525">
            <a:noFill/>
            <a:round/>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1159200" y="428604"/>
            <a:ext cx="6831360" cy="5072099"/>
          </a:xfrm>
          <a:prstGeom prst="rect">
            <a:avLst/>
          </a:prstGeom>
          <a:noFill/>
          <a:ln w="9525">
            <a:noFill/>
            <a:round/>
            <a:headEnd/>
            <a:tailEnd/>
          </a:ln>
          <a:effectLst/>
        </p:spPr>
      </p:pic>
      <p:sp>
        <p:nvSpPr>
          <p:cNvPr id="3076" name="Text Box 4"/>
          <p:cNvSpPr txBox="1">
            <a:spLocks noChangeArrowheads="1"/>
          </p:cNvSpPr>
          <p:nvPr/>
        </p:nvSpPr>
        <p:spPr bwMode="auto">
          <a:xfrm>
            <a:off x="142844" y="5286388"/>
            <a:ext cx="6643734" cy="928694"/>
          </a:xfrm>
          <a:prstGeom prst="rect">
            <a:avLst/>
          </a:prstGeom>
          <a:noFill/>
          <a:ln w="9525">
            <a:noFill/>
            <a:round/>
            <a:headEnd/>
            <a:tailEnd/>
          </a:ln>
          <a:effectLst/>
        </p:spPr>
        <p:txBody>
          <a:bodyPr lIns="0" tIns="0" rIns="0" bIns="0"/>
          <a:lstStyle/>
          <a:p>
            <a:pPr>
              <a:tabLst>
                <a:tab pos="656650" algn="l"/>
                <a:tab pos="1313299" algn="l"/>
                <a:tab pos="1969949" algn="l"/>
                <a:tab pos="2626599" algn="l"/>
                <a:tab pos="3283248" algn="l"/>
              </a:tabLst>
            </a:pPr>
            <a:r>
              <a:rPr lang="en-GB" sz="1200" dirty="0" smtClean="0">
                <a:latin typeface="Arial" charset="0"/>
                <a:ea typeface="msgothic" charset="0"/>
                <a:cs typeface="msgothic" charset="0"/>
              </a:rPr>
              <a:t>Figure 1. Circles of feedback in primary </a:t>
            </a:r>
            <a:r>
              <a:rPr lang="en-GB" sz="1200" dirty="0" err="1" smtClean="0">
                <a:latin typeface="Arial" charset="0"/>
                <a:ea typeface="msgothic" charset="0"/>
                <a:cs typeface="msgothic" charset="0"/>
              </a:rPr>
              <a:t>leptin</a:t>
            </a:r>
            <a:r>
              <a:rPr lang="en-GB" sz="1200" dirty="0" smtClean="0">
                <a:latin typeface="Arial" charset="0"/>
                <a:ea typeface="msgothic" charset="0"/>
                <a:cs typeface="msgothic" charset="0"/>
              </a:rPr>
              <a:t> deficiency. This is the situation found in ob/ob mice, or rare human genetic mutations. In this setting, the adipose tissue will not be able to elaborate </a:t>
            </a:r>
            <a:r>
              <a:rPr lang="en-GB" sz="1200" dirty="0" err="1" smtClean="0">
                <a:latin typeface="Arial" charset="0"/>
                <a:ea typeface="msgothic" charset="0"/>
                <a:cs typeface="msgothic" charset="0"/>
              </a:rPr>
              <a:t>leptin</a:t>
            </a:r>
            <a:r>
              <a:rPr lang="en-GB" sz="1200" dirty="0" smtClean="0">
                <a:latin typeface="Arial" charset="0"/>
                <a:ea typeface="msgothic" charset="0"/>
                <a:cs typeface="msgothic" charset="0"/>
              </a:rPr>
              <a:t> commensurate with the fat tissue mass. This leaves the </a:t>
            </a:r>
            <a:r>
              <a:rPr lang="en-GB" sz="1200" dirty="0" err="1" smtClean="0">
                <a:latin typeface="Arial" charset="0"/>
                <a:ea typeface="msgothic" charset="0"/>
                <a:cs typeface="msgothic" charset="0"/>
              </a:rPr>
              <a:t>leptin</a:t>
            </a:r>
            <a:r>
              <a:rPr lang="en-GB" sz="1200" dirty="0" smtClean="0">
                <a:latin typeface="Arial" charset="0"/>
                <a:ea typeface="msgothic" charset="0"/>
                <a:cs typeface="msgothic" charset="0"/>
              </a:rPr>
              <a:t> receptor unoccupied. The receptor signals through </a:t>
            </a:r>
            <a:r>
              <a:rPr lang="en-GB" sz="1200" dirty="0" err="1" smtClean="0">
                <a:latin typeface="Arial" charset="0"/>
                <a:ea typeface="msgothic" charset="0"/>
                <a:cs typeface="msgothic" charset="0"/>
              </a:rPr>
              <a:t>janus</a:t>
            </a:r>
            <a:r>
              <a:rPr lang="en-GB" sz="1200" dirty="0" smtClean="0">
                <a:latin typeface="Arial" charset="0"/>
                <a:ea typeface="msgothic" charset="0"/>
                <a:cs typeface="msgothic" charset="0"/>
              </a:rPr>
              <a:t> </a:t>
            </a:r>
            <a:r>
              <a:rPr lang="en-GB" sz="1200" dirty="0" err="1" smtClean="0">
                <a:latin typeface="Arial" charset="0"/>
                <a:ea typeface="msgothic" charset="0"/>
                <a:cs typeface="msgothic" charset="0"/>
              </a:rPr>
              <a:t>kinase</a:t>
            </a:r>
            <a:r>
              <a:rPr lang="en-GB" sz="1200" dirty="0" smtClean="0">
                <a:latin typeface="Arial" charset="0"/>
                <a:ea typeface="msgothic" charset="0"/>
                <a:cs typeface="msgothic" charset="0"/>
              </a:rPr>
              <a:t> (JAK)/signal transducers and activators of transcription (STAT) pathways, with cross talk from PI3 </a:t>
            </a:r>
            <a:r>
              <a:rPr lang="en-GB" sz="1200" dirty="0" err="1" smtClean="0">
                <a:latin typeface="Arial" charset="0"/>
                <a:ea typeface="msgothic" charset="0"/>
                <a:cs typeface="msgothic" charset="0"/>
              </a:rPr>
              <a:t>kinase</a:t>
            </a:r>
            <a:r>
              <a:rPr lang="en-GB" sz="1200" dirty="0" smtClean="0">
                <a:latin typeface="Arial" charset="0"/>
                <a:ea typeface="msgothic" charset="0"/>
                <a:cs typeface="msgothic" charset="0"/>
              </a:rPr>
              <a:t> (P13K) pathways. The receptor </a:t>
            </a:r>
            <a:r>
              <a:rPr lang="en-GB" sz="1200" dirty="0" err="1" smtClean="0">
                <a:latin typeface="Arial" charset="0"/>
                <a:ea typeface="msgothic" charset="0"/>
                <a:cs typeface="msgothic" charset="0"/>
              </a:rPr>
              <a:t>nonoccupancy</a:t>
            </a:r>
            <a:r>
              <a:rPr lang="en-GB" sz="1200" dirty="0" smtClean="0">
                <a:latin typeface="Arial" charset="0"/>
                <a:ea typeface="msgothic" charset="0"/>
                <a:cs typeface="msgothic" charset="0"/>
              </a:rPr>
              <a:t> leads to a number of adiposity signals, including increased food intake and decreased energy expenditure. This also leads to ventricular hypertrophy, which is correctable with </a:t>
            </a:r>
            <a:r>
              <a:rPr lang="en-GB" sz="1200" dirty="0" err="1" smtClean="0">
                <a:latin typeface="Arial" charset="0"/>
                <a:ea typeface="msgothic" charset="0"/>
                <a:cs typeface="msgothic" charset="0"/>
              </a:rPr>
              <a:t>leptin</a:t>
            </a:r>
            <a:r>
              <a:rPr lang="en-GB" sz="1200" dirty="0" smtClean="0">
                <a:latin typeface="Arial" charset="0"/>
                <a:ea typeface="msgothic" charset="0"/>
                <a:cs typeface="msgothic" charset="0"/>
              </a:rPr>
              <a:t> infusion. </a:t>
            </a:r>
            <a:r>
              <a:rPr lang="en-GB" sz="1200" dirty="0" err="1" smtClean="0">
                <a:latin typeface="Arial" charset="0"/>
                <a:ea typeface="msgothic" charset="0"/>
                <a:cs typeface="msgothic" charset="0"/>
              </a:rPr>
              <a:t>Metab</a:t>
            </a:r>
            <a:r>
              <a:rPr lang="en-GB" sz="1200" dirty="0" smtClean="0">
                <a:latin typeface="Arial" charset="0"/>
                <a:ea typeface="msgothic" charset="0"/>
                <a:cs typeface="msgothic" charset="0"/>
              </a:rPr>
              <a:t> indicates metabolism.</a:t>
            </a:r>
          </a:p>
          <a:p>
            <a:pPr>
              <a:tabLst>
                <a:tab pos="656650" algn="l"/>
                <a:tab pos="1313299" algn="l"/>
                <a:tab pos="1969949" algn="l"/>
                <a:tab pos="2626599" algn="l"/>
                <a:tab pos="3283248" algn="l"/>
              </a:tabLst>
            </a:pPr>
            <a:endParaRPr lang="en-GB" sz="1100" b="1" dirty="0">
              <a:solidFill>
                <a:srgbClr val="000000"/>
              </a:solidFill>
              <a:latin typeface="Arial" charset="0"/>
              <a:ea typeface="msgothic" charset="0"/>
              <a:cs typeface="msgothic" charset="0"/>
            </a:endParaRPr>
          </a:p>
        </p:txBody>
      </p:sp>
      <p:sp>
        <p:nvSpPr>
          <p:cNvPr id="3077" name="Text Box 5"/>
          <p:cNvSpPr txBox="1">
            <a:spLocks noChangeArrowheads="1"/>
          </p:cNvSpPr>
          <p:nvPr/>
        </p:nvSpPr>
        <p:spPr bwMode="auto">
          <a:xfrm>
            <a:off x="424800" y="6613175"/>
            <a:ext cx="4930560" cy="3470764"/>
          </a:xfrm>
          <a:prstGeom prst="rect">
            <a:avLst/>
          </a:prstGeom>
          <a:noFill/>
          <a:ln w="9525">
            <a:noFill/>
            <a:round/>
            <a:headEnd/>
            <a:tailEnd/>
          </a:ln>
          <a:effectLst/>
        </p:spPr>
        <p:txBody>
          <a:bodyPr lIns="0" tIns="0" rIns="0" bIns="0"/>
          <a:lstStyle/>
          <a:p>
            <a:pPr marL="77761" indent="-77761">
              <a:tabLst>
                <a:tab pos="656650" algn="l"/>
                <a:tab pos="1313299" algn="l"/>
                <a:tab pos="1969949" algn="l"/>
                <a:tab pos="2626599" algn="l"/>
                <a:tab pos="3283248" algn="l"/>
                <a:tab pos="3939898" algn="l"/>
                <a:tab pos="4596548" algn="l"/>
              </a:tabLst>
            </a:pPr>
            <a:endParaRPr lang="en-GB" sz="900" dirty="0">
              <a:solidFill>
                <a:srgbClr val="000000"/>
              </a:solidFill>
              <a:latin typeface="Arial" charset="0"/>
              <a:ea typeface="msgothic" charset="0"/>
              <a:cs typeface="msgothic" charset="0"/>
            </a:endParaRPr>
          </a:p>
        </p:txBody>
      </p:sp>
      <p:sp>
        <p:nvSpPr>
          <p:cNvPr id="7" name="Slide Number Placeholder 6"/>
          <p:cNvSpPr>
            <a:spLocks noGrp="1"/>
          </p:cNvSpPr>
          <p:nvPr>
            <p:ph type="sldNum" sz="quarter" idx="12"/>
          </p:nvPr>
        </p:nvSpPr>
        <p:spPr/>
        <p:txBody>
          <a:bodyPr/>
          <a:lstStyle/>
          <a:p>
            <a:fld id="{763B96F8-C033-465D-A2DF-63BFC6E383A9}" type="slidenum">
              <a:rPr lang="en-NZ" smtClean="0"/>
              <a:pPr/>
              <a:t>85</a:t>
            </a:fld>
            <a:endParaRPr lang="en-NZ"/>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 quantitative understanding of the processes involved, which was lacking, will be useful in determining the treatment of obesity and other conditions resulting from prolonged energy imbalance. </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763B96F8-C033-465D-A2DF-63BFC6E383A9}" type="slidenum">
              <a:rPr lang="en-NZ" smtClean="0"/>
              <a:pPr/>
              <a:t>86</a:t>
            </a:fld>
            <a:endParaRPr lang="en-NZ"/>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14554"/>
            <a:ext cx="7772400" cy="4143404"/>
          </a:xfrm>
        </p:spPr>
        <p:txBody>
          <a:bodyPr>
            <a:normAutofit/>
          </a:bodyPr>
          <a:lstStyle/>
          <a:p>
            <a:r>
              <a:rPr lang="en-NZ" sz="3200" dirty="0" smtClean="0"/>
              <a:t>                                              </a:t>
            </a:r>
            <a:br>
              <a:rPr lang="en-NZ" sz="3200" dirty="0" smtClean="0"/>
            </a:br>
            <a:r>
              <a:rPr lang="en-NZ" sz="3200" dirty="0" smtClean="0"/>
              <a:t>                                             </a:t>
            </a:r>
            <a:endParaRPr lang="en-US" sz="3200" dirty="0"/>
          </a:p>
        </p:txBody>
      </p:sp>
      <p:sp>
        <p:nvSpPr>
          <p:cNvPr id="3" name="Subtitle 2"/>
          <p:cNvSpPr>
            <a:spLocks noGrp="1"/>
          </p:cNvSpPr>
          <p:nvPr>
            <p:ph type="subTitle" idx="1"/>
          </p:nvPr>
        </p:nvSpPr>
        <p:spPr>
          <a:xfrm>
            <a:off x="6215074" y="2143116"/>
            <a:ext cx="2214578" cy="4357718"/>
          </a:xfrm>
        </p:spPr>
        <p:txBody>
          <a:bodyPr>
            <a:normAutofit fontScale="25000" lnSpcReduction="20000"/>
          </a:bodyPr>
          <a:lstStyle/>
          <a:p>
            <a:pPr algn="l"/>
            <a:r>
              <a:rPr lang="en-NZ" dirty="0" smtClean="0"/>
              <a:t>                                                            </a:t>
            </a:r>
          </a:p>
          <a:p>
            <a:pPr algn="l"/>
            <a:r>
              <a:rPr lang="en-NZ" sz="3800" dirty="0" smtClean="0">
                <a:solidFill>
                  <a:schemeClr val="tx1"/>
                </a:solidFill>
              </a:rPr>
              <a:t>                                                           </a:t>
            </a:r>
          </a:p>
          <a:p>
            <a:pPr algn="l"/>
            <a:r>
              <a:rPr lang="en-NZ" sz="3800" dirty="0" smtClean="0">
                <a:solidFill>
                  <a:schemeClr val="tx1"/>
                </a:solidFill>
              </a:rPr>
              <a:t>                                                                           </a:t>
            </a:r>
          </a:p>
          <a:p>
            <a:pPr algn="l"/>
            <a:r>
              <a:rPr lang="en-NZ" sz="5100" dirty="0" smtClean="0">
                <a:solidFill>
                  <a:schemeClr val="tx1"/>
                </a:solidFill>
              </a:rPr>
              <a:t>                             </a:t>
            </a:r>
            <a:r>
              <a:rPr lang="en-NZ" sz="11100" dirty="0" smtClean="0">
                <a:solidFill>
                  <a:schemeClr val="tx1"/>
                </a:solidFill>
              </a:rPr>
              <a:t>Glucose</a:t>
            </a:r>
            <a:r>
              <a:rPr lang="en-NZ" sz="5100" dirty="0" smtClean="0">
                <a:solidFill>
                  <a:schemeClr val="tx1"/>
                </a:solidFill>
              </a:rPr>
              <a:t> </a:t>
            </a:r>
          </a:p>
          <a:p>
            <a:pPr algn="l"/>
            <a:endParaRPr lang="en-NZ" dirty="0" smtClean="0">
              <a:solidFill>
                <a:schemeClr val="tx1"/>
              </a:solidFill>
            </a:endParaRPr>
          </a:p>
          <a:p>
            <a:pPr algn="l"/>
            <a:endParaRPr lang="en-NZ" dirty="0" smtClean="0">
              <a:solidFill>
                <a:schemeClr val="tx1"/>
              </a:solidFill>
            </a:endParaRPr>
          </a:p>
          <a:p>
            <a:pPr algn="l"/>
            <a:r>
              <a:rPr lang="en-NZ" dirty="0" smtClean="0">
                <a:solidFill>
                  <a:schemeClr val="tx1"/>
                </a:solidFill>
              </a:rPr>
              <a:t>                                                        </a:t>
            </a:r>
          </a:p>
          <a:p>
            <a:pPr algn="l"/>
            <a:r>
              <a:rPr lang="en-NZ" dirty="0" smtClean="0">
                <a:solidFill>
                  <a:schemeClr val="tx1"/>
                </a:solidFill>
              </a:rPr>
              <a:t>                                                                                  </a:t>
            </a:r>
          </a:p>
          <a:p>
            <a:pPr algn="l"/>
            <a:endParaRPr lang="en-NZ" dirty="0" smtClean="0">
              <a:solidFill>
                <a:schemeClr val="tx1"/>
              </a:solidFill>
            </a:endParaRPr>
          </a:p>
          <a:p>
            <a:pPr algn="l"/>
            <a:endParaRPr lang="en-NZ" dirty="0" smtClean="0">
              <a:solidFill>
                <a:schemeClr val="tx1"/>
              </a:solidFill>
            </a:endParaRPr>
          </a:p>
          <a:p>
            <a:pPr algn="l"/>
            <a:endParaRPr lang="en-NZ" dirty="0" smtClean="0">
              <a:solidFill>
                <a:schemeClr val="tx1"/>
              </a:solidFill>
            </a:endParaRPr>
          </a:p>
          <a:p>
            <a:pPr algn="l"/>
            <a:endParaRPr lang="en-NZ" dirty="0" smtClean="0">
              <a:solidFill>
                <a:schemeClr val="tx1"/>
              </a:solidFill>
            </a:endParaRPr>
          </a:p>
          <a:p>
            <a:pPr algn="l"/>
            <a:r>
              <a:rPr lang="en-NZ" sz="12800" dirty="0" smtClean="0">
                <a:solidFill>
                  <a:schemeClr val="tx1"/>
                </a:solidFill>
              </a:rPr>
              <a:t>              Insulin                                                                                                          </a:t>
            </a:r>
          </a:p>
          <a:p>
            <a:pPr algn="l"/>
            <a:endParaRPr lang="en-NZ" sz="11100" dirty="0" smtClean="0">
              <a:solidFill>
                <a:schemeClr val="tx1"/>
              </a:solidFill>
            </a:endParaRPr>
          </a:p>
          <a:p>
            <a:pPr algn="l"/>
            <a:r>
              <a:rPr lang="en-NZ" sz="11100" dirty="0" smtClean="0">
                <a:solidFill>
                  <a:schemeClr val="tx1"/>
                </a:solidFill>
              </a:rPr>
              <a:t>Beta cells:                </a:t>
            </a:r>
          </a:p>
          <a:p>
            <a:pPr algn="l"/>
            <a:r>
              <a:rPr lang="en-NZ" sz="11100" dirty="0" smtClean="0">
                <a:solidFill>
                  <a:schemeClr val="tx1"/>
                </a:solidFill>
              </a:rPr>
              <a:t>Slow, so </a:t>
            </a:r>
            <a:r>
              <a:rPr lang="en-NZ" sz="9600" i="1" dirty="0" smtClean="0">
                <a:solidFill>
                  <a:schemeClr val="tx1"/>
                </a:solidFill>
                <a:latin typeface="Arial" pitchFamily="34" charset="0"/>
                <a:ea typeface="Times New Roman" pitchFamily="18" charset="0"/>
              </a:rPr>
              <a:t>β</a:t>
            </a:r>
            <a:r>
              <a:rPr lang="en-NZ" sz="11100" dirty="0" smtClean="0">
                <a:solidFill>
                  <a:schemeClr val="tx1"/>
                </a:solidFill>
              </a:rPr>
              <a:t>                                                                                                                                                                                                                                </a:t>
            </a:r>
            <a:r>
              <a:rPr lang="en-NZ" sz="11100" i="1" dirty="0" smtClean="0">
                <a:solidFill>
                  <a:schemeClr val="tx1"/>
                </a:solidFill>
                <a:latin typeface="Arial" pitchFamily="34" charset="0"/>
              </a:rPr>
              <a:t>           </a:t>
            </a:r>
            <a:endParaRPr lang="en-NZ" sz="11100" dirty="0" smtClean="0">
              <a:solidFill>
                <a:schemeClr val="tx1"/>
              </a:solidFill>
            </a:endParaRPr>
          </a:p>
          <a:p>
            <a:pPr algn="l"/>
            <a:r>
              <a:rPr lang="en-NZ" sz="11200" dirty="0" smtClean="0">
                <a:solidFill>
                  <a:schemeClr val="tx1"/>
                </a:solidFill>
              </a:rPr>
              <a:t>Constant</a:t>
            </a:r>
            <a:endParaRPr lang="en-US" sz="11200" dirty="0">
              <a:solidFill>
                <a:schemeClr val="tx1"/>
              </a:solidFill>
            </a:endParaRPr>
          </a:p>
        </p:txBody>
      </p:sp>
      <p:sp>
        <p:nvSpPr>
          <p:cNvPr id="120834" name="Rectangle 2"/>
          <p:cNvSpPr>
            <a:spLocks noChangeArrowheads="1"/>
          </p:cNvSpPr>
          <p:nvPr/>
        </p:nvSpPr>
        <p:spPr bwMode="auto">
          <a:xfrm>
            <a:off x="0" y="0"/>
            <a:ext cx="8944308" cy="267765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The accepted model consists of 3 coupled differential equations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linking the glucose pool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G</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mg dl</a:t>
            </a:r>
            <a:r>
              <a:rPr kumimoji="0" lang="en-NZ" sz="2400" b="0" i="0" u="none" strike="noStrike" cap="none" normalizeH="0" baseline="30000" dirty="0" smtClean="0">
                <a:ln>
                  <a:noFill/>
                </a:ln>
                <a:solidFill>
                  <a:schemeClr val="tx1"/>
                </a:solidFill>
                <a:effectLst/>
                <a:latin typeface="Arial" pitchFamily="34" charset="0"/>
                <a:ea typeface="Times New Roman" pitchFamily="18" charset="0"/>
              </a:rPr>
              <a:t>-1</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the insulin pool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I</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a:t>
            </a:r>
            <a:r>
              <a:rPr kumimoji="0" lang="en-NZ" sz="2400" b="0" i="0" u="none" strike="noStrike" cap="none" normalizeH="0" baseline="0" dirty="0" err="1" smtClean="0">
                <a:ln>
                  <a:noFill/>
                </a:ln>
                <a:solidFill>
                  <a:schemeClr val="tx1"/>
                </a:solidFill>
                <a:effectLst/>
                <a:latin typeface="Arial" pitchFamily="34" charset="0"/>
                <a:ea typeface="Times New Roman" pitchFamily="18" charset="0"/>
              </a:rPr>
              <a:t>μU</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ml</a:t>
            </a:r>
            <a:r>
              <a:rPr kumimoji="0" lang="en-NZ" sz="2400" b="0" i="0" u="none" strike="noStrike" cap="none" normalizeH="0" baseline="30000" dirty="0" smtClean="0">
                <a:ln>
                  <a:noFill/>
                </a:ln>
                <a:solidFill>
                  <a:schemeClr val="tx1"/>
                </a:solidFill>
                <a:effectLst/>
                <a:latin typeface="Arial" pitchFamily="34" charset="0"/>
                <a:ea typeface="Times New Roman" pitchFamily="18" charset="0"/>
              </a:rPr>
              <a:t>-1</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and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β</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-cell pool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(β</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mg)</a:t>
            </a:r>
            <a:r>
              <a:rPr lang="en-NZ" sz="2400" i="1" dirty="0" smtClean="0">
                <a:latin typeface="Arial" pitchFamily="34" charset="0"/>
                <a:ea typeface="Times New Roman" pitchFamily="18" charset="0"/>
              </a:rPr>
              <a:t> which is secreted from the pancreas:</a:t>
            </a:r>
          </a:p>
          <a:p>
            <a:pPr lvl="0" fontAlgn="base">
              <a:spcBef>
                <a:spcPct val="0"/>
              </a:spcBef>
              <a:spcAft>
                <a:spcPct val="0"/>
              </a:spcAft>
            </a:pPr>
            <a:r>
              <a:rPr lang="en-NZ" sz="2400" dirty="0" smtClean="0"/>
              <a:t>That is, for short times of the sort considered in this paper </a:t>
            </a:r>
          </a:p>
          <a:p>
            <a:pPr lvl="0" fontAlgn="base">
              <a:spcBef>
                <a:spcPct val="0"/>
              </a:spcBef>
              <a:spcAft>
                <a:spcPct val="0"/>
              </a:spcAft>
            </a:pPr>
            <a:r>
              <a:rPr lang="en-NZ" sz="2400" dirty="0" smtClean="0"/>
              <a:t>the first two equations of the system  are sufficient to describe </a:t>
            </a:r>
          </a:p>
          <a:p>
            <a:pPr lvl="0" fontAlgn="base">
              <a:spcBef>
                <a:spcPct val="0"/>
              </a:spcBef>
              <a:spcAft>
                <a:spcPct val="0"/>
              </a:spcAft>
            </a:pPr>
            <a:r>
              <a:rPr lang="en-NZ" sz="2400" dirty="0" smtClean="0"/>
              <a:t>the system changes.</a:t>
            </a:r>
            <a:endParaRPr kumimoji="0" lang="en-NZ" sz="2400" b="0"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a:t>
            </a:r>
            <a:endParaRPr kumimoji="0" lang="en-NZ" sz="2400" b="0" i="0" u="none" strike="noStrike" cap="none" normalizeH="0" baseline="0" dirty="0" smtClean="0">
              <a:ln>
                <a:noFill/>
              </a:ln>
              <a:solidFill>
                <a:schemeClr val="tx1"/>
              </a:solidFill>
              <a:effectLst/>
              <a:latin typeface="Arial" pitchFamily="34" charset="0"/>
            </a:endParaRPr>
          </a:p>
        </p:txBody>
      </p:sp>
      <p:graphicFrame>
        <p:nvGraphicFramePr>
          <p:cNvPr id="120833" name="Object 1"/>
          <p:cNvGraphicFramePr>
            <a:graphicFrameLocks noChangeAspect="1"/>
          </p:cNvGraphicFramePr>
          <p:nvPr/>
        </p:nvGraphicFramePr>
        <p:xfrm>
          <a:off x="142844" y="2357430"/>
          <a:ext cx="5929322" cy="4278092"/>
        </p:xfrm>
        <a:graphic>
          <a:graphicData uri="http://schemas.openxmlformats.org/presentationml/2006/ole">
            <p:oleObj spid="_x0000_s120833" name="Equation" r:id="rId3" imgW="1663700" imgH="1244600" progId="Equation.DSMT4">
              <p:embed/>
            </p:oleObj>
          </a:graphicData>
        </a:graphic>
      </p:graphicFrame>
      <p:sp>
        <p:nvSpPr>
          <p:cNvPr id="120835" name="Rectangle 3"/>
          <p:cNvSpPr>
            <a:spLocks noChangeArrowheads="1"/>
          </p:cNvSpPr>
          <p:nvPr/>
        </p:nvSpPr>
        <p:spPr bwMode="auto">
          <a:xfrm>
            <a:off x="0" y="1704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NZ" sz="1200" b="0" i="0" u="none" strike="noStrike" cap="none" normalizeH="0" baseline="0" smtClean="0">
                <a:ln>
                  <a:noFill/>
                </a:ln>
                <a:solidFill>
                  <a:schemeClr val="tx1"/>
                </a:solidFill>
                <a:effectLst/>
                <a:latin typeface="Arial" pitchFamily="34" charset="0"/>
                <a:ea typeface="Times New Roman" pitchFamily="18" charset="0"/>
              </a:rPr>
              <a:t>                                                     </a:t>
            </a:r>
            <a:r>
              <a:rPr kumimoji="0" lang="en-US" sz="600" b="0" i="0" u="none" strike="noStrike" cap="none" normalizeH="0" baseline="0" smtClean="0">
                <a:ln>
                  <a:noFill/>
                </a:ln>
                <a:solidFill>
                  <a:schemeClr val="tx1"/>
                </a:solidFill>
                <a:effectLst/>
                <a:latin typeface="Arial" pitchFamily="34"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7" name="Slide Number Placeholder 6"/>
          <p:cNvSpPr>
            <a:spLocks noGrp="1"/>
          </p:cNvSpPr>
          <p:nvPr>
            <p:ph type="sldNum" sz="quarter" idx="12"/>
          </p:nvPr>
        </p:nvSpPr>
        <p:spPr/>
        <p:txBody>
          <a:bodyPr/>
          <a:lstStyle/>
          <a:p>
            <a:fld id="{763B96F8-C033-465D-A2DF-63BFC6E383A9}" type="slidenum">
              <a:rPr lang="en-NZ" smtClean="0"/>
              <a:pPr/>
              <a:t>87</a:t>
            </a:fld>
            <a:endParaRPr lang="en-NZ"/>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NZ" dirty="0" smtClean="0"/>
              <a:t>That is, for short times of the sort considered in this paper the first two equations of the system (1) are sufficient to describe the system changes.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763B96F8-C033-465D-A2DF-63BFC6E383A9}" type="slidenum">
              <a:rPr lang="en-NZ" smtClean="0"/>
              <a:pPr/>
              <a:t>88</a:t>
            </a:fld>
            <a:endParaRPr lang="en-NZ"/>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7167"/>
            <a:ext cx="7772400" cy="1500197"/>
          </a:xfrm>
        </p:spPr>
        <p:txBody>
          <a:bodyPr/>
          <a:lstStyle/>
          <a:p>
            <a:r>
              <a:rPr lang="en-NZ" dirty="0" smtClean="0"/>
              <a:t>The equilibrium levels</a:t>
            </a:r>
            <a:endParaRPr lang="en-US" dirty="0"/>
          </a:p>
        </p:txBody>
      </p:sp>
      <p:sp>
        <p:nvSpPr>
          <p:cNvPr id="3" name="Subtitle 2"/>
          <p:cNvSpPr>
            <a:spLocks noGrp="1"/>
          </p:cNvSpPr>
          <p:nvPr>
            <p:ph type="subTitle" idx="1"/>
          </p:nvPr>
        </p:nvSpPr>
        <p:spPr>
          <a:xfrm>
            <a:off x="500034" y="3143248"/>
            <a:ext cx="8286808" cy="3143272"/>
          </a:xfrm>
        </p:spPr>
        <p:txBody>
          <a:bodyPr/>
          <a:lstStyle/>
          <a:p>
            <a:r>
              <a:rPr lang="en-US" dirty="0" smtClean="0">
                <a:solidFill>
                  <a:schemeClr val="tx1"/>
                </a:solidFill>
              </a:rPr>
              <a:t>The </a:t>
            </a:r>
            <a:r>
              <a:rPr lang="en-US" dirty="0" err="1" smtClean="0">
                <a:solidFill>
                  <a:schemeClr val="tx1"/>
                </a:solidFill>
              </a:rPr>
              <a:t>nullcline</a:t>
            </a:r>
            <a:r>
              <a:rPr lang="en-US" dirty="0" smtClean="0">
                <a:solidFill>
                  <a:schemeClr val="tx1"/>
                </a:solidFill>
              </a:rPr>
              <a:t> of the first (glucose) equation is given by , and similarly the </a:t>
            </a:r>
            <a:r>
              <a:rPr lang="en-US" dirty="0" err="1" smtClean="0">
                <a:solidFill>
                  <a:schemeClr val="tx1"/>
                </a:solidFill>
              </a:rPr>
              <a:t>nullcline</a:t>
            </a:r>
            <a:r>
              <a:rPr lang="en-US" dirty="0" smtClean="0">
                <a:solidFill>
                  <a:schemeClr val="tx1"/>
                </a:solidFill>
              </a:rPr>
              <a:t> of the second (insulin) equation is . The equilibrium (steady state) point (</a:t>
            </a:r>
            <a:r>
              <a:rPr lang="en-US" i="1" dirty="0" smtClean="0">
                <a:solidFill>
                  <a:schemeClr val="tx1"/>
                </a:solidFill>
              </a:rPr>
              <a:t>G</a:t>
            </a:r>
            <a:r>
              <a:rPr lang="en-US" i="1" baseline="-25000" dirty="0" smtClean="0">
                <a:solidFill>
                  <a:schemeClr val="tx1"/>
                </a:solidFill>
              </a:rPr>
              <a:t>E</a:t>
            </a:r>
            <a:r>
              <a:rPr lang="en-US" i="1" dirty="0" smtClean="0">
                <a:solidFill>
                  <a:schemeClr val="tx1"/>
                </a:solidFill>
              </a:rPr>
              <a:t>. I</a:t>
            </a:r>
            <a:r>
              <a:rPr lang="en-US" i="1" baseline="-25000" dirty="0" smtClean="0">
                <a:solidFill>
                  <a:schemeClr val="tx1"/>
                </a:solidFill>
              </a:rPr>
              <a:t>E</a:t>
            </a:r>
            <a:r>
              <a:rPr lang="en-US" dirty="0" smtClean="0">
                <a:solidFill>
                  <a:schemeClr val="tx1"/>
                </a:solidFill>
              </a:rPr>
              <a:t>) of the glucose and insulin system will be at the intersection of these </a:t>
            </a:r>
            <a:r>
              <a:rPr lang="en-US" dirty="0" err="1" smtClean="0">
                <a:solidFill>
                  <a:schemeClr val="tx1"/>
                </a:solidFill>
              </a:rPr>
              <a:t>nullclines</a:t>
            </a:r>
            <a:r>
              <a:rPr lang="en-US" dirty="0" smtClean="0">
                <a:solidFill>
                  <a:schemeClr val="tx1"/>
                </a:solidFill>
              </a:rPr>
              <a:t> as illustrated….</a:t>
            </a:r>
            <a:endParaRPr lang="en-US" dirty="0">
              <a:solidFill>
                <a:schemeClr val="tx1"/>
              </a:solidFill>
            </a:endParaRPr>
          </a:p>
        </p:txBody>
      </p:sp>
      <p:graphicFrame>
        <p:nvGraphicFramePr>
          <p:cNvPr id="132098" name="Object 2"/>
          <p:cNvGraphicFramePr>
            <a:graphicFrameLocks noChangeAspect="1"/>
          </p:cNvGraphicFramePr>
          <p:nvPr/>
        </p:nvGraphicFramePr>
        <p:xfrm>
          <a:off x="2428860" y="1357298"/>
          <a:ext cx="3347064" cy="1855798"/>
        </p:xfrm>
        <a:graphic>
          <a:graphicData uri="http://schemas.openxmlformats.org/presentationml/2006/ole">
            <p:oleObj spid="_x0000_s132098" name="Equation" r:id="rId3" imgW="1282680" imgH="711000" progId="Equation.DSMT4">
              <p:embed/>
            </p:oleObj>
          </a:graphicData>
        </a:graphic>
      </p:graphicFrame>
      <p:cxnSp>
        <p:nvCxnSpPr>
          <p:cNvPr id="6" name="Straight Arrow Connector 5"/>
          <p:cNvCxnSpPr/>
          <p:nvPr/>
        </p:nvCxnSpPr>
        <p:spPr>
          <a:xfrm rot="5400000" flipH="1" flipV="1">
            <a:off x="1500166" y="2643182"/>
            <a:ext cx="192882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V="1">
            <a:off x="4393405" y="3321843"/>
            <a:ext cx="1500198"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763B96F8-C033-465D-A2DF-63BFC6E383A9}" type="slidenum">
              <a:rPr lang="en-NZ" smtClean="0"/>
              <a:pPr/>
              <a:t>89</a:t>
            </a:fld>
            <a:endParaRPr lang="en-NZ"/>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1000100" y="451301"/>
            <a:ext cx="7000924" cy="5955397"/>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763B96F8-C033-465D-A2DF-63BFC6E383A9}" type="slidenum">
              <a:rPr lang="en-NZ" smtClean="0"/>
              <a:pPr/>
              <a:t>90</a:t>
            </a:fld>
            <a:endParaRPr lang="en-NZ"/>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0043"/>
            <a:ext cx="7772400" cy="1071569"/>
          </a:xfrm>
        </p:spPr>
        <p:txBody>
          <a:bodyPr/>
          <a:lstStyle/>
          <a:p>
            <a:r>
              <a:rPr lang="en-NZ" dirty="0" smtClean="0"/>
              <a:t>The equilibrium glucose satisfies</a:t>
            </a:r>
            <a:endParaRPr lang="en-US" dirty="0"/>
          </a:p>
        </p:txBody>
      </p:sp>
      <p:sp>
        <p:nvSpPr>
          <p:cNvPr id="3" name="Subtitle 2"/>
          <p:cNvSpPr>
            <a:spLocks noGrp="1"/>
          </p:cNvSpPr>
          <p:nvPr>
            <p:ph type="subTitle" idx="1"/>
          </p:nvPr>
        </p:nvSpPr>
        <p:spPr>
          <a:xfrm>
            <a:off x="642910" y="2428868"/>
            <a:ext cx="7858180" cy="3209932"/>
          </a:xfrm>
        </p:spPr>
        <p:txBody>
          <a:bodyPr/>
          <a:lstStyle/>
          <a:p>
            <a:r>
              <a:rPr lang="en-NZ" dirty="0" smtClean="0">
                <a:solidFill>
                  <a:schemeClr val="tx1"/>
                </a:solidFill>
              </a:rPr>
              <a:t>Changes </a:t>
            </a:r>
            <a:r>
              <a:rPr lang="en-NZ" dirty="0" err="1" smtClean="0">
                <a:solidFill>
                  <a:schemeClr val="tx1"/>
                </a:solidFill>
              </a:rPr>
              <a:t>w.r.t</a:t>
            </a:r>
            <a:r>
              <a:rPr lang="en-NZ" dirty="0" smtClean="0">
                <a:solidFill>
                  <a:schemeClr val="tx1"/>
                </a:solidFill>
              </a:rPr>
              <a:t>  </a:t>
            </a:r>
            <a:r>
              <a:rPr lang="en-NZ" i="1" dirty="0" smtClean="0">
                <a:solidFill>
                  <a:schemeClr val="tx1"/>
                </a:solidFill>
              </a:rPr>
              <a:t>s</a:t>
            </a:r>
            <a:r>
              <a:rPr lang="en-NZ" dirty="0" smtClean="0">
                <a:solidFill>
                  <a:schemeClr val="tx1"/>
                </a:solidFill>
              </a:rPr>
              <a:t> and </a:t>
            </a:r>
            <a:r>
              <a:rPr lang="en-NZ" i="1" dirty="0" smtClean="0">
                <a:solidFill>
                  <a:schemeClr val="tx1"/>
                </a:solidFill>
              </a:rPr>
              <a:t>R</a:t>
            </a:r>
            <a:r>
              <a:rPr lang="en-NZ" i="1" baseline="-25000" dirty="0" smtClean="0">
                <a:solidFill>
                  <a:schemeClr val="tx1"/>
                </a:solidFill>
              </a:rPr>
              <a:t>o</a:t>
            </a:r>
            <a:endParaRPr lang="en-US" i="1" baseline="-25000" dirty="0">
              <a:solidFill>
                <a:schemeClr val="tx1"/>
              </a:solidFill>
            </a:endParaRPr>
          </a:p>
        </p:txBody>
      </p:sp>
      <p:graphicFrame>
        <p:nvGraphicFramePr>
          <p:cNvPr id="133122" name="Object 2"/>
          <p:cNvGraphicFramePr>
            <a:graphicFrameLocks noChangeAspect="1"/>
          </p:cNvGraphicFramePr>
          <p:nvPr/>
        </p:nvGraphicFramePr>
        <p:xfrm>
          <a:off x="1857356" y="1643050"/>
          <a:ext cx="5948837" cy="571504"/>
        </p:xfrm>
        <a:graphic>
          <a:graphicData uri="http://schemas.openxmlformats.org/presentationml/2006/ole">
            <p:oleObj spid="_x0000_s133122" name="Equation" r:id="rId3" imgW="2908080" imgH="279360" progId="Equation.DSMT4">
              <p:embed/>
            </p:oleObj>
          </a:graphicData>
        </a:graphic>
      </p:graphicFrame>
      <p:graphicFrame>
        <p:nvGraphicFramePr>
          <p:cNvPr id="133123" name="Object 3"/>
          <p:cNvGraphicFramePr>
            <a:graphicFrameLocks noChangeAspect="1"/>
          </p:cNvGraphicFramePr>
          <p:nvPr/>
        </p:nvGraphicFramePr>
        <p:xfrm>
          <a:off x="1928794" y="3214686"/>
          <a:ext cx="5993822" cy="2286016"/>
        </p:xfrm>
        <a:graphic>
          <a:graphicData uri="http://schemas.openxmlformats.org/presentationml/2006/ole">
            <p:oleObj spid="_x0000_s133123" name="Equation" r:id="rId4" imgW="2730240" imgH="1041120" progId="Equation.DSMT4">
              <p:embed/>
            </p:oleObj>
          </a:graphicData>
        </a:graphic>
      </p:graphicFrame>
      <p:sp>
        <p:nvSpPr>
          <p:cNvPr id="6" name="Slide Number Placeholder 5"/>
          <p:cNvSpPr>
            <a:spLocks noGrp="1"/>
          </p:cNvSpPr>
          <p:nvPr>
            <p:ph type="sldNum" sz="quarter" idx="12"/>
          </p:nvPr>
        </p:nvSpPr>
        <p:spPr/>
        <p:txBody>
          <a:bodyPr/>
          <a:lstStyle/>
          <a:p>
            <a:fld id="{763B96F8-C033-465D-A2DF-63BFC6E383A9}" type="slidenum">
              <a:rPr lang="en-NZ" smtClean="0"/>
              <a:pPr/>
              <a:t>91</a:t>
            </a:fld>
            <a:endParaRPr lang="en-NZ"/>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158" y="357167"/>
            <a:ext cx="8101042" cy="6286543"/>
          </a:xfrm>
        </p:spPr>
        <p:txBody>
          <a:bodyPr>
            <a:normAutofit/>
          </a:bodyPr>
          <a:lstStyle/>
          <a:p>
            <a:r>
              <a:rPr lang="en-NZ" sz="3100" dirty="0" smtClean="0"/>
              <a:t>We note that these quantities are of opposite sign. To consider the change in </a:t>
            </a:r>
            <a:r>
              <a:rPr lang="en-NZ" sz="3100" i="1" dirty="0" smtClean="0"/>
              <a:t>G</a:t>
            </a:r>
            <a:r>
              <a:rPr lang="en-NZ" sz="3100" i="1" baseline="-25000" dirty="0" smtClean="0"/>
              <a:t>E </a:t>
            </a:r>
            <a:r>
              <a:rPr lang="en-NZ" sz="3100" dirty="0" smtClean="0"/>
              <a:t>(and hence </a:t>
            </a:r>
            <a:r>
              <a:rPr lang="en-NZ" sz="3100" i="1" dirty="0" smtClean="0"/>
              <a:t>I</a:t>
            </a:r>
            <a:r>
              <a:rPr lang="en-NZ" sz="3100" i="1" baseline="-25000" dirty="0" smtClean="0"/>
              <a:t>E</a:t>
            </a:r>
            <a:r>
              <a:rPr lang="en-NZ" sz="3100" dirty="0" smtClean="0"/>
              <a:t>) </a:t>
            </a:r>
            <a:r>
              <a:rPr lang="en-US" sz="3100" dirty="0" smtClean="0"/>
              <a:t/>
            </a:r>
            <a:br>
              <a:rPr lang="en-US" sz="3100" dirty="0" smtClean="0"/>
            </a:br>
            <a:r>
              <a:rPr lang="en-NZ" sz="3100" dirty="0" smtClean="0"/>
              <a:t> </a:t>
            </a:r>
            <a:r>
              <a:rPr lang="en-US" sz="3100" dirty="0" smtClean="0"/>
              <a:t/>
            </a:r>
            <a:br>
              <a:rPr lang="en-US" sz="3100" dirty="0" smtClean="0"/>
            </a:br>
            <a:r>
              <a:rPr lang="en-NZ" sz="3100" dirty="0" smtClean="0"/>
              <a:t>due to arbitrary and independent  perturbations </a:t>
            </a:r>
            <a:r>
              <a:rPr lang="en-NZ" sz="3100" i="1" dirty="0" smtClean="0"/>
              <a:t>∆s</a:t>
            </a:r>
            <a:r>
              <a:rPr lang="en-NZ" sz="3100" dirty="0" smtClean="0"/>
              <a:t> in </a:t>
            </a:r>
            <a:r>
              <a:rPr lang="en-NZ" sz="3100" i="1" dirty="0" smtClean="0"/>
              <a:t>s</a:t>
            </a:r>
            <a:r>
              <a:rPr lang="en-NZ" sz="3100" dirty="0" smtClean="0"/>
              <a:t> and </a:t>
            </a:r>
            <a:r>
              <a:rPr lang="en-NZ" sz="3100" i="1" dirty="0" smtClean="0"/>
              <a:t>∆R</a:t>
            </a:r>
            <a:r>
              <a:rPr lang="en-NZ" sz="3100" i="1" baseline="-25000" dirty="0" smtClean="0"/>
              <a:t>o</a:t>
            </a:r>
            <a:r>
              <a:rPr lang="en-NZ" sz="3100" dirty="0" smtClean="0"/>
              <a:t> in </a:t>
            </a:r>
            <a:r>
              <a:rPr lang="en-NZ" sz="3100" i="1" dirty="0" smtClean="0"/>
              <a:t>R</a:t>
            </a:r>
            <a:r>
              <a:rPr lang="en-NZ" sz="3100" i="1" baseline="-25000" dirty="0" smtClean="0"/>
              <a:t>o</a:t>
            </a:r>
            <a:r>
              <a:rPr lang="en-NZ" sz="3100" dirty="0" smtClean="0"/>
              <a:t>, we consider the directional differential,  given by:</a:t>
            </a:r>
            <a:br>
              <a:rPr lang="en-NZ" sz="3100" dirty="0" smtClean="0"/>
            </a:br>
            <a:r>
              <a:rPr lang="en-NZ" sz="3100" dirty="0" smtClean="0"/>
              <a:t>(The sign will change)</a:t>
            </a:r>
            <a:br>
              <a:rPr lang="en-NZ" sz="3100" dirty="0" smtClean="0"/>
            </a:br>
            <a:r>
              <a:rPr lang="en-NZ" sz="3100" dirty="0" smtClean="0"/>
              <a:t> </a:t>
            </a:r>
            <a:r>
              <a:rPr lang="en-US" sz="3100" dirty="0" smtClean="0"/>
              <a:t/>
            </a:r>
            <a:br>
              <a:rPr lang="en-US" sz="3100" dirty="0" smtClean="0"/>
            </a:br>
            <a:endParaRPr lang="en-US" sz="3100" dirty="0"/>
          </a:p>
        </p:txBody>
      </p:sp>
      <p:sp>
        <p:nvSpPr>
          <p:cNvPr id="3" name="Subtitle 2"/>
          <p:cNvSpPr>
            <a:spLocks noGrp="1"/>
          </p:cNvSpPr>
          <p:nvPr>
            <p:ph type="subTitle" idx="1"/>
          </p:nvPr>
        </p:nvSpPr>
        <p:spPr>
          <a:xfrm>
            <a:off x="1371600" y="1285860"/>
            <a:ext cx="6400800" cy="45719"/>
          </a:xfrm>
        </p:spPr>
        <p:txBody>
          <a:bodyPr>
            <a:normAutofit fontScale="25000" lnSpcReduction="20000"/>
          </a:bodyPr>
          <a:lstStyle/>
          <a:p>
            <a:endParaRPr lang="en-US" dirty="0"/>
          </a:p>
        </p:txBody>
      </p:sp>
      <p:graphicFrame>
        <p:nvGraphicFramePr>
          <p:cNvPr id="134146" name="Object 2"/>
          <p:cNvGraphicFramePr>
            <a:graphicFrameLocks noChangeAspect="1"/>
          </p:cNvGraphicFramePr>
          <p:nvPr/>
        </p:nvGraphicFramePr>
        <p:xfrm>
          <a:off x="25039" y="5072074"/>
          <a:ext cx="8514637" cy="1000132"/>
        </p:xfrm>
        <a:graphic>
          <a:graphicData uri="http://schemas.openxmlformats.org/presentationml/2006/ole">
            <p:oleObj spid="_x0000_s134146" name="Equation" r:id="rId3" imgW="4000320" imgH="469800" progId="Equation.DSMT4">
              <p:embed/>
            </p:oleObj>
          </a:graphicData>
        </a:graphic>
      </p:graphicFrame>
      <p:sp>
        <p:nvSpPr>
          <p:cNvPr id="5" name="Slide Number Placeholder 4"/>
          <p:cNvSpPr>
            <a:spLocks noGrp="1"/>
          </p:cNvSpPr>
          <p:nvPr>
            <p:ph type="sldNum" sz="quarter" idx="12"/>
          </p:nvPr>
        </p:nvSpPr>
        <p:spPr/>
        <p:txBody>
          <a:bodyPr/>
          <a:lstStyle/>
          <a:p>
            <a:fld id="{763B96F8-C033-465D-A2DF-63BFC6E383A9}" type="slidenum">
              <a:rPr lang="en-NZ" smtClean="0"/>
              <a:pPr/>
              <a:t>92</a:t>
            </a:fld>
            <a:endParaRPr lang="en-NZ"/>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8605"/>
            <a:ext cx="7772400" cy="857255"/>
          </a:xfrm>
        </p:spPr>
        <p:txBody>
          <a:bodyPr/>
          <a:lstStyle/>
          <a:p>
            <a:r>
              <a:rPr lang="en-NZ" dirty="0" smtClean="0"/>
              <a:t>Glucose Equilibrium surface</a:t>
            </a:r>
            <a:endParaRPr lang="en-US" dirty="0"/>
          </a:p>
        </p:txBody>
      </p:sp>
      <p:sp>
        <p:nvSpPr>
          <p:cNvPr id="3" name="Subtitle 2"/>
          <p:cNvSpPr>
            <a:spLocks noGrp="1"/>
          </p:cNvSpPr>
          <p:nvPr>
            <p:ph type="subTitle" idx="1"/>
          </p:nvPr>
        </p:nvSpPr>
        <p:spPr/>
        <p:txBody>
          <a:bodyPr/>
          <a:lstStyle/>
          <a:p>
            <a:endParaRPr lang="en-US" dirty="0"/>
          </a:p>
        </p:txBody>
      </p:sp>
      <p:pic>
        <p:nvPicPr>
          <p:cNvPr id="153602" name="Picture 2" descr="G:\EquGlucose3.png"/>
          <p:cNvPicPr>
            <a:picLocks noChangeAspect="1" noChangeArrowheads="1"/>
          </p:cNvPicPr>
          <p:nvPr/>
        </p:nvPicPr>
        <p:blipFill>
          <a:blip r:embed="rId2" cstate="print"/>
          <a:srcRect/>
          <a:stretch>
            <a:fillRect/>
          </a:stretch>
        </p:blipFill>
        <p:spPr bwMode="auto">
          <a:xfrm>
            <a:off x="0" y="1214422"/>
            <a:ext cx="9001156" cy="5429288"/>
          </a:xfrm>
          <a:prstGeom prst="rect">
            <a:avLst/>
          </a:prstGeom>
          <a:noFill/>
        </p:spPr>
      </p:pic>
      <p:sp>
        <p:nvSpPr>
          <p:cNvPr id="5" name="Slide Number Placeholder 4"/>
          <p:cNvSpPr>
            <a:spLocks noGrp="1"/>
          </p:cNvSpPr>
          <p:nvPr>
            <p:ph type="sldNum" sz="quarter" idx="12"/>
          </p:nvPr>
        </p:nvSpPr>
        <p:spPr/>
        <p:txBody>
          <a:bodyPr/>
          <a:lstStyle/>
          <a:p>
            <a:fld id="{763B96F8-C033-465D-A2DF-63BFC6E383A9}" type="slidenum">
              <a:rPr lang="en-NZ" smtClean="0"/>
              <a:pPr/>
              <a:t>93</a:t>
            </a:fld>
            <a:endParaRPr lang="en-NZ"/>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p:nvPr/>
        </p:nvPicPr>
        <p:blipFill>
          <a:blip r:embed="rId2" cstate="print"/>
          <a:srcRect/>
          <a:stretch>
            <a:fillRect/>
          </a:stretch>
        </p:blipFill>
        <p:spPr bwMode="auto">
          <a:xfrm>
            <a:off x="642910" y="442346"/>
            <a:ext cx="7643866" cy="5973308"/>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63B96F8-C033-465D-A2DF-63BFC6E383A9}" type="slidenum">
              <a:rPr lang="en-NZ" smtClean="0"/>
              <a:pPr/>
              <a:t>94</a:t>
            </a:fld>
            <a:endParaRPr lang="en-NZ"/>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1"/>
          <p:cNvSpPr>
            <a:spLocks noChangeArrowheads="1"/>
          </p:cNvSpPr>
          <p:nvPr/>
        </p:nvSpPr>
        <p:spPr bwMode="auto">
          <a:xfrm>
            <a:off x="0" y="428604"/>
            <a:ext cx="9144000" cy="4154984"/>
          </a:xfrm>
          <a:prstGeom prst="rect">
            <a:avLst/>
          </a:prstGeom>
          <a:solidFill>
            <a:schemeClr val="tx2">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If the equilibrium glucose value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G</a:t>
            </a:r>
            <a:r>
              <a:rPr kumimoji="0" lang="en-NZ" sz="2400" b="0" i="1" u="none" strike="noStrike" cap="none" normalizeH="0" baseline="-30000" dirty="0" smtClean="0">
                <a:ln>
                  <a:noFill/>
                </a:ln>
                <a:solidFill>
                  <a:schemeClr val="tx1"/>
                </a:solidFill>
                <a:effectLst/>
                <a:latin typeface="Arial" pitchFamily="34" charset="0"/>
                <a:ea typeface="Times New Roman" pitchFamily="18" charset="0"/>
              </a:rPr>
              <a:t>E</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is greater</a:t>
            </a:r>
          </a:p>
          <a:p>
            <a:pPr marL="0" marR="0" lvl="0" indent="0" algn="just" defTabSz="914400" rtl="0" eaLnBrk="1" fontAlgn="base" latinLnBrk="0" hangingPunct="1">
              <a:lnSpc>
                <a:spcPct val="100000"/>
              </a:lnSpc>
              <a:spcBef>
                <a:spcPct val="0"/>
              </a:spcBef>
              <a:spcAft>
                <a:spcPct val="0"/>
              </a:spcAft>
              <a:buClrTx/>
              <a:buSzTx/>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a:t>
            </a:r>
            <a:r>
              <a:rPr lang="en-NZ" sz="2400" dirty="0" smtClean="0">
                <a:latin typeface="Arial" pitchFamily="34" charset="0"/>
                <a:ea typeface="Times New Roman" pitchFamily="18" charset="0"/>
              </a:rPr>
              <a:t> </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than the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G</a:t>
            </a:r>
            <a:r>
              <a:rPr kumimoji="0" lang="en-NZ" sz="2400" b="0" i="1" u="none" strike="noStrike" cap="none" normalizeH="0" baseline="30000" dirty="0" smtClean="0">
                <a:ln>
                  <a:noFill/>
                </a:ln>
                <a:solidFill>
                  <a:schemeClr val="tx1"/>
                </a:solidFill>
                <a:effectLst/>
                <a:latin typeface="Arial" pitchFamily="34" charset="0"/>
                <a:ea typeface="Times New Roman" pitchFamily="18" charset="0"/>
              </a:rPr>
              <a:t>*</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obtained from finding the roots of the cubic equation </a:t>
            </a:r>
          </a:p>
          <a:p>
            <a:pPr marL="0" marR="0" lvl="0" indent="0" algn="just" defTabSz="914400" rtl="0" eaLnBrk="1" fontAlgn="base" latinLnBrk="0" hangingPunct="1">
              <a:lnSpc>
                <a:spcPct val="100000"/>
              </a:lnSpc>
              <a:spcBef>
                <a:spcPct val="0"/>
              </a:spcBef>
              <a:spcAft>
                <a:spcPct val="0"/>
              </a:spcAft>
              <a:buClrTx/>
              <a:buSzTx/>
              <a:tabLst/>
            </a:pPr>
            <a:r>
              <a:rPr lang="en-NZ" sz="2400" dirty="0" smtClean="0">
                <a:latin typeface="Arial" pitchFamily="34" charset="0"/>
                <a:ea typeface="Times New Roman" pitchFamily="18" charset="0"/>
              </a:rPr>
              <a:t>  </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then as the insulin sensitivity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s</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increases or the</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a:t>
            </a:r>
            <a:r>
              <a:rPr kumimoji="0" lang="en-NZ" sz="2400" b="0" i="0" u="none" strike="noStrike" cap="none" normalizeH="0" baseline="0" dirty="0" err="1" smtClean="0">
                <a:ln>
                  <a:noFill/>
                </a:ln>
                <a:solidFill>
                  <a:schemeClr val="tx1"/>
                </a:solidFill>
                <a:effectLst/>
                <a:latin typeface="Arial" pitchFamily="34" charset="0"/>
                <a:ea typeface="Times New Roman" pitchFamily="18" charset="0"/>
              </a:rPr>
              <a:t>gluconeogenesis</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R</a:t>
            </a:r>
            <a:r>
              <a:rPr kumimoji="0" lang="en-NZ" sz="2400" b="0" i="1" u="none" strike="noStrike" cap="none" normalizeH="0" baseline="-30000" dirty="0" smtClean="0">
                <a:ln>
                  <a:noFill/>
                </a:ln>
                <a:solidFill>
                  <a:schemeClr val="tx1"/>
                </a:solidFill>
                <a:effectLst/>
                <a:latin typeface="Arial" pitchFamily="34" charset="0"/>
                <a:ea typeface="Times New Roman" pitchFamily="18" charset="0"/>
              </a:rPr>
              <a:t>o</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decreases, the glucose and insulin</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equilibrium values decrease in this particular direction.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(See the signs of the expressions in equation.)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On the other hand if the equilibrium glucose value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G</a:t>
            </a:r>
            <a:r>
              <a:rPr kumimoji="0" lang="en-NZ" sz="2400" b="0" i="1" u="none" strike="noStrike" cap="none" normalizeH="0" baseline="-30000" dirty="0" smtClean="0">
                <a:ln>
                  <a:noFill/>
                </a:ln>
                <a:solidFill>
                  <a:schemeClr val="tx1"/>
                </a:solidFill>
                <a:effectLst/>
                <a:latin typeface="Arial" pitchFamily="34" charset="0"/>
                <a:ea typeface="Times New Roman" pitchFamily="18" charset="0"/>
              </a:rPr>
              <a:t>E</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is less</a:t>
            </a:r>
            <a:r>
              <a:rPr kumimoji="0" lang="en-NZ" sz="2400" b="0" i="0" u="none" strike="noStrike" cap="none" normalizeH="0" dirty="0" smtClean="0">
                <a:ln>
                  <a:noFill/>
                </a:ln>
                <a:solidFill>
                  <a:schemeClr val="tx1"/>
                </a:solidFill>
                <a:effectLst/>
                <a:latin typeface="Arial" pitchFamily="34" charset="0"/>
                <a:ea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tabLst/>
            </a:pPr>
            <a:r>
              <a:rPr kumimoji="0" lang="en-NZ" sz="2400" b="0" i="0" u="none" strike="noStrike" cap="none" normalizeH="0" dirty="0" smtClean="0">
                <a:ln>
                  <a:noFill/>
                </a:ln>
                <a:solidFill>
                  <a:schemeClr val="tx1"/>
                </a:solidFill>
                <a:effectLst/>
                <a:latin typeface="Arial" pitchFamily="34" charset="0"/>
                <a:ea typeface="Times New Roman" pitchFamily="18" charset="0"/>
              </a:rPr>
              <a:t>  </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than the </a:t>
            </a:r>
            <a:r>
              <a:rPr kumimoji="0" lang="en-NZ" sz="2400" b="0" i="1" u="none" strike="noStrike" cap="none" normalizeH="0" baseline="0" dirty="0" smtClean="0">
                <a:ln>
                  <a:noFill/>
                </a:ln>
                <a:solidFill>
                  <a:schemeClr val="tx1"/>
                </a:solidFill>
                <a:effectLst/>
                <a:latin typeface="Arial" pitchFamily="34" charset="0"/>
                <a:ea typeface="Times New Roman" pitchFamily="18" charset="0"/>
              </a:rPr>
              <a:t>G</a:t>
            </a:r>
            <a:r>
              <a:rPr kumimoji="0" lang="en-NZ" sz="2400" b="0" i="1" u="none" strike="noStrike" cap="none" normalizeH="0" baseline="30000" dirty="0" smtClean="0">
                <a:ln>
                  <a:noFill/>
                </a:ln>
                <a:solidFill>
                  <a:schemeClr val="tx1"/>
                </a:solidFill>
                <a:effectLst/>
                <a:latin typeface="Arial" pitchFamily="34" charset="0"/>
                <a:ea typeface="Times New Roman" pitchFamily="18" charset="0"/>
              </a:rPr>
              <a:t>* </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obtained from solving the cubic equation  then</a:t>
            </a:r>
          </a:p>
          <a:p>
            <a:pPr marL="0" marR="0" lvl="0" indent="0" algn="just" defTabSz="914400" rtl="0" eaLnBrk="1" fontAlgn="base" latinLnBrk="0" hangingPunct="1">
              <a:lnSpc>
                <a:spcPct val="100000"/>
              </a:lnSpc>
              <a:spcBef>
                <a:spcPct val="0"/>
              </a:spcBef>
              <a:spcAft>
                <a:spcPct val="0"/>
              </a:spcAft>
              <a:buClrTx/>
              <a:buSzTx/>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as the insulin sensitivity increases or the </a:t>
            </a:r>
            <a:r>
              <a:rPr kumimoji="0" lang="en-NZ" sz="2400" b="0" i="0" u="none" strike="noStrike" cap="none" normalizeH="0" baseline="0" dirty="0" err="1" smtClean="0">
                <a:ln>
                  <a:noFill/>
                </a:ln>
                <a:solidFill>
                  <a:schemeClr val="tx1"/>
                </a:solidFill>
                <a:effectLst/>
                <a:latin typeface="Arial" pitchFamily="34" charset="0"/>
                <a:ea typeface="Times New Roman" pitchFamily="18" charset="0"/>
              </a:rPr>
              <a:t>gluconeogenesis</a:t>
            </a: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decreases the glucose and insulin equilibrium values increase in</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NZ" sz="2400" b="0" i="0" u="none" strike="noStrike" cap="none" normalizeH="0" baseline="0" dirty="0" smtClean="0">
                <a:ln>
                  <a:noFill/>
                </a:ln>
                <a:solidFill>
                  <a:schemeClr val="tx1"/>
                </a:solidFill>
                <a:effectLst/>
                <a:latin typeface="Arial" pitchFamily="34" charset="0"/>
                <a:ea typeface="Times New Roman" pitchFamily="18" charset="0"/>
              </a:rPr>
              <a:t>    this particular direction.. </a:t>
            </a:r>
            <a:endParaRPr kumimoji="0" lang="en-NZ" sz="2400" b="0" i="0" u="none" strike="noStrike" cap="none" normalizeH="0" baseline="0" dirty="0" smtClean="0">
              <a:ln>
                <a:noFill/>
              </a:ln>
              <a:solidFill>
                <a:schemeClr val="tx1"/>
              </a:solidFill>
              <a:effectLst/>
              <a:latin typeface="Arial" pitchFamily="34" charset="0"/>
            </a:endParaRPr>
          </a:p>
        </p:txBody>
      </p:sp>
      <p:sp>
        <p:nvSpPr>
          <p:cNvPr id="3" name="Slide Number Placeholder 2"/>
          <p:cNvSpPr>
            <a:spLocks noGrp="1"/>
          </p:cNvSpPr>
          <p:nvPr>
            <p:ph type="sldNum" sz="quarter" idx="12"/>
          </p:nvPr>
        </p:nvSpPr>
        <p:spPr/>
        <p:txBody>
          <a:bodyPr/>
          <a:lstStyle/>
          <a:p>
            <a:fld id="{763B96F8-C033-465D-A2DF-63BFC6E383A9}" type="slidenum">
              <a:rPr lang="en-NZ" smtClean="0"/>
              <a:pPr/>
              <a:t>95</a:t>
            </a:fld>
            <a:endParaRPr lang="en-NZ"/>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357166"/>
            <a:ext cx="8029604" cy="5072097"/>
          </a:xfrm>
          <a:solidFill>
            <a:schemeClr val="tx2">
              <a:lumMod val="20000"/>
              <a:lumOff val="80000"/>
            </a:schemeClr>
          </a:solidFill>
        </p:spPr>
        <p:txBody>
          <a:bodyPr>
            <a:noAutofit/>
          </a:bodyPr>
          <a:lstStyle/>
          <a:p>
            <a:pPr lvl="0" algn="just" fontAlgn="base">
              <a:spcAft>
                <a:spcPct val="0"/>
              </a:spcAft>
              <a:buFont typeface="Arial" pitchFamily="34" charset="0"/>
              <a:buChar char="•"/>
            </a:pPr>
            <a:r>
              <a:rPr lang="en-NZ" sz="3200" dirty="0" smtClean="0">
                <a:latin typeface="Arial" pitchFamily="34" charset="0"/>
                <a:ea typeface="Times New Roman" pitchFamily="18" charset="0"/>
              </a:rPr>
              <a:t/>
            </a:r>
            <a:br>
              <a:rPr lang="en-NZ" sz="3200" dirty="0" smtClean="0">
                <a:latin typeface="Arial" pitchFamily="34" charset="0"/>
                <a:ea typeface="Times New Roman" pitchFamily="18" charset="0"/>
              </a:rPr>
            </a:br>
            <a:r>
              <a:rPr lang="en-NZ" sz="3200" dirty="0" smtClean="0">
                <a:latin typeface="Arial" pitchFamily="34" charset="0"/>
                <a:ea typeface="Times New Roman" pitchFamily="18" charset="0"/>
              </a:rPr>
              <a:t>This is the proposed physiological</a:t>
            </a:r>
            <a:br>
              <a:rPr lang="en-NZ" sz="3200" dirty="0" smtClean="0">
                <a:latin typeface="Arial" pitchFamily="34" charset="0"/>
                <a:ea typeface="Times New Roman" pitchFamily="18" charset="0"/>
              </a:rPr>
            </a:br>
            <a:r>
              <a:rPr lang="en-NZ" sz="3200" dirty="0" smtClean="0">
                <a:latin typeface="Arial" pitchFamily="34" charset="0"/>
                <a:ea typeface="Times New Roman" pitchFamily="18" charset="0"/>
              </a:rPr>
              <a:t>    mechanism of what we call “</a:t>
            </a:r>
            <a:r>
              <a:rPr lang="en-NZ" sz="3200" dirty="0" err="1" smtClean="0">
                <a:latin typeface="Arial" pitchFamily="34" charset="0"/>
                <a:ea typeface="Times New Roman" pitchFamily="18" charset="0"/>
              </a:rPr>
              <a:t>leptin</a:t>
            </a:r>
            <a:r>
              <a:rPr lang="en-NZ" sz="3200" dirty="0" smtClean="0">
                <a:latin typeface="Arial" pitchFamily="34" charset="0"/>
                <a:ea typeface="Times New Roman" pitchFamily="18" charset="0"/>
              </a:rPr>
              <a:t/>
            </a:r>
            <a:br>
              <a:rPr lang="en-NZ" sz="3200" dirty="0" smtClean="0">
                <a:latin typeface="Arial" pitchFamily="34" charset="0"/>
                <a:ea typeface="Times New Roman" pitchFamily="18" charset="0"/>
              </a:rPr>
            </a:br>
            <a:r>
              <a:rPr lang="en-NZ" sz="3200" dirty="0" smtClean="0">
                <a:latin typeface="Arial" pitchFamily="34" charset="0"/>
                <a:ea typeface="Times New Roman" pitchFamily="18" charset="0"/>
              </a:rPr>
              <a:t>    reversal” which may proceed in two ways.</a:t>
            </a:r>
            <a:br>
              <a:rPr lang="en-NZ" sz="3200" dirty="0" smtClean="0">
                <a:latin typeface="Arial" pitchFamily="34" charset="0"/>
                <a:ea typeface="Times New Roman" pitchFamily="18" charset="0"/>
              </a:rPr>
            </a:br>
            <a:r>
              <a:rPr lang="en-NZ" sz="3200" dirty="0" smtClean="0">
                <a:latin typeface="Arial" pitchFamily="34" charset="0"/>
                <a:ea typeface="Times New Roman" pitchFamily="18" charset="0"/>
              </a:rPr>
              <a:t/>
            </a:r>
            <a:br>
              <a:rPr lang="en-NZ" sz="3200" dirty="0" smtClean="0">
                <a:latin typeface="Arial" pitchFamily="34" charset="0"/>
                <a:ea typeface="Times New Roman" pitchFamily="18" charset="0"/>
              </a:rPr>
            </a:br>
            <a:r>
              <a:rPr lang="en-NZ" sz="3200" dirty="0" smtClean="0"/>
              <a:t>As a second manifestation of “</a:t>
            </a:r>
            <a:r>
              <a:rPr lang="en-NZ" sz="3200" dirty="0" err="1" smtClean="0"/>
              <a:t>leptin</a:t>
            </a:r>
            <a:r>
              <a:rPr lang="en-NZ" sz="3200" dirty="0" smtClean="0"/>
              <a:t> reversal” if we consider the rate of change of </a:t>
            </a:r>
            <a:r>
              <a:rPr lang="en-NZ" sz="3200" i="1" dirty="0" smtClean="0"/>
              <a:t>G</a:t>
            </a:r>
            <a:r>
              <a:rPr lang="en-NZ" sz="3200" i="1" baseline="-25000" dirty="0" smtClean="0"/>
              <a:t>E</a:t>
            </a:r>
            <a:r>
              <a:rPr lang="en-NZ" sz="3200" dirty="0" smtClean="0"/>
              <a:t> with </a:t>
            </a:r>
            <a:r>
              <a:rPr lang="en-NZ" sz="3200" i="1" dirty="0" smtClean="0"/>
              <a:t>s</a:t>
            </a:r>
            <a:r>
              <a:rPr lang="en-NZ" sz="3200" dirty="0" smtClean="0"/>
              <a:t> and </a:t>
            </a:r>
            <a:r>
              <a:rPr lang="en-NZ" sz="3200" i="1" dirty="0" smtClean="0"/>
              <a:t>R</a:t>
            </a:r>
            <a:r>
              <a:rPr lang="en-NZ" sz="3200" i="1" baseline="-25000" dirty="0" smtClean="0"/>
              <a:t>o</a:t>
            </a:r>
            <a:r>
              <a:rPr lang="en-NZ" sz="3200" dirty="0" smtClean="0"/>
              <a:t> from a given level curve </a:t>
            </a:r>
            <a:r>
              <a:rPr lang="en-NZ" sz="3200" i="1" dirty="0" smtClean="0"/>
              <a:t>G</a:t>
            </a:r>
            <a:r>
              <a:rPr lang="en-NZ" sz="3200" i="1" baseline="-25000" dirty="0" smtClean="0"/>
              <a:t>E</a:t>
            </a:r>
            <a:r>
              <a:rPr lang="en-NZ" sz="3200" dirty="0" smtClean="0"/>
              <a:t> = constant, say 5.861, we can use equation (6) as defining the direction in which this switch occurs.</a:t>
            </a:r>
            <a:r>
              <a:rPr lang="en-NZ" sz="3200" dirty="0" smtClean="0">
                <a:latin typeface="Arial" pitchFamily="34" charset="0"/>
              </a:rPr>
              <a:t/>
            </a:r>
            <a:br>
              <a:rPr lang="en-NZ" sz="3200" dirty="0" smtClean="0">
                <a:latin typeface="Arial" pitchFamily="34" charset="0"/>
              </a:rPr>
            </a:br>
            <a:endParaRPr lang="en-US" sz="3200"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763B96F8-C033-465D-A2DF-63BFC6E383A9}" type="slidenum">
              <a:rPr lang="en-NZ" smtClean="0"/>
              <a:pPr/>
              <a:t>96</a:t>
            </a:fld>
            <a:endParaRPr lang="en-NZ"/>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853"/>
            <a:ext cx="7772400" cy="1000131"/>
          </a:xfrm>
        </p:spPr>
        <p:txBody>
          <a:bodyPr/>
          <a:lstStyle/>
          <a:p>
            <a:r>
              <a:rPr lang="en-NZ" dirty="0" smtClean="0"/>
              <a:t>Conclusions</a:t>
            </a:r>
            <a:endParaRPr lang="en-US" dirty="0"/>
          </a:p>
        </p:txBody>
      </p:sp>
      <p:sp>
        <p:nvSpPr>
          <p:cNvPr id="3" name="Subtitle 2"/>
          <p:cNvSpPr>
            <a:spLocks noGrp="1"/>
          </p:cNvSpPr>
          <p:nvPr>
            <p:ph type="subTitle" idx="1"/>
          </p:nvPr>
        </p:nvSpPr>
        <p:spPr>
          <a:xfrm>
            <a:off x="428596" y="1000108"/>
            <a:ext cx="8286808" cy="4638692"/>
          </a:xfrm>
          <a:solidFill>
            <a:schemeClr val="tx2">
              <a:lumMod val="40000"/>
              <a:lumOff val="60000"/>
            </a:schemeClr>
          </a:solidFill>
        </p:spPr>
        <p:txBody>
          <a:bodyPr>
            <a:normAutofit/>
          </a:bodyPr>
          <a:lstStyle/>
          <a:p>
            <a:pPr algn="l">
              <a:buFont typeface="Arial" pitchFamily="34" charset="0"/>
              <a:buChar char="•"/>
            </a:pPr>
            <a:r>
              <a:rPr lang="en-NZ" dirty="0" smtClean="0">
                <a:solidFill>
                  <a:schemeClr val="tx1"/>
                </a:solidFill>
              </a:rPr>
              <a:t> This has enormous potential for quantitative</a:t>
            </a:r>
          </a:p>
          <a:p>
            <a:pPr algn="l"/>
            <a:r>
              <a:rPr lang="en-NZ" dirty="0" smtClean="0">
                <a:solidFill>
                  <a:schemeClr val="tx1"/>
                </a:solidFill>
              </a:rPr>
              <a:t>   underpinning of the early intervention to</a:t>
            </a:r>
          </a:p>
          <a:p>
            <a:pPr algn="l"/>
            <a:r>
              <a:rPr lang="en-NZ" dirty="0" smtClean="0">
                <a:solidFill>
                  <a:schemeClr val="tx1"/>
                </a:solidFill>
              </a:rPr>
              <a:t>   enhance a better quality of life.</a:t>
            </a:r>
          </a:p>
          <a:p>
            <a:pPr algn="l">
              <a:buFont typeface="Arial" pitchFamily="34" charset="0"/>
              <a:buChar char="•"/>
            </a:pPr>
            <a:r>
              <a:rPr lang="en-NZ" dirty="0" smtClean="0">
                <a:solidFill>
                  <a:schemeClr val="tx1"/>
                </a:solidFill>
              </a:rPr>
              <a:t> It is being expanded to include a fat pool and</a:t>
            </a:r>
          </a:p>
          <a:p>
            <a:pPr algn="l"/>
            <a:r>
              <a:rPr lang="en-NZ" dirty="0" smtClean="0">
                <a:solidFill>
                  <a:schemeClr val="tx1"/>
                </a:solidFill>
              </a:rPr>
              <a:t>   then will be valuable to underpin diet</a:t>
            </a:r>
          </a:p>
          <a:p>
            <a:pPr algn="l"/>
            <a:r>
              <a:rPr lang="en-NZ" dirty="0" smtClean="0">
                <a:solidFill>
                  <a:schemeClr val="tx1"/>
                </a:solidFill>
              </a:rPr>
              <a:t>   decisions.</a:t>
            </a:r>
          </a:p>
          <a:p>
            <a:pPr lvl="0" algn="l" fontAlgn="base">
              <a:spcBef>
                <a:spcPct val="0"/>
              </a:spcBef>
              <a:spcAft>
                <a:spcPct val="0"/>
              </a:spcAft>
            </a:pPr>
            <a:r>
              <a:rPr lang="en-NZ" sz="2000" dirty="0" smtClean="0">
                <a:solidFill>
                  <a:schemeClr val="tx1"/>
                </a:solidFill>
                <a:latin typeface="Arial" pitchFamily="34" charset="0"/>
                <a:ea typeface="Times New Roman" pitchFamily="18" charset="0"/>
              </a:rPr>
              <a:t>Prototype model of glucose(G)  / insulin(I)  / </a:t>
            </a:r>
            <a:r>
              <a:rPr lang="en-NZ" sz="2000" dirty="0" err="1" smtClean="0">
                <a:solidFill>
                  <a:schemeClr val="tx1"/>
                </a:solidFill>
                <a:latin typeface="Arial" pitchFamily="34" charset="0"/>
                <a:ea typeface="Times New Roman" pitchFamily="18" charset="0"/>
              </a:rPr>
              <a:t>leptin</a:t>
            </a:r>
            <a:r>
              <a:rPr lang="en-NZ" sz="2000" dirty="0" smtClean="0">
                <a:solidFill>
                  <a:schemeClr val="tx1"/>
                </a:solidFill>
                <a:latin typeface="Arial" pitchFamily="34" charset="0"/>
                <a:ea typeface="Times New Roman" pitchFamily="18" charset="0"/>
              </a:rPr>
              <a:t>(L) / fat mass(M) dynamics:</a:t>
            </a:r>
            <a:endParaRPr lang="en-NZ" sz="2000" dirty="0" smtClean="0">
              <a:solidFill>
                <a:schemeClr val="tx1"/>
              </a:solidFill>
              <a:latin typeface="Arial" pitchFamily="34" charset="0"/>
            </a:endParaRPr>
          </a:p>
          <a:p>
            <a:pPr lvl="0" algn="l" eaLnBrk="0" fontAlgn="base" hangingPunct="0">
              <a:spcBef>
                <a:spcPct val="0"/>
              </a:spcBef>
              <a:spcAft>
                <a:spcPct val="0"/>
              </a:spcAft>
            </a:pPr>
            <a:r>
              <a:rPr lang="en-NZ" dirty="0" smtClean="0">
                <a:solidFill>
                  <a:schemeClr val="tx1"/>
                </a:solidFill>
                <a:latin typeface="Arial" pitchFamily="34" charset="0"/>
                <a:ea typeface="Times New Roman" pitchFamily="18" charset="0"/>
              </a:rPr>
              <a:t>	</a:t>
            </a:r>
            <a:endParaRPr lang="en-NZ" sz="4400" dirty="0" smtClean="0">
              <a:solidFill>
                <a:schemeClr val="tx1"/>
              </a:solidFill>
              <a:latin typeface="Arial" pitchFamily="34" charset="0"/>
            </a:endParaRPr>
          </a:p>
          <a:p>
            <a:pPr algn="l"/>
            <a:endParaRPr lang="en-NZ" dirty="0" smtClean="0">
              <a:solidFill>
                <a:schemeClr val="tx1"/>
              </a:solidFill>
            </a:endParaRPr>
          </a:p>
          <a:p>
            <a:pPr algn="l"/>
            <a:endParaRPr lang="en-NZ" dirty="0" smtClean="0"/>
          </a:p>
          <a:p>
            <a:pPr algn="l"/>
            <a:endParaRPr lang="en-US" dirty="0"/>
          </a:p>
        </p:txBody>
      </p:sp>
      <p:sp>
        <p:nvSpPr>
          <p:cNvPr id="138242" name="Rectangle 2"/>
          <p:cNvSpPr>
            <a:spLocks noChangeArrowheads="1"/>
          </p:cNvSpPr>
          <p:nvPr/>
        </p:nvSpPr>
        <p:spPr bwMode="auto">
          <a:xfrm>
            <a:off x="0" y="90100"/>
            <a:ext cx="1107996"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NZ" sz="1200" b="0" i="0" u="none" strike="noStrike" cap="none" normalizeH="0" baseline="0" dirty="0" smtClean="0">
                <a:ln>
                  <a:noFill/>
                </a:ln>
                <a:solidFill>
                  <a:schemeClr val="tx1"/>
                </a:solidFill>
                <a:effectLst/>
                <a:latin typeface="Arial" pitchFamily="34" charset="0"/>
                <a:ea typeface="Times New Roman" pitchFamily="18" charset="0"/>
              </a:rPr>
              <a:t>	</a:t>
            </a:r>
            <a:endParaRPr kumimoji="0" lang="en-NZ" sz="1800" b="0" i="0" u="none" strike="noStrike" cap="none" normalizeH="0" baseline="0" dirty="0" smtClean="0">
              <a:ln>
                <a:noFill/>
              </a:ln>
              <a:solidFill>
                <a:schemeClr val="tx1"/>
              </a:solidFill>
              <a:effectLst/>
              <a:latin typeface="Arial" pitchFamily="34" charset="0"/>
            </a:endParaRPr>
          </a:p>
        </p:txBody>
      </p:sp>
      <p:graphicFrame>
        <p:nvGraphicFramePr>
          <p:cNvPr id="138241" name="Object 1"/>
          <p:cNvGraphicFramePr>
            <a:graphicFrameLocks noChangeAspect="1"/>
          </p:cNvGraphicFramePr>
          <p:nvPr/>
        </p:nvGraphicFramePr>
        <p:xfrm>
          <a:off x="4860032" y="4726681"/>
          <a:ext cx="3384376" cy="2131320"/>
        </p:xfrm>
        <a:graphic>
          <a:graphicData uri="http://schemas.openxmlformats.org/presentationml/2006/ole">
            <p:oleObj spid="_x0000_s138241" name="Equation" r:id="rId3" imgW="2133600" imgH="1727200" progId="Equation.3">
              <p:embed/>
            </p:oleObj>
          </a:graphicData>
        </a:graphic>
      </p:graphicFrame>
      <p:sp>
        <p:nvSpPr>
          <p:cNvPr id="138243" name="Rectangle 3"/>
          <p:cNvSpPr>
            <a:spLocks noChangeArrowheads="1"/>
          </p:cNvSpPr>
          <p:nvPr/>
        </p:nvSpPr>
        <p:spPr bwMode="auto">
          <a:xfrm>
            <a:off x="0" y="21812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NZ" sz="600" b="0" i="0" u="none" strike="noStrike" cap="none" normalizeH="0" baseline="0" smtClean="0">
                <a:ln>
                  <a:noFill/>
                </a:ln>
                <a:solidFill>
                  <a:schemeClr val="tx1"/>
                </a:solidFill>
                <a:effectLst/>
                <a:latin typeface="Arial" pitchFamily="34" charset="0"/>
              </a:rPr>
              <a:t> </a:t>
            </a:r>
            <a:endParaRPr kumimoji="0" lang="en-NZ" sz="1800" b="0" i="0" u="none" strike="noStrike" cap="none" normalizeH="0" baseline="0" smtClean="0">
              <a:ln>
                <a:noFill/>
              </a:ln>
              <a:solidFill>
                <a:schemeClr val="tx1"/>
              </a:solidFill>
              <a:effectLst/>
              <a:latin typeface="Arial" pitchFamily="34" charset="0"/>
            </a:endParaRPr>
          </a:p>
        </p:txBody>
      </p:sp>
      <p:sp>
        <p:nvSpPr>
          <p:cNvPr id="7" name="Slide Number Placeholder 6"/>
          <p:cNvSpPr>
            <a:spLocks noGrp="1"/>
          </p:cNvSpPr>
          <p:nvPr>
            <p:ph type="sldNum" sz="quarter" idx="12"/>
          </p:nvPr>
        </p:nvSpPr>
        <p:spPr/>
        <p:txBody>
          <a:bodyPr/>
          <a:lstStyle/>
          <a:p>
            <a:fld id="{763B96F8-C033-465D-A2DF-63BFC6E383A9}" type="slidenum">
              <a:rPr lang="en-NZ" smtClean="0"/>
              <a:pPr/>
              <a:t>97</a:t>
            </a:fld>
            <a:endParaRPr lang="en-NZ"/>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8605"/>
            <a:ext cx="7772400" cy="785817"/>
          </a:xfrm>
        </p:spPr>
        <p:txBody>
          <a:bodyPr>
            <a:normAutofit fontScale="90000"/>
          </a:bodyPr>
          <a:lstStyle/>
          <a:p>
            <a:r>
              <a:rPr lang="en-NZ" dirty="0" smtClean="0"/>
              <a:t>Advertisement:  5</a:t>
            </a:r>
            <a:r>
              <a:rPr lang="en-NZ" baseline="30000" dirty="0" smtClean="0"/>
              <a:t>th</a:t>
            </a:r>
            <a:r>
              <a:rPr lang="en-NZ" dirty="0" smtClean="0"/>
              <a:t> December 2011</a:t>
            </a:r>
            <a:endParaRPr lang="en-US" dirty="0"/>
          </a:p>
        </p:txBody>
      </p:sp>
      <p:sp>
        <p:nvSpPr>
          <p:cNvPr id="3" name="Subtitle 2"/>
          <p:cNvSpPr>
            <a:spLocks noGrp="1"/>
          </p:cNvSpPr>
          <p:nvPr>
            <p:ph type="subTitle" idx="1"/>
          </p:nvPr>
        </p:nvSpPr>
        <p:spPr>
          <a:xfrm>
            <a:off x="214282" y="1214422"/>
            <a:ext cx="8715436" cy="5643578"/>
          </a:xfrm>
          <a:solidFill>
            <a:schemeClr val="tx2">
              <a:lumMod val="20000"/>
              <a:lumOff val="80000"/>
            </a:schemeClr>
          </a:solidFill>
        </p:spPr>
        <p:txBody>
          <a:bodyPr>
            <a:normAutofit fontScale="25000" lnSpcReduction="20000"/>
          </a:bodyPr>
          <a:lstStyle/>
          <a:p>
            <a:pPr algn="just"/>
            <a:r>
              <a:rPr lang="en-NZ" sz="8000" b="1" dirty="0" smtClean="0">
                <a:solidFill>
                  <a:schemeClr val="tx1"/>
                </a:solidFill>
              </a:rPr>
              <a:t>Masters thesis award. </a:t>
            </a:r>
          </a:p>
          <a:p>
            <a:pPr algn="just"/>
            <a:r>
              <a:rPr lang="en-NZ" sz="8000" dirty="0" smtClean="0">
                <a:solidFill>
                  <a:schemeClr val="tx1"/>
                </a:solidFill>
              </a:rPr>
              <a:t>To enrol in February 2012 or later.</a:t>
            </a:r>
          </a:p>
          <a:p>
            <a:pPr algn="just"/>
            <a:r>
              <a:rPr lang="en-NZ" sz="8000" dirty="0" smtClean="0">
                <a:solidFill>
                  <a:schemeClr val="tx1"/>
                </a:solidFill>
              </a:rPr>
              <a:t>$20,</a:t>
            </a:r>
            <a:r>
              <a:rPr lang="en-NZ" sz="8000" dirty="0" smtClean="0"/>
              <a:t> </a:t>
            </a:r>
            <a:r>
              <a:rPr lang="en-NZ" sz="8000" dirty="0" smtClean="0">
                <a:solidFill>
                  <a:schemeClr val="tx1"/>
                </a:solidFill>
              </a:rPr>
              <a:t>000 p.a. including fees.</a:t>
            </a:r>
            <a:endParaRPr lang="en-US" sz="8000" dirty="0" smtClean="0">
              <a:solidFill>
                <a:schemeClr val="tx1"/>
              </a:solidFill>
            </a:endParaRPr>
          </a:p>
          <a:p>
            <a:pPr algn="just"/>
            <a:r>
              <a:rPr lang="en-NZ" sz="8000" dirty="0" smtClean="0">
                <a:solidFill>
                  <a:schemeClr val="tx1"/>
                </a:solidFill>
              </a:rPr>
              <a:t> Someone with a mathematics first class honours degree would be ideal. </a:t>
            </a:r>
          </a:p>
          <a:p>
            <a:pPr algn="just"/>
            <a:r>
              <a:rPr lang="en-NZ" sz="9600" b="1" dirty="0" smtClean="0">
                <a:solidFill>
                  <a:schemeClr val="tx1"/>
                </a:solidFill>
              </a:rPr>
              <a:t>Outline</a:t>
            </a:r>
            <a:r>
              <a:rPr lang="en-NZ" sz="9600" dirty="0" smtClean="0">
                <a:solidFill>
                  <a:schemeClr val="tx1"/>
                </a:solidFill>
              </a:rPr>
              <a:t>. Insulin-like growth factor (IGF-I) plays a crucial role in growth and development, although the physiology is complex. The objective of the project is to develop a mathematical model of the dynamic interactions between insulin-like growth factor (IGF), IGF receptors and plasma IGF binding proteins. The goal is to use this model to help understand seemingly paradoxical measurements of these interactions. The Masters candidate would require an honours degree in mathematics, preferably with a background in dynamical systems, and be willing to work with biologists from the </a:t>
            </a:r>
            <a:r>
              <a:rPr lang="en-NZ" sz="9600" dirty="0" err="1" smtClean="0">
                <a:solidFill>
                  <a:schemeClr val="tx1"/>
                </a:solidFill>
              </a:rPr>
              <a:t>Liggins</a:t>
            </a:r>
            <a:r>
              <a:rPr lang="en-NZ" sz="9600" dirty="0" smtClean="0">
                <a:solidFill>
                  <a:schemeClr val="tx1"/>
                </a:solidFill>
              </a:rPr>
              <a:t> Institute. Funding for the Masters project (stipend + fees) could be covered by the National Research Centre of Growth and Development. </a:t>
            </a:r>
          </a:p>
          <a:p>
            <a:pPr algn="just"/>
            <a:endParaRPr lang="en-NZ" sz="3800" dirty="0" smtClean="0">
              <a:solidFill>
                <a:schemeClr val="tx1"/>
              </a:solidFill>
            </a:endParaRPr>
          </a:p>
          <a:p>
            <a:pPr algn="just"/>
            <a:r>
              <a:rPr lang="en-NZ" sz="7200" dirty="0" smtClean="0">
                <a:solidFill>
                  <a:schemeClr val="tx1"/>
                </a:solidFill>
              </a:rPr>
              <a:t>Contact Graeme Wake          </a:t>
            </a:r>
            <a:r>
              <a:rPr lang="en-NZ" sz="7200" dirty="0" smtClean="0">
                <a:solidFill>
                  <a:schemeClr val="tx1"/>
                </a:solidFill>
                <a:hlinkClick r:id="rId2"/>
              </a:rPr>
              <a:t>g.c.wake@massey.ac.nz</a:t>
            </a:r>
            <a:endParaRPr lang="en-NZ" sz="7200" dirty="0" smtClean="0">
              <a:solidFill>
                <a:schemeClr val="tx1"/>
              </a:solidFill>
            </a:endParaRPr>
          </a:p>
          <a:p>
            <a:pPr algn="just"/>
            <a:r>
              <a:rPr lang="en-NZ" sz="7200" dirty="0" smtClean="0">
                <a:solidFill>
                  <a:schemeClr val="tx1"/>
                </a:solidFill>
              </a:rPr>
              <a:t>          or Paul Shorten            </a:t>
            </a:r>
            <a:r>
              <a:rPr lang="en-NZ" sz="7200" dirty="0" smtClean="0">
                <a:solidFill>
                  <a:schemeClr val="tx1"/>
                </a:solidFill>
                <a:hlinkClick r:id="rId3"/>
              </a:rPr>
              <a:t>paul.shorten@agresearch.co.nz</a:t>
            </a:r>
            <a:endParaRPr lang="en-NZ" sz="7200" dirty="0" smtClean="0">
              <a:solidFill>
                <a:schemeClr val="tx1"/>
              </a:solidFill>
            </a:endParaRPr>
          </a:p>
          <a:p>
            <a:pPr algn="just"/>
            <a:endParaRPr lang="en-NZ" sz="3800" dirty="0" smtClean="0">
              <a:solidFill>
                <a:schemeClr val="tx1"/>
              </a:solidFill>
            </a:endParaRPr>
          </a:p>
          <a:p>
            <a:pPr algn="just"/>
            <a:r>
              <a:rPr lang="en-NZ" sz="3800" dirty="0" smtClean="0">
                <a:solidFill>
                  <a:schemeClr val="tx1"/>
                </a:solidFill>
              </a:rPr>
              <a:t>                 </a:t>
            </a:r>
          </a:p>
          <a:p>
            <a:pPr algn="just"/>
            <a:endParaRPr lang="en-NZ" sz="3800" dirty="0" smtClean="0">
              <a:solidFill>
                <a:schemeClr val="tx1"/>
              </a:solidFill>
            </a:endParaRPr>
          </a:p>
          <a:p>
            <a:pPr algn="just"/>
            <a:endParaRPr lang="en-NZ" dirty="0" smtClean="0">
              <a:solidFill>
                <a:schemeClr val="tx1"/>
              </a:solidFill>
            </a:endParaRPr>
          </a:p>
          <a:p>
            <a:pPr algn="just"/>
            <a:r>
              <a:rPr lang="en-NZ" dirty="0" smtClean="0"/>
              <a:t> </a:t>
            </a:r>
          </a:p>
          <a:p>
            <a:pPr algn="just"/>
            <a:endParaRPr lang="en-NZ" dirty="0" smtClean="0"/>
          </a:p>
        </p:txBody>
      </p:sp>
      <p:pic>
        <p:nvPicPr>
          <p:cNvPr id="4" name="Picture 1"/>
          <p:cNvPicPr>
            <a:picLocks noChangeAspect="1" noChangeArrowheads="1"/>
          </p:cNvPicPr>
          <p:nvPr/>
        </p:nvPicPr>
        <p:blipFill>
          <a:blip r:embed="rId4" cstate="print"/>
          <a:srcRect/>
          <a:stretch>
            <a:fillRect/>
          </a:stretch>
        </p:blipFill>
        <p:spPr bwMode="auto">
          <a:xfrm>
            <a:off x="5143504" y="0"/>
            <a:ext cx="3654322" cy="685303"/>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763B96F8-C033-465D-A2DF-63BFC6E383A9}" type="slidenum">
              <a:rPr lang="en-NZ" smtClean="0"/>
              <a:pPr/>
              <a:t>98</a:t>
            </a:fld>
            <a:endParaRPr lang="en-NZ"/>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142853"/>
            <a:ext cx="7772400" cy="1000132"/>
          </a:xfrm>
          <a:solidFill>
            <a:schemeClr val="accent1"/>
          </a:solidFill>
        </p:spPr>
        <p:txBody>
          <a:bodyPr/>
          <a:lstStyle/>
          <a:p>
            <a:r>
              <a:rPr lang="en-NZ" dirty="0" smtClean="0"/>
              <a:t>Questions and Comments</a:t>
            </a:r>
            <a:endParaRPr lang="en-US" dirty="0"/>
          </a:p>
        </p:txBody>
      </p:sp>
      <p:sp>
        <p:nvSpPr>
          <p:cNvPr id="3" name="Subtitle 2"/>
          <p:cNvSpPr>
            <a:spLocks noGrp="1"/>
          </p:cNvSpPr>
          <p:nvPr>
            <p:ph type="subTitle" idx="1"/>
          </p:nvPr>
        </p:nvSpPr>
        <p:spPr/>
        <p:txBody>
          <a:bodyPr/>
          <a:lstStyle/>
          <a:p>
            <a:endParaRPr lang="en-US" dirty="0"/>
          </a:p>
        </p:txBody>
      </p:sp>
      <p:pic>
        <p:nvPicPr>
          <p:cNvPr id="4" name="Picture 2" descr="Happy Face to the power of -1 is upside-down Happy Face">
            <a:hlinkClick r:id="rId2"/>
          </p:cNvPr>
          <p:cNvPicPr>
            <a:picLocks noChangeAspect="1" noChangeArrowheads="1"/>
          </p:cNvPicPr>
          <p:nvPr/>
        </p:nvPicPr>
        <p:blipFill>
          <a:blip r:embed="rId3" cstate="print"/>
          <a:srcRect/>
          <a:stretch>
            <a:fillRect/>
          </a:stretch>
        </p:blipFill>
        <p:spPr bwMode="auto">
          <a:xfrm>
            <a:off x="3143240" y="5000636"/>
            <a:ext cx="4032448" cy="16359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2338" name="Picture 2" descr="C:\Documents and Settings\gcwake.IT018390\My Documents\My Pictures\epigenetics.jpg"/>
          <p:cNvPicPr>
            <a:picLocks noChangeAspect="1" noChangeArrowheads="1"/>
          </p:cNvPicPr>
          <p:nvPr/>
        </p:nvPicPr>
        <p:blipFill>
          <a:blip r:embed="rId4" cstate="print"/>
          <a:srcRect/>
          <a:stretch>
            <a:fillRect/>
          </a:stretch>
        </p:blipFill>
        <p:spPr bwMode="auto">
          <a:xfrm>
            <a:off x="785786" y="1142984"/>
            <a:ext cx="7786742" cy="3653747"/>
          </a:xfrm>
          <a:prstGeom prst="rect">
            <a:avLst/>
          </a:prstGeom>
          <a:noFill/>
        </p:spPr>
      </p:pic>
      <p:sp>
        <p:nvSpPr>
          <p:cNvPr id="6" name="Slide Number Placeholder 5"/>
          <p:cNvSpPr>
            <a:spLocks noGrp="1"/>
          </p:cNvSpPr>
          <p:nvPr>
            <p:ph type="sldNum" sz="quarter" idx="12"/>
          </p:nvPr>
        </p:nvSpPr>
        <p:spPr/>
        <p:txBody>
          <a:bodyPr/>
          <a:lstStyle/>
          <a:p>
            <a:fld id="{763B96F8-C033-465D-A2DF-63BFC6E383A9}" type="slidenum">
              <a:rPr lang="en-NZ" smtClean="0"/>
              <a:pPr/>
              <a:t>99</a:t>
            </a:fld>
            <a:endParaRPr lang="en-NZ"/>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806</TotalTime>
  <Words>5068</Words>
  <Application>Microsoft Office PowerPoint</Application>
  <PresentationFormat>On-screen Show (4:3)</PresentationFormat>
  <Paragraphs>781</Paragraphs>
  <Slides>99</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99</vt:i4>
      </vt:variant>
    </vt:vector>
  </HeadingPairs>
  <TitlesOfParts>
    <vt:vector size="102" baseType="lpstr">
      <vt:lpstr>Office Theme</vt:lpstr>
      <vt:lpstr>Chart</vt:lpstr>
      <vt:lpstr>Equation</vt:lpstr>
      <vt:lpstr>Mathematics in Medicine: Enhancing your health. NZMSC 2011: ANZIAM  Lecturer g.c.wake@massey.ac.nz</vt:lpstr>
      <vt:lpstr>Slide 2</vt:lpstr>
      <vt:lpstr>Slide 3</vt:lpstr>
      <vt:lpstr>Slide 4</vt:lpstr>
      <vt:lpstr>                              Topics: 1. Cell-growth &amp; Cancer treatment 2. Developmental Plasticity 3. Fetal growth 4. Glucose-Insulin Models &amp; Leptin                           reversal  </vt:lpstr>
      <vt:lpstr>1. Cell-growth &amp; Cancer treatment  History of the cell-growth model – personal.</vt:lpstr>
      <vt:lpstr>SSDs</vt:lpstr>
      <vt:lpstr>SSD behaviour: n( . ,t) evolves like:</vt:lpstr>
      <vt:lpstr>Core model</vt:lpstr>
      <vt:lpstr>Key questions and answers</vt:lpstr>
      <vt:lpstr> New Mathematics</vt:lpstr>
      <vt:lpstr>Generic equation</vt:lpstr>
      <vt:lpstr>Flow Cytometry</vt:lpstr>
      <vt:lpstr>The Human Cell Cycle</vt:lpstr>
      <vt:lpstr>Steady DNA Distribution (SDD)</vt:lpstr>
      <vt:lpstr>Idea</vt:lpstr>
      <vt:lpstr>4. Further new maths</vt:lpstr>
      <vt:lpstr>Model of a cell line unperturbed by cancer therapy G1-phase</vt:lpstr>
      <vt:lpstr>Dispersion</vt:lpstr>
      <vt:lpstr>S-phase equations</vt:lpstr>
      <vt:lpstr>Equations for y1 the SSD: G1-phase</vt:lpstr>
      <vt:lpstr>Medical options</vt:lpstr>
      <vt:lpstr>Taxol effect: 6 weeks “in vivo”</vt:lpstr>
      <vt:lpstr>Model of a cell line  perturbed by paclitaxol cont…</vt:lpstr>
      <vt:lpstr>Parameter Fitting</vt:lpstr>
      <vt:lpstr>Slide 26</vt:lpstr>
      <vt:lpstr>Slide 27</vt:lpstr>
      <vt:lpstr>Slide 28</vt:lpstr>
      <vt:lpstr>Slide 29</vt:lpstr>
      <vt:lpstr>Slide 30</vt:lpstr>
      <vt:lpstr>Typical Clinical Sample</vt:lpstr>
      <vt:lpstr>Summary…</vt:lpstr>
      <vt:lpstr>2. Developmental Plasticity</vt:lpstr>
      <vt:lpstr>Outline.</vt:lpstr>
      <vt:lpstr>2.1. Introduction</vt:lpstr>
      <vt:lpstr>Slide 36</vt:lpstr>
      <vt:lpstr>Slide 37</vt:lpstr>
      <vt:lpstr>2.2. Nishimura’s deterministic model</vt:lpstr>
      <vt:lpstr>Slide 39</vt:lpstr>
      <vt:lpstr>Slide 40</vt:lpstr>
      <vt:lpstr>Slide 41</vt:lpstr>
      <vt:lpstr>2.3. A Stochastic Model of Plasticity</vt:lpstr>
      <vt:lpstr>Slide 43</vt:lpstr>
      <vt:lpstr>Slide 44</vt:lpstr>
      <vt:lpstr>Slide 45</vt:lpstr>
      <vt:lpstr>Noting that </vt:lpstr>
      <vt:lpstr>Then we get</vt:lpstr>
      <vt:lpstr>Slide 48</vt:lpstr>
      <vt:lpstr>Slide 49</vt:lpstr>
      <vt:lpstr>Slide 50</vt:lpstr>
      <vt:lpstr>Slide 51</vt:lpstr>
      <vt:lpstr>2.4 Results</vt:lpstr>
      <vt:lpstr>Slide 53</vt:lpstr>
      <vt:lpstr>Slide 54</vt:lpstr>
      <vt:lpstr>Slide 55</vt:lpstr>
      <vt:lpstr>Slide 56</vt:lpstr>
      <vt:lpstr>Transition to a new optimal state:</vt:lpstr>
      <vt:lpstr>Slide 58</vt:lpstr>
      <vt:lpstr>Slide 59</vt:lpstr>
      <vt:lpstr>Example</vt:lpstr>
      <vt:lpstr>Example continued</vt:lpstr>
      <vt:lpstr>2.5. Discussion</vt:lpstr>
      <vt:lpstr>Slide 63</vt:lpstr>
      <vt:lpstr> 3. “OPTIMAL NUTRITIONAL STRATEGIES FOR MAMMALIAN DEVELOPMENT:  A SYSTEM APPROACH” NZMSC 2011</vt:lpstr>
      <vt:lpstr>OPTIMAL NUTRITIONAL STRATEGIES FOR MAMMALIAN DEVELOPMENT:  A SYSTEM APPROACH</vt:lpstr>
      <vt:lpstr>Slide 66</vt:lpstr>
      <vt:lpstr>Slide 67</vt:lpstr>
      <vt:lpstr>  “ THE GHOSTS IN YOUR GENES” </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4. Glucose-insulin models</vt:lpstr>
      <vt:lpstr> Leptin (Greek leptos meaning thin) is a protein hormone that plays a key role in regulating energy intake and energy expenditure, including appetite and metabolism. It is one of the most important adipose derived hormones. The Ob(Lep) gene (Ob for obese, Lep for leptin) is located on chromosome 7 in humans. Its administration is known to affect development.</vt:lpstr>
      <vt:lpstr>             </vt:lpstr>
      <vt:lpstr>Slide 85</vt:lpstr>
      <vt:lpstr>A quantitative understanding of the processes involved, which was lacking, will be useful in determining the treatment of obesity and other conditions resulting from prolonged energy imbalance. </vt:lpstr>
      <vt:lpstr>                                                                                            </vt:lpstr>
      <vt:lpstr>That is, for short times of the sort considered in this paper the first two equations of the system (1) are sufficient to describe the system changes.</vt:lpstr>
      <vt:lpstr>The equilibrium levels</vt:lpstr>
      <vt:lpstr>Slide 90</vt:lpstr>
      <vt:lpstr>The equilibrium glucose satisfies</vt:lpstr>
      <vt:lpstr>We note that these quantities are of opposite sign. To consider the change in GE (and hence IE)    due to arbitrary and independent  perturbations ∆s in s and ∆Ro in Ro, we consider the directional differential,  given by: (The sign will change)   </vt:lpstr>
      <vt:lpstr>Glucose Equilibrium surface</vt:lpstr>
      <vt:lpstr>Slide 94</vt:lpstr>
      <vt:lpstr>Slide 95</vt:lpstr>
      <vt:lpstr> This is the proposed physiological     mechanism of what we call “leptin     reversal” which may proceed in two ways.  As a second manifestation of “leptin reversal” if we consider the rate of change of GE with s and Ro from a given level curve GE = constant, say 5.861, we can use equation (6) as defining the direction in which this switch occurs. </vt:lpstr>
      <vt:lpstr>Conclusions</vt:lpstr>
      <vt:lpstr>Advertisement:  5th December 2011</vt:lpstr>
      <vt:lpstr>Questions and Comments</vt:lpstr>
    </vt:vector>
  </TitlesOfParts>
  <Company>Massey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gcwake</dc:creator>
  <cp:lastModifiedBy>gcwake</cp:lastModifiedBy>
  <cp:revision>81</cp:revision>
  <dcterms:created xsi:type="dcterms:W3CDTF">2011-08-30T02:42:43Z</dcterms:created>
  <dcterms:modified xsi:type="dcterms:W3CDTF">2011-12-06T20:01:39Z</dcterms:modified>
</cp:coreProperties>
</file>